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82"/>
  </p:notesMasterIdLst>
  <p:sldIdLst>
    <p:sldId id="256" r:id="rId7"/>
    <p:sldId id="257" r:id="rId8"/>
    <p:sldId id="326" r:id="rId9"/>
    <p:sldId id="327" r:id="rId10"/>
    <p:sldId id="329" r:id="rId11"/>
    <p:sldId id="262" r:id="rId12"/>
    <p:sldId id="269" r:id="rId13"/>
    <p:sldId id="264" r:id="rId14"/>
    <p:sldId id="265" r:id="rId15"/>
    <p:sldId id="266" r:id="rId16"/>
    <p:sldId id="267" r:id="rId17"/>
    <p:sldId id="268" r:id="rId18"/>
    <p:sldId id="270" r:id="rId19"/>
    <p:sldId id="271" r:id="rId20"/>
    <p:sldId id="272" r:id="rId21"/>
    <p:sldId id="274" r:id="rId22"/>
    <p:sldId id="276" r:id="rId23"/>
    <p:sldId id="277" r:id="rId24"/>
    <p:sldId id="278"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23" r:id="rId40"/>
    <p:sldId id="324" r:id="rId41"/>
    <p:sldId id="325" r:id="rId42"/>
    <p:sldId id="330" r:id="rId43"/>
    <p:sldId id="366" r:id="rId44"/>
    <p:sldId id="365" r:id="rId45"/>
    <p:sldId id="367" r:id="rId46"/>
    <p:sldId id="368" r:id="rId47"/>
    <p:sldId id="333" r:id="rId48"/>
    <p:sldId id="335" r:id="rId49"/>
    <p:sldId id="334" r:id="rId50"/>
    <p:sldId id="337" r:id="rId51"/>
    <p:sldId id="338" r:id="rId52"/>
    <p:sldId id="339" r:id="rId53"/>
    <p:sldId id="340" r:id="rId54"/>
    <p:sldId id="341" r:id="rId55"/>
    <p:sldId id="342" r:id="rId56"/>
    <p:sldId id="344" r:id="rId57"/>
    <p:sldId id="345" r:id="rId58"/>
    <p:sldId id="346" r:id="rId59"/>
    <p:sldId id="347" r:id="rId60"/>
    <p:sldId id="348" r:id="rId61"/>
    <p:sldId id="349" r:id="rId62"/>
    <p:sldId id="369" r:id="rId63"/>
    <p:sldId id="350" r:id="rId64"/>
    <p:sldId id="351" r:id="rId65"/>
    <p:sldId id="352" r:id="rId66"/>
    <p:sldId id="374" r:id="rId67"/>
    <p:sldId id="364" r:id="rId68"/>
    <p:sldId id="375" r:id="rId69"/>
    <p:sldId id="355" r:id="rId70"/>
    <p:sldId id="357" r:id="rId71"/>
    <p:sldId id="370" r:id="rId72"/>
    <p:sldId id="358" r:id="rId73"/>
    <p:sldId id="373" r:id="rId74"/>
    <p:sldId id="359" r:id="rId75"/>
    <p:sldId id="371" r:id="rId76"/>
    <p:sldId id="360" r:id="rId77"/>
    <p:sldId id="372" r:id="rId78"/>
    <p:sldId id="362" r:id="rId79"/>
    <p:sldId id="317" r:id="rId80"/>
    <p:sldId id="363" r:id="rId8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1AAF5D06-6463-4098-8816-6B4540AEC739}">
          <p14:sldIdLst>
            <p14:sldId id="256"/>
            <p14:sldId id="257"/>
            <p14:sldId id="326"/>
            <p14:sldId id="327"/>
            <p14:sldId id="329"/>
            <p14:sldId id="262"/>
            <p14:sldId id="269"/>
          </p14:sldIdLst>
        </p14:section>
        <p14:section name="Overview" id="{2E824466-C440-4914-AFB4-BEEAC2705565}">
          <p14:sldIdLst>
            <p14:sldId id="264"/>
            <p14:sldId id="265"/>
            <p14:sldId id="266"/>
            <p14:sldId id="267"/>
            <p14:sldId id="268"/>
            <p14:sldId id="270"/>
            <p14:sldId id="271"/>
            <p14:sldId id="272"/>
            <p14:sldId id="274"/>
            <p14:sldId id="276"/>
            <p14:sldId id="277"/>
            <p14:sldId id="278"/>
            <p14:sldId id="303"/>
            <p14:sldId id="304"/>
            <p14:sldId id="305"/>
            <p14:sldId id="306"/>
            <p14:sldId id="307"/>
            <p14:sldId id="308"/>
            <p14:sldId id="309"/>
            <p14:sldId id="310"/>
            <p14:sldId id="311"/>
            <p14:sldId id="312"/>
            <p14:sldId id="313"/>
            <p14:sldId id="314"/>
            <p14:sldId id="315"/>
            <p14:sldId id="316"/>
          </p14:sldIdLst>
        </p14:section>
        <p14:section name="Exploring practical aspects of dashboards" id="{6A169ADE-48E9-49B2-BE31-FC0A1EC7EF74}">
          <p14:sldIdLst>
            <p14:sldId id="323"/>
            <p14:sldId id="324"/>
            <p14:sldId id="325"/>
            <p14:sldId id="330"/>
            <p14:sldId id="366"/>
            <p14:sldId id="365"/>
            <p14:sldId id="367"/>
            <p14:sldId id="368"/>
            <p14:sldId id="333"/>
            <p14:sldId id="335"/>
            <p14:sldId id="334"/>
          </p14:sldIdLst>
        </p14:section>
        <p14:section name="Compliance and enforcement approach for pensions" id="{5B1F383F-81D7-4809-8DBA-C5D840481061}">
          <p14:sldIdLst>
            <p14:sldId id="337"/>
            <p14:sldId id="338"/>
            <p14:sldId id="339"/>
            <p14:sldId id="340"/>
            <p14:sldId id="341"/>
            <p14:sldId id="342"/>
            <p14:sldId id="344"/>
            <p14:sldId id="345"/>
            <p14:sldId id="346"/>
            <p14:sldId id="347"/>
            <p14:sldId id="348"/>
            <p14:sldId id="349"/>
            <p14:sldId id="369"/>
            <p14:sldId id="350"/>
            <p14:sldId id="351"/>
            <p14:sldId id="352"/>
            <p14:sldId id="374"/>
            <p14:sldId id="364"/>
            <p14:sldId id="375"/>
          </p14:sldIdLst>
        </p14:section>
        <p14:section name="Hot Topics" id="{D9AF7A04-45BB-4A89-8ADB-05E3340C1C8B}">
          <p14:sldIdLst>
            <p14:sldId id="355"/>
            <p14:sldId id="357"/>
            <p14:sldId id="370"/>
            <p14:sldId id="358"/>
            <p14:sldId id="373"/>
            <p14:sldId id="359"/>
            <p14:sldId id="371"/>
            <p14:sldId id="360"/>
            <p14:sldId id="372"/>
          </p14:sldIdLst>
        </p14:section>
        <p14:section name="Q&amp;A" id="{221157BD-E55B-4E57-9887-A7493B3036B5}">
          <p14:sldIdLst>
            <p14:sldId id="362"/>
          </p14:sldIdLst>
        </p14:section>
        <p14:section name="Closing" id="{CE1EEAE7-9B9E-42E3-9530-DE943110897B}">
          <p14:sldIdLst>
            <p14:sldId id="317"/>
            <p14:sldId id="3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F9C801-223B-B97D-5421-414230E7344B}" name="Yves Jesion" initials="YJ" userId="S::yves@theprezenter.com::30298f0d-2fca-45ec-8a0e-ebba6554face" providerId="AD"/>
  <p188:author id="{EDDF52D9-9CA2-7955-E6D8-932C45DBF538}" name="Josh Bonito" initials="JB" userId="S::joshbonito@theprezenter.com::589d8884-7813-465c-b906-8f6cbb86ad7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D2768"/>
    <a:srgbClr val="D05A9A"/>
    <a:srgbClr val="59B1AD"/>
    <a:srgbClr val="2B246D"/>
    <a:srgbClr val="0D3A75"/>
    <a:srgbClr val="EAE1D1"/>
    <a:srgbClr val="FCECC8"/>
    <a:srgbClr val="AB9365"/>
    <a:srgbClr val="4D462B"/>
    <a:srgbClr val="DED1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04A32-C38D-43A8-A53F-3CE0BCEE3FAD}" v="115" dt="2024-11-24T20:06:05.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7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viewProps" Target="viewProps.xml"/><Relationship Id="rId89" Type="http://schemas.microsoft.com/office/2018/10/relationships/authors" Target="author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microsoft.com/office/2016/11/relationships/changesInfo" Target="changesInfos/changesInfo1.xml"/><Relationship Id="rId5" Type="http://schemas.openxmlformats.org/officeDocument/2006/relationships/customXml" Target="../customXml/item5.xml"/><Relationship Id="rId61" Type="http://schemas.openxmlformats.org/officeDocument/2006/relationships/slide" Target="slides/slide55.xml"/><Relationship Id="rId82" Type="http://schemas.openxmlformats.org/officeDocument/2006/relationships/notesMaster" Target="notesMasters/notes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ugh, Briony" userId="f86c939d-c31b-476b-bd9d-0f1ea1a8338a" providerId="ADAL" clId="{30704A32-C38D-43A8-A53F-3CE0BCEE3FAD}"/>
    <pc:docChg chg="undo custSel addSld delSld modSld sldOrd modSection">
      <pc:chgData name="Gough, Briony" userId="f86c939d-c31b-476b-bd9d-0f1ea1a8338a" providerId="ADAL" clId="{30704A32-C38D-43A8-A53F-3CE0BCEE3FAD}" dt="2024-11-24T20:11:31.837" v="1379" actId="6549"/>
      <pc:docMkLst>
        <pc:docMk/>
      </pc:docMkLst>
      <pc:sldChg chg="del">
        <pc:chgData name="Gough, Briony" userId="f86c939d-c31b-476b-bd9d-0f1ea1a8338a" providerId="ADAL" clId="{30704A32-C38D-43A8-A53F-3CE0BCEE3FAD}" dt="2024-11-24T17:53:50.336" v="1311" actId="47"/>
        <pc:sldMkLst>
          <pc:docMk/>
          <pc:sldMk cId="1907161361" sldId="263"/>
        </pc:sldMkLst>
      </pc:sldChg>
      <pc:sldChg chg="modSp">
        <pc:chgData name="Gough, Briony" userId="f86c939d-c31b-476b-bd9d-0f1ea1a8338a" providerId="ADAL" clId="{30704A32-C38D-43A8-A53F-3CE0BCEE3FAD}" dt="2024-11-24T20:04:52.522" v="1371" actId="6549"/>
        <pc:sldMkLst>
          <pc:docMk/>
          <pc:sldMk cId="1488965717" sldId="264"/>
        </pc:sldMkLst>
        <pc:spChg chg="mod">
          <ac:chgData name="Gough, Briony" userId="f86c939d-c31b-476b-bd9d-0f1ea1a8338a" providerId="ADAL" clId="{30704A32-C38D-43A8-A53F-3CE0BCEE3FAD}" dt="2024-11-24T20:04:52.522" v="1371" actId="6549"/>
          <ac:spMkLst>
            <pc:docMk/>
            <pc:sldMk cId="1488965717" sldId="264"/>
            <ac:spMk id="21" creationId="{9FF704CC-34A4-0C3A-B6E9-B590C483B332}"/>
          </ac:spMkLst>
        </pc:spChg>
      </pc:sldChg>
      <pc:sldChg chg="modSp mod">
        <pc:chgData name="Gough, Briony" userId="f86c939d-c31b-476b-bd9d-0f1ea1a8338a" providerId="ADAL" clId="{30704A32-C38D-43A8-A53F-3CE0BCEE3FAD}" dt="2024-11-24T20:06:18.187" v="1374" actId="1076"/>
        <pc:sldMkLst>
          <pc:docMk/>
          <pc:sldMk cId="4094466118" sldId="268"/>
        </pc:sldMkLst>
        <pc:spChg chg="mod">
          <ac:chgData name="Gough, Briony" userId="f86c939d-c31b-476b-bd9d-0f1ea1a8338a" providerId="ADAL" clId="{30704A32-C38D-43A8-A53F-3CE0BCEE3FAD}" dt="2024-11-24T20:06:18.187" v="1374" actId="1076"/>
          <ac:spMkLst>
            <pc:docMk/>
            <pc:sldMk cId="4094466118" sldId="268"/>
            <ac:spMk id="5" creationId="{EBA564CB-03F3-D607-40D0-3BD62CCD3601}"/>
          </ac:spMkLst>
        </pc:spChg>
        <pc:spChg chg="mod">
          <ac:chgData name="Gough, Briony" userId="f86c939d-c31b-476b-bd9d-0f1ea1a8338a" providerId="ADAL" clId="{30704A32-C38D-43A8-A53F-3CE0BCEE3FAD}" dt="2024-11-24T20:06:10.461" v="1373" actId="1076"/>
          <ac:spMkLst>
            <pc:docMk/>
            <pc:sldMk cId="4094466118" sldId="268"/>
            <ac:spMk id="16" creationId="{33254FF9-FCCF-7B3B-3845-7AF769D6605E}"/>
          </ac:spMkLst>
        </pc:spChg>
        <pc:spChg chg="mod">
          <ac:chgData name="Gough, Briony" userId="f86c939d-c31b-476b-bd9d-0f1ea1a8338a" providerId="ADAL" clId="{30704A32-C38D-43A8-A53F-3CE0BCEE3FAD}" dt="2024-11-24T20:06:05.050" v="1372" actId="2711"/>
          <ac:spMkLst>
            <pc:docMk/>
            <pc:sldMk cId="4094466118" sldId="268"/>
            <ac:spMk id="19" creationId="{F4214743-545E-5581-C5EF-0EFDA035EA46}"/>
          </ac:spMkLst>
        </pc:spChg>
      </pc:sldChg>
      <pc:sldChg chg="modSp mod">
        <pc:chgData name="Gough, Briony" userId="f86c939d-c31b-476b-bd9d-0f1ea1a8338a" providerId="ADAL" clId="{30704A32-C38D-43A8-A53F-3CE0BCEE3FAD}" dt="2024-11-24T20:07:58.603" v="1375" actId="20577"/>
        <pc:sldMkLst>
          <pc:docMk/>
          <pc:sldMk cId="405536345" sldId="271"/>
        </pc:sldMkLst>
        <pc:spChg chg="mod">
          <ac:chgData name="Gough, Briony" userId="f86c939d-c31b-476b-bd9d-0f1ea1a8338a" providerId="ADAL" clId="{30704A32-C38D-43A8-A53F-3CE0BCEE3FAD}" dt="2024-11-24T20:07:58.603" v="1375" actId="20577"/>
          <ac:spMkLst>
            <pc:docMk/>
            <pc:sldMk cId="405536345" sldId="271"/>
            <ac:spMk id="13" creationId="{7C7A3753-0C3F-EA6B-4EA3-87529E077DF5}"/>
          </ac:spMkLst>
        </pc:spChg>
      </pc:sldChg>
      <pc:sldChg chg="del">
        <pc:chgData name="Gough, Briony" userId="f86c939d-c31b-476b-bd9d-0f1ea1a8338a" providerId="ADAL" clId="{30704A32-C38D-43A8-A53F-3CE0BCEE3FAD}" dt="2024-11-24T17:54:00.045" v="1319" actId="47"/>
        <pc:sldMkLst>
          <pc:docMk/>
          <pc:sldMk cId="2371705919" sldId="318"/>
        </pc:sldMkLst>
      </pc:sldChg>
      <pc:sldChg chg="del">
        <pc:chgData name="Gough, Briony" userId="f86c939d-c31b-476b-bd9d-0f1ea1a8338a" providerId="ADAL" clId="{30704A32-C38D-43A8-A53F-3CE0BCEE3FAD}" dt="2024-11-24T17:53:51.203" v="1312" actId="47"/>
        <pc:sldMkLst>
          <pc:docMk/>
          <pc:sldMk cId="2385440841" sldId="319"/>
        </pc:sldMkLst>
      </pc:sldChg>
      <pc:sldChg chg="del">
        <pc:chgData name="Gough, Briony" userId="f86c939d-c31b-476b-bd9d-0f1ea1a8338a" providerId="ADAL" clId="{30704A32-C38D-43A8-A53F-3CE0BCEE3FAD}" dt="2024-11-24T17:53:52.051" v="1313" actId="47"/>
        <pc:sldMkLst>
          <pc:docMk/>
          <pc:sldMk cId="1381683636" sldId="320"/>
        </pc:sldMkLst>
      </pc:sldChg>
      <pc:sldChg chg="del">
        <pc:chgData name="Gough, Briony" userId="f86c939d-c31b-476b-bd9d-0f1ea1a8338a" providerId="ADAL" clId="{30704A32-C38D-43A8-A53F-3CE0BCEE3FAD}" dt="2024-11-24T17:53:54.931" v="1316" actId="47"/>
        <pc:sldMkLst>
          <pc:docMk/>
          <pc:sldMk cId="4087373729" sldId="321"/>
        </pc:sldMkLst>
      </pc:sldChg>
      <pc:sldChg chg="del">
        <pc:chgData name="Gough, Briony" userId="f86c939d-c31b-476b-bd9d-0f1ea1a8338a" providerId="ADAL" clId="{30704A32-C38D-43A8-A53F-3CE0BCEE3FAD}" dt="2024-11-24T17:53:57.142" v="1317" actId="47"/>
        <pc:sldMkLst>
          <pc:docMk/>
          <pc:sldMk cId="1630275660" sldId="322"/>
        </pc:sldMkLst>
      </pc:sldChg>
      <pc:sldChg chg="addSp modSp mod">
        <pc:chgData name="Gough, Briony" userId="f86c939d-c31b-476b-bd9d-0f1ea1a8338a" providerId="ADAL" clId="{30704A32-C38D-43A8-A53F-3CE0BCEE3FAD}" dt="2024-11-24T13:15:13.731" v="93" actId="255"/>
        <pc:sldMkLst>
          <pc:docMk/>
          <pc:sldMk cId="4116935175" sldId="324"/>
        </pc:sldMkLst>
        <pc:spChg chg="mod">
          <ac:chgData name="Gough, Briony" userId="f86c939d-c31b-476b-bd9d-0f1ea1a8338a" providerId="ADAL" clId="{30704A32-C38D-43A8-A53F-3CE0BCEE3FAD}" dt="2024-11-24T13:08:49.031" v="70" actId="14100"/>
          <ac:spMkLst>
            <pc:docMk/>
            <pc:sldMk cId="4116935175" sldId="324"/>
            <ac:spMk id="2" creationId="{EC56099D-ACC8-DB52-4B71-0EB059E70F50}"/>
          </ac:spMkLst>
        </pc:spChg>
        <pc:spChg chg="add mod">
          <ac:chgData name="Gough, Briony" userId="f86c939d-c31b-476b-bd9d-0f1ea1a8338a" providerId="ADAL" clId="{30704A32-C38D-43A8-A53F-3CE0BCEE3FAD}" dt="2024-11-24T13:15:13.731" v="93" actId="255"/>
          <ac:spMkLst>
            <pc:docMk/>
            <pc:sldMk cId="4116935175" sldId="324"/>
            <ac:spMk id="4" creationId="{D4BC572D-D095-5570-8EBE-AE30118BA7C4}"/>
          </ac:spMkLst>
        </pc:spChg>
        <pc:grpChg chg="mod">
          <ac:chgData name="Gough, Briony" userId="f86c939d-c31b-476b-bd9d-0f1ea1a8338a" providerId="ADAL" clId="{30704A32-C38D-43A8-A53F-3CE0BCEE3FAD}" dt="2024-11-24T13:15:04.696" v="91" actId="1076"/>
          <ac:grpSpMkLst>
            <pc:docMk/>
            <pc:sldMk cId="4116935175" sldId="324"/>
            <ac:grpSpMk id="48" creationId="{49B117E8-2743-4177-05BF-857D6D85B3E7}"/>
          </ac:grpSpMkLst>
        </pc:grpChg>
      </pc:sldChg>
      <pc:sldChg chg="del">
        <pc:chgData name="Gough, Briony" userId="f86c939d-c31b-476b-bd9d-0f1ea1a8338a" providerId="ADAL" clId="{30704A32-C38D-43A8-A53F-3CE0BCEE3FAD}" dt="2024-11-24T17:53:49.438" v="1310" actId="47"/>
        <pc:sldMkLst>
          <pc:docMk/>
          <pc:sldMk cId="4041250579" sldId="328"/>
        </pc:sldMkLst>
      </pc:sldChg>
      <pc:sldChg chg="addSp delSp modSp mod">
        <pc:chgData name="Gough, Briony" userId="f86c939d-c31b-476b-bd9d-0f1ea1a8338a" providerId="ADAL" clId="{30704A32-C38D-43A8-A53F-3CE0BCEE3FAD}" dt="2024-11-24T13:22:39.422" v="180" actId="6549"/>
        <pc:sldMkLst>
          <pc:docMk/>
          <pc:sldMk cId="569180893" sldId="330"/>
        </pc:sldMkLst>
        <pc:spChg chg="mod">
          <ac:chgData name="Gough, Briony" userId="f86c939d-c31b-476b-bd9d-0f1ea1a8338a" providerId="ADAL" clId="{30704A32-C38D-43A8-A53F-3CE0BCEE3FAD}" dt="2024-11-24T13:13:12.138" v="83" actId="207"/>
          <ac:spMkLst>
            <pc:docMk/>
            <pc:sldMk cId="569180893" sldId="330"/>
            <ac:spMk id="2" creationId="{5DBC681F-A42E-508A-C9D8-3B10A011F251}"/>
          </ac:spMkLst>
        </pc:spChg>
        <pc:spChg chg="add mod">
          <ac:chgData name="Gough, Briony" userId="f86c939d-c31b-476b-bd9d-0f1ea1a8338a" providerId="ADAL" clId="{30704A32-C38D-43A8-A53F-3CE0BCEE3FAD}" dt="2024-11-24T13:22:39.422" v="180" actId="6549"/>
          <ac:spMkLst>
            <pc:docMk/>
            <pc:sldMk cId="569180893" sldId="330"/>
            <ac:spMk id="4" creationId="{5E9A65B5-74C4-FC52-E413-E36E08E7938C}"/>
          </ac:spMkLst>
        </pc:spChg>
        <pc:grpChg chg="mod">
          <ac:chgData name="Gough, Briony" userId="f86c939d-c31b-476b-bd9d-0f1ea1a8338a" providerId="ADAL" clId="{30704A32-C38D-43A8-A53F-3CE0BCEE3FAD}" dt="2024-11-24T13:13:09.522" v="82" actId="1076"/>
          <ac:grpSpMkLst>
            <pc:docMk/>
            <pc:sldMk cId="569180893" sldId="330"/>
            <ac:grpSpMk id="27" creationId="{B3DB69F7-0D94-696E-509C-C704CC118A53}"/>
          </ac:grpSpMkLst>
        </pc:grpChg>
        <pc:graphicFrameChg chg="add del mod modGraphic">
          <ac:chgData name="Gough, Briony" userId="f86c939d-c31b-476b-bd9d-0f1ea1a8338a" providerId="ADAL" clId="{30704A32-C38D-43A8-A53F-3CE0BCEE3FAD}" dt="2024-11-24T13:17:00.923" v="116" actId="478"/>
          <ac:graphicFrameMkLst>
            <pc:docMk/>
            <pc:sldMk cId="569180893" sldId="330"/>
            <ac:graphicFrameMk id="3" creationId="{DAC716BE-AE80-0AC0-957D-C024896923F7}"/>
          </ac:graphicFrameMkLst>
        </pc:graphicFrameChg>
      </pc:sldChg>
      <pc:sldChg chg="del ord">
        <pc:chgData name="Gough, Briony" userId="f86c939d-c31b-476b-bd9d-0f1ea1a8338a" providerId="ADAL" clId="{30704A32-C38D-43A8-A53F-3CE0BCEE3FAD}" dt="2024-11-24T17:54:01.672" v="1320" actId="47"/>
        <pc:sldMkLst>
          <pc:docMk/>
          <pc:sldMk cId="2954975778" sldId="331"/>
        </pc:sldMkLst>
      </pc:sldChg>
      <pc:sldChg chg="del">
        <pc:chgData name="Gough, Briony" userId="f86c939d-c31b-476b-bd9d-0f1ea1a8338a" providerId="ADAL" clId="{30704A32-C38D-43A8-A53F-3CE0BCEE3FAD}" dt="2024-11-24T17:11:45.937" v="898" actId="2696"/>
        <pc:sldMkLst>
          <pc:docMk/>
          <pc:sldMk cId="3070141494" sldId="332"/>
        </pc:sldMkLst>
      </pc:sldChg>
      <pc:sldChg chg="addSp modSp mod">
        <pc:chgData name="Gough, Briony" userId="f86c939d-c31b-476b-bd9d-0f1ea1a8338a" providerId="ADAL" clId="{30704A32-C38D-43A8-A53F-3CE0BCEE3FAD}" dt="2024-11-24T20:11:31.837" v="1379" actId="6549"/>
        <pc:sldMkLst>
          <pc:docMk/>
          <pc:sldMk cId="4014429184" sldId="334"/>
        </pc:sldMkLst>
        <pc:spChg chg="mod">
          <ac:chgData name="Gough, Briony" userId="f86c939d-c31b-476b-bd9d-0f1ea1a8338a" providerId="ADAL" clId="{30704A32-C38D-43A8-A53F-3CE0BCEE3FAD}" dt="2024-11-24T17:17:34.169" v="1043" actId="1076"/>
          <ac:spMkLst>
            <pc:docMk/>
            <pc:sldMk cId="4014429184" sldId="334"/>
            <ac:spMk id="2" creationId="{8DC2CA2B-CCE9-80B8-0E7D-068247A53FA1}"/>
          </ac:spMkLst>
        </pc:spChg>
        <pc:spChg chg="add mod">
          <ac:chgData name="Gough, Briony" userId="f86c939d-c31b-476b-bd9d-0f1ea1a8338a" providerId="ADAL" clId="{30704A32-C38D-43A8-A53F-3CE0BCEE3FAD}" dt="2024-11-24T20:11:31.837" v="1379" actId="6549"/>
          <ac:spMkLst>
            <pc:docMk/>
            <pc:sldMk cId="4014429184" sldId="334"/>
            <ac:spMk id="3" creationId="{BFD689E3-E810-8214-A6F0-81891ED181A8}"/>
          </ac:spMkLst>
        </pc:spChg>
      </pc:sldChg>
      <pc:sldChg chg="addSp modSp mod">
        <pc:chgData name="Gough, Briony" userId="f86c939d-c31b-476b-bd9d-0f1ea1a8338a" providerId="ADAL" clId="{30704A32-C38D-43A8-A53F-3CE0BCEE3FAD}" dt="2024-11-24T17:16:53.954" v="1035" actId="313"/>
        <pc:sldMkLst>
          <pc:docMk/>
          <pc:sldMk cId="2168029309" sldId="335"/>
        </pc:sldMkLst>
        <pc:spChg chg="mod">
          <ac:chgData name="Gough, Briony" userId="f86c939d-c31b-476b-bd9d-0f1ea1a8338a" providerId="ADAL" clId="{30704A32-C38D-43A8-A53F-3CE0BCEE3FAD}" dt="2024-11-24T17:13:03.369" v="994" actId="20577"/>
          <ac:spMkLst>
            <pc:docMk/>
            <pc:sldMk cId="2168029309" sldId="335"/>
            <ac:spMk id="2" creationId="{90F070DC-5638-5F53-9690-5A66D361791C}"/>
          </ac:spMkLst>
        </pc:spChg>
        <pc:spChg chg="add mod">
          <ac:chgData name="Gough, Briony" userId="f86c939d-c31b-476b-bd9d-0f1ea1a8338a" providerId="ADAL" clId="{30704A32-C38D-43A8-A53F-3CE0BCEE3FAD}" dt="2024-11-24T17:16:53.954" v="1035" actId="313"/>
          <ac:spMkLst>
            <pc:docMk/>
            <pc:sldMk cId="2168029309" sldId="335"/>
            <ac:spMk id="4" creationId="{42BB9D35-065D-4AE6-732B-67BF2F83F91F}"/>
          </ac:spMkLst>
        </pc:spChg>
      </pc:sldChg>
      <pc:sldChg chg="modSp">
        <pc:chgData name="Gough, Briony" userId="f86c939d-c31b-476b-bd9d-0f1ea1a8338a" providerId="ADAL" clId="{30704A32-C38D-43A8-A53F-3CE0BCEE3FAD}" dt="2024-11-24T17:24:28.526" v="1074" actId="20577"/>
        <pc:sldMkLst>
          <pc:docMk/>
          <pc:sldMk cId="2012722978" sldId="342"/>
        </pc:sldMkLst>
        <pc:spChg chg="mod">
          <ac:chgData name="Gough, Briony" userId="f86c939d-c31b-476b-bd9d-0f1ea1a8338a" providerId="ADAL" clId="{30704A32-C38D-43A8-A53F-3CE0BCEE3FAD}" dt="2024-11-24T17:24:28.526" v="1074" actId="20577"/>
          <ac:spMkLst>
            <pc:docMk/>
            <pc:sldMk cId="2012722978" sldId="342"/>
            <ac:spMk id="8" creationId="{FE52C3CE-C0BA-4C97-A2D6-431C0DF8CBAC}"/>
          </ac:spMkLst>
        </pc:spChg>
      </pc:sldChg>
      <pc:sldChg chg="del">
        <pc:chgData name="Gough, Briony" userId="f86c939d-c31b-476b-bd9d-0f1ea1a8338a" providerId="ADAL" clId="{30704A32-C38D-43A8-A53F-3CE0BCEE3FAD}" dt="2024-11-24T17:53:52.864" v="1314" actId="47"/>
        <pc:sldMkLst>
          <pc:docMk/>
          <pc:sldMk cId="2282561466" sldId="343"/>
        </pc:sldMkLst>
      </pc:sldChg>
      <pc:sldChg chg="modSp">
        <pc:chgData name="Gough, Briony" userId="f86c939d-c31b-476b-bd9d-0f1ea1a8338a" providerId="ADAL" clId="{30704A32-C38D-43A8-A53F-3CE0BCEE3FAD}" dt="2024-11-24T17:29:10.593" v="1079" actId="20577"/>
        <pc:sldMkLst>
          <pc:docMk/>
          <pc:sldMk cId="1456864622" sldId="348"/>
        </pc:sldMkLst>
        <pc:spChg chg="mod">
          <ac:chgData name="Gough, Briony" userId="f86c939d-c31b-476b-bd9d-0f1ea1a8338a" providerId="ADAL" clId="{30704A32-C38D-43A8-A53F-3CE0BCEE3FAD}" dt="2024-11-24T17:29:10.593" v="1079" actId="20577"/>
          <ac:spMkLst>
            <pc:docMk/>
            <pc:sldMk cId="1456864622" sldId="348"/>
            <ac:spMk id="10" creationId="{CED2C51B-E99C-3C7C-71F4-5570D42BD7D1}"/>
          </ac:spMkLst>
        </pc:spChg>
      </pc:sldChg>
      <pc:sldChg chg="ord">
        <pc:chgData name="Gough, Briony" userId="f86c939d-c31b-476b-bd9d-0f1ea1a8338a" providerId="ADAL" clId="{30704A32-C38D-43A8-A53F-3CE0BCEE3FAD}" dt="2024-11-24T17:54:46.672" v="1325"/>
        <pc:sldMkLst>
          <pc:docMk/>
          <pc:sldMk cId="607482037" sldId="352"/>
        </pc:sldMkLst>
      </pc:sldChg>
      <pc:sldChg chg="del">
        <pc:chgData name="Gough, Briony" userId="f86c939d-c31b-476b-bd9d-0f1ea1a8338a" providerId="ADAL" clId="{30704A32-C38D-43A8-A53F-3CE0BCEE3FAD}" dt="2024-11-24T17:53:53.685" v="1315" actId="47"/>
        <pc:sldMkLst>
          <pc:docMk/>
          <pc:sldMk cId="3447531064" sldId="354"/>
        </pc:sldMkLst>
      </pc:sldChg>
      <pc:sldChg chg="del">
        <pc:chgData name="Gough, Briony" userId="f86c939d-c31b-476b-bd9d-0f1ea1a8338a" providerId="ADAL" clId="{30704A32-C38D-43A8-A53F-3CE0BCEE3FAD}" dt="2024-11-24T17:53:59.104" v="1318" actId="47"/>
        <pc:sldMkLst>
          <pc:docMk/>
          <pc:sldMk cId="1483224117" sldId="356"/>
        </pc:sldMkLst>
      </pc:sldChg>
      <pc:sldChg chg="modSp mod">
        <pc:chgData name="Gough, Briony" userId="f86c939d-c31b-476b-bd9d-0f1ea1a8338a" providerId="ADAL" clId="{30704A32-C38D-43A8-A53F-3CE0BCEE3FAD}" dt="2024-11-24T17:59:13.318" v="1364" actId="6549"/>
        <pc:sldMkLst>
          <pc:docMk/>
          <pc:sldMk cId="833693196" sldId="364"/>
        </pc:sldMkLst>
        <pc:spChg chg="mod">
          <ac:chgData name="Gough, Briony" userId="f86c939d-c31b-476b-bd9d-0f1ea1a8338a" providerId="ADAL" clId="{30704A32-C38D-43A8-A53F-3CE0BCEE3FAD}" dt="2024-11-24T17:35:09.734" v="1106" actId="1076"/>
          <ac:spMkLst>
            <pc:docMk/>
            <pc:sldMk cId="833693196" sldId="364"/>
            <ac:spMk id="2" creationId="{2DD0C5FC-BD07-0AFE-5908-FF734B01AAE2}"/>
          </ac:spMkLst>
        </pc:spChg>
        <pc:spChg chg="mod">
          <ac:chgData name="Gough, Briony" userId="f86c939d-c31b-476b-bd9d-0f1ea1a8338a" providerId="ADAL" clId="{30704A32-C38D-43A8-A53F-3CE0BCEE3FAD}" dt="2024-11-24T17:59:13.318" v="1364" actId="6549"/>
          <ac:spMkLst>
            <pc:docMk/>
            <pc:sldMk cId="833693196" sldId="364"/>
            <ac:spMk id="3" creationId="{F70C2041-11D3-7D46-048C-8BE71678E145}"/>
          </ac:spMkLst>
        </pc:spChg>
      </pc:sldChg>
      <pc:sldChg chg="addSp delSp modSp mod">
        <pc:chgData name="Gough, Briony" userId="f86c939d-c31b-476b-bd9d-0f1ea1a8338a" providerId="ADAL" clId="{30704A32-C38D-43A8-A53F-3CE0BCEE3FAD}" dt="2024-11-24T13:51:36.871" v="281" actId="1076"/>
        <pc:sldMkLst>
          <pc:docMk/>
          <pc:sldMk cId="1886355520" sldId="365"/>
        </pc:sldMkLst>
        <pc:spChg chg="mod">
          <ac:chgData name="Gough, Briony" userId="f86c939d-c31b-476b-bd9d-0f1ea1a8338a" providerId="ADAL" clId="{30704A32-C38D-43A8-A53F-3CE0BCEE3FAD}" dt="2024-11-24T13:48:54.202" v="259" actId="20577"/>
          <ac:spMkLst>
            <pc:docMk/>
            <pc:sldMk cId="1886355520" sldId="365"/>
            <ac:spMk id="2" creationId="{5DBC681F-A42E-508A-C9D8-3B10A011F251}"/>
          </ac:spMkLst>
        </pc:spChg>
        <pc:spChg chg="add del mod">
          <ac:chgData name="Gough, Briony" userId="f86c939d-c31b-476b-bd9d-0f1ea1a8338a" providerId="ADAL" clId="{30704A32-C38D-43A8-A53F-3CE0BCEE3FAD}" dt="2024-11-24T13:51:36.871" v="281" actId="1076"/>
          <ac:spMkLst>
            <pc:docMk/>
            <pc:sldMk cId="1886355520" sldId="365"/>
            <ac:spMk id="3" creationId="{35E53303-AB63-2A88-2E6E-BEC06DECE26D}"/>
          </ac:spMkLst>
        </pc:spChg>
        <pc:grpChg chg="mod">
          <ac:chgData name="Gough, Briony" userId="f86c939d-c31b-476b-bd9d-0f1ea1a8338a" providerId="ADAL" clId="{30704A32-C38D-43A8-A53F-3CE0BCEE3FAD}" dt="2024-11-24T13:33:55.471" v="213" actId="1076"/>
          <ac:grpSpMkLst>
            <pc:docMk/>
            <pc:sldMk cId="1886355520" sldId="365"/>
            <ac:grpSpMk id="27" creationId="{B3DB69F7-0D94-696E-509C-C704CC118A53}"/>
          </ac:grpSpMkLst>
        </pc:grpChg>
        <pc:graphicFrameChg chg="add mod">
          <ac:chgData name="Gough, Briony" userId="f86c939d-c31b-476b-bd9d-0f1ea1a8338a" providerId="ADAL" clId="{30704A32-C38D-43A8-A53F-3CE0BCEE3FAD}" dt="2024-11-24T13:50:21.814" v="260"/>
          <ac:graphicFrameMkLst>
            <pc:docMk/>
            <pc:sldMk cId="1886355520" sldId="365"/>
            <ac:graphicFrameMk id="4" creationId="{A03C9164-7476-76A4-487C-1CC1B03923BA}"/>
          </ac:graphicFrameMkLst>
        </pc:graphicFrameChg>
      </pc:sldChg>
      <pc:sldChg chg="delSp modSp add mod">
        <pc:chgData name="Gough, Briony" userId="f86c939d-c31b-476b-bd9d-0f1ea1a8338a" providerId="ADAL" clId="{30704A32-C38D-43A8-A53F-3CE0BCEE3FAD}" dt="2024-11-24T13:24:06.348" v="198" actId="27107"/>
        <pc:sldMkLst>
          <pc:docMk/>
          <pc:sldMk cId="1465351308" sldId="366"/>
        </pc:sldMkLst>
        <pc:spChg chg="del mod">
          <ac:chgData name="Gough, Briony" userId="f86c939d-c31b-476b-bd9d-0f1ea1a8338a" providerId="ADAL" clId="{30704A32-C38D-43A8-A53F-3CE0BCEE3FAD}" dt="2024-11-24T13:22:23.188" v="174"/>
          <ac:spMkLst>
            <pc:docMk/>
            <pc:sldMk cId="1465351308" sldId="366"/>
            <ac:spMk id="2" creationId="{5DBC681F-A42E-508A-C9D8-3B10A011F251}"/>
          </ac:spMkLst>
        </pc:spChg>
        <pc:spChg chg="mod">
          <ac:chgData name="Gough, Briony" userId="f86c939d-c31b-476b-bd9d-0f1ea1a8338a" providerId="ADAL" clId="{30704A32-C38D-43A8-A53F-3CE0BCEE3FAD}" dt="2024-11-24T13:24:06.348" v="198" actId="27107"/>
          <ac:spMkLst>
            <pc:docMk/>
            <pc:sldMk cId="1465351308" sldId="366"/>
            <ac:spMk id="4" creationId="{5E9A65B5-74C4-FC52-E413-E36E08E7938C}"/>
          </ac:spMkLst>
        </pc:spChg>
      </pc:sldChg>
      <pc:sldChg chg="modSp add mod">
        <pc:chgData name="Gough, Briony" userId="f86c939d-c31b-476b-bd9d-0f1ea1a8338a" providerId="ADAL" clId="{30704A32-C38D-43A8-A53F-3CE0BCEE3FAD}" dt="2024-11-24T20:10:57.140" v="1376" actId="6549"/>
        <pc:sldMkLst>
          <pc:docMk/>
          <pc:sldMk cId="2517748045" sldId="367"/>
        </pc:sldMkLst>
        <pc:spChg chg="mod">
          <ac:chgData name="Gough, Briony" userId="f86c939d-c31b-476b-bd9d-0f1ea1a8338a" providerId="ADAL" clId="{30704A32-C38D-43A8-A53F-3CE0BCEE3FAD}" dt="2024-11-24T16:52:50.882" v="759" actId="14100"/>
          <ac:spMkLst>
            <pc:docMk/>
            <pc:sldMk cId="2517748045" sldId="367"/>
            <ac:spMk id="2" creationId="{5DBC681F-A42E-508A-C9D8-3B10A011F251}"/>
          </ac:spMkLst>
        </pc:spChg>
        <pc:spChg chg="mod">
          <ac:chgData name="Gough, Briony" userId="f86c939d-c31b-476b-bd9d-0f1ea1a8338a" providerId="ADAL" clId="{30704A32-C38D-43A8-A53F-3CE0BCEE3FAD}" dt="2024-11-24T20:10:57.140" v="1376" actId="6549"/>
          <ac:spMkLst>
            <pc:docMk/>
            <pc:sldMk cId="2517748045" sldId="367"/>
            <ac:spMk id="3" creationId="{35E53303-AB63-2A88-2E6E-BEC06DECE26D}"/>
          </ac:spMkLst>
        </pc:spChg>
      </pc:sldChg>
      <pc:sldChg chg="delSp modSp add mod">
        <pc:chgData name="Gough, Briony" userId="f86c939d-c31b-476b-bd9d-0f1ea1a8338a" providerId="ADAL" clId="{30704A32-C38D-43A8-A53F-3CE0BCEE3FAD}" dt="2024-11-24T17:10:47.173" v="897" actId="313"/>
        <pc:sldMkLst>
          <pc:docMk/>
          <pc:sldMk cId="3263326510" sldId="368"/>
        </pc:sldMkLst>
        <pc:spChg chg="del mod">
          <ac:chgData name="Gough, Briony" userId="f86c939d-c31b-476b-bd9d-0f1ea1a8338a" providerId="ADAL" clId="{30704A32-C38D-43A8-A53F-3CE0BCEE3FAD}" dt="2024-11-24T17:09:15.213" v="877"/>
          <ac:spMkLst>
            <pc:docMk/>
            <pc:sldMk cId="3263326510" sldId="368"/>
            <ac:spMk id="2" creationId="{5DBC681F-A42E-508A-C9D8-3B10A011F251}"/>
          </ac:spMkLst>
        </pc:spChg>
        <pc:spChg chg="mod">
          <ac:chgData name="Gough, Briony" userId="f86c939d-c31b-476b-bd9d-0f1ea1a8338a" providerId="ADAL" clId="{30704A32-C38D-43A8-A53F-3CE0BCEE3FAD}" dt="2024-11-24T17:10:47.173" v="897" actId="313"/>
          <ac:spMkLst>
            <pc:docMk/>
            <pc:sldMk cId="3263326510" sldId="368"/>
            <ac:spMk id="3" creationId="{35E53303-AB63-2A88-2E6E-BEC06DECE26D}"/>
          </ac:spMkLst>
        </pc:spChg>
      </pc:sldChg>
      <pc:sldChg chg="new del">
        <pc:chgData name="Gough, Briony" userId="f86c939d-c31b-476b-bd9d-0f1ea1a8338a" providerId="ADAL" clId="{30704A32-C38D-43A8-A53F-3CE0BCEE3FAD}" dt="2024-11-24T17:30:40.534" v="1081" actId="2696"/>
        <pc:sldMkLst>
          <pc:docMk/>
          <pc:sldMk cId="1942682350" sldId="369"/>
        </pc:sldMkLst>
      </pc:sldChg>
      <pc:sldChg chg="delSp modSp add mod delAnim">
        <pc:chgData name="Gough, Briony" userId="f86c939d-c31b-476b-bd9d-0f1ea1a8338a" providerId="ADAL" clId="{30704A32-C38D-43A8-A53F-3CE0BCEE3FAD}" dt="2024-11-24T17:32:24.239" v="1105" actId="1076"/>
        <pc:sldMkLst>
          <pc:docMk/>
          <pc:sldMk cId="2883012784" sldId="369"/>
        </pc:sldMkLst>
        <pc:spChg chg="mod">
          <ac:chgData name="Gough, Briony" userId="f86c939d-c31b-476b-bd9d-0f1ea1a8338a" providerId="ADAL" clId="{30704A32-C38D-43A8-A53F-3CE0BCEE3FAD}" dt="2024-11-24T17:32:24.239" v="1105" actId="1076"/>
          <ac:spMkLst>
            <pc:docMk/>
            <pc:sldMk cId="2883012784" sldId="369"/>
            <ac:spMk id="3" creationId="{94056BA0-466D-5357-D082-0241B09B80AE}"/>
          </ac:spMkLst>
        </pc:spChg>
        <pc:spChg chg="mod">
          <ac:chgData name="Gough, Briony" userId="f86c939d-c31b-476b-bd9d-0f1ea1a8338a" providerId="ADAL" clId="{30704A32-C38D-43A8-A53F-3CE0BCEE3FAD}" dt="2024-11-24T17:31:37.832" v="1096" actId="1076"/>
          <ac:spMkLst>
            <pc:docMk/>
            <pc:sldMk cId="2883012784" sldId="369"/>
            <ac:spMk id="4" creationId="{0F5C8D53-3354-E5F0-EBC5-EF80EAF6B763}"/>
          </ac:spMkLst>
        </pc:spChg>
        <pc:picChg chg="del">
          <ac:chgData name="Gough, Briony" userId="f86c939d-c31b-476b-bd9d-0f1ea1a8338a" providerId="ADAL" clId="{30704A32-C38D-43A8-A53F-3CE0BCEE3FAD}" dt="2024-11-24T17:30:46.632" v="1083" actId="478"/>
          <ac:picMkLst>
            <pc:docMk/>
            <pc:sldMk cId="2883012784" sldId="369"/>
            <ac:picMk id="7" creationId="{1494F19B-84F3-99DB-343D-9DF844B4F746}"/>
          </ac:picMkLst>
        </pc:picChg>
        <pc:picChg chg="del">
          <ac:chgData name="Gough, Briony" userId="f86c939d-c31b-476b-bd9d-0f1ea1a8338a" providerId="ADAL" clId="{30704A32-C38D-43A8-A53F-3CE0BCEE3FAD}" dt="2024-11-24T17:30:49.763" v="1086" actId="478"/>
          <ac:picMkLst>
            <pc:docMk/>
            <pc:sldMk cId="2883012784" sldId="369"/>
            <ac:picMk id="8" creationId="{9503A602-3C50-1D9F-AC7E-A66C08000803}"/>
          </ac:picMkLst>
        </pc:picChg>
        <pc:picChg chg="del">
          <ac:chgData name="Gough, Briony" userId="f86c939d-c31b-476b-bd9d-0f1ea1a8338a" providerId="ADAL" clId="{30704A32-C38D-43A8-A53F-3CE0BCEE3FAD}" dt="2024-11-24T17:30:47.315" v="1084" actId="478"/>
          <ac:picMkLst>
            <pc:docMk/>
            <pc:sldMk cId="2883012784" sldId="369"/>
            <ac:picMk id="10" creationId="{D201E6D9-3CCC-1659-9AC2-E3702A3BA7BD}"/>
          </ac:picMkLst>
        </pc:picChg>
        <pc:picChg chg="del">
          <ac:chgData name="Gough, Briony" userId="f86c939d-c31b-476b-bd9d-0f1ea1a8338a" providerId="ADAL" clId="{30704A32-C38D-43A8-A53F-3CE0BCEE3FAD}" dt="2024-11-24T17:30:48.764" v="1085" actId="478"/>
          <ac:picMkLst>
            <pc:docMk/>
            <pc:sldMk cId="2883012784" sldId="369"/>
            <ac:picMk id="11" creationId="{94F85D4A-E12C-D84D-1BF5-A4B483940BB2}"/>
          </ac:picMkLst>
        </pc:picChg>
      </pc:sldChg>
      <pc:sldChg chg="delSp modSp add mod ord delAnim">
        <pc:chgData name="Gough, Briony" userId="f86c939d-c31b-476b-bd9d-0f1ea1a8338a" providerId="ADAL" clId="{30704A32-C38D-43A8-A53F-3CE0BCEE3FAD}" dt="2024-11-24T18:07:18.874" v="1370" actId="6549"/>
        <pc:sldMkLst>
          <pc:docMk/>
          <pc:sldMk cId="2788584861" sldId="370"/>
        </pc:sldMkLst>
        <pc:spChg chg="del">
          <ac:chgData name="Gough, Briony" userId="f86c939d-c31b-476b-bd9d-0f1ea1a8338a" providerId="ADAL" clId="{30704A32-C38D-43A8-A53F-3CE0BCEE3FAD}" dt="2024-11-24T17:44:10.386" v="1239" actId="478"/>
          <ac:spMkLst>
            <pc:docMk/>
            <pc:sldMk cId="2788584861" sldId="370"/>
            <ac:spMk id="6" creationId="{1C0FA51D-551E-3C68-9B7A-A6C5541C224E}"/>
          </ac:spMkLst>
        </pc:spChg>
        <pc:spChg chg="del">
          <ac:chgData name="Gough, Briony" userId="f86c939d-c31b-476b-bd9d-0f1ea1a8338a" providerId="ADAL" clId="{30704A32-C38D-43A8-A53F-3CE0BCEE3FAD}" dt="2024-11-24T17:44:12.184" v="1240" actId="478"/>
          <ac:spMkLst>
            <pc:docMk/>
            <pc:sldMk cId="2788584861" sldId="370"/>
            <ac:spMk id="9" creationId="{B97D84B7-F6C2-409F-C378-B2B4F55CFA61}"/>
          </ac:spMkLst>
        </pc:spChg>
        <pc:spChg chg="mod">
          <ac:chgData name="Gough, Briony" userId="f86c939d-c31b-476b-bd9d-0f1ea1a8338a" providerId="ADAL" clId="{30704A32-C38D-43A8-A53F-3CE0BCEE3FAD}" dt="2024-11-24T18:07:18.874" v="1370" actId="6549"/>
          <ac:spMkLst>
            <pc:docMk/>
            <pc:sldMk cId="2788584861" sldId="370"/>
            <ac:spMk id="10" creationId="{746138C3-72AF-8CFF-BF23-055D355EB5DF}"/>
          </ac:spMkLst>
        </pc:spChg>
        <pc:picChg chg="del">
          <ac:chgData name="Gough, Briony" userId="f86c939d-c31b-476b-bd9d-0f1ea1a8338a" providerId="ADAL" clId="{30704A32-C38D-43A8-A53F-3CE0BCEE3FAD}" dt="2024-11-24T17:44:08.192" v="1237" actId="478"/>
          <ac:picMkLst>
            <pc:docMk/>
            <pc:sldMk cId="2788584861" sldId="370"/>
            <ac:picMk id="3" creationId="{58AE43A3-CE10-07FE-12AB-F74210E94239}"/>
          </ac:picMkLst>
        </pc:picChg>
        <pc:picChg chg="del">
          <ac:chgData name="Gough, Briony" userId="f86c939d-c31b-476b-bd9d-0f1ea1a8338a" providerId="ADAL" clId="{30704A32-C38D-43A8-A53F-3CE0BCEE3FAD}" dt="2024-11-24T17:44:08.895" v="1238" actId="478"/>
          <ac:picMkLst>
            <pc:docMk/>
            <pc:sldMk cId="2788584861" sldId="370"/>
            <ac:picMk id="5" creationId="{3B49600D-63A4-C72E-FF8A-C6B2A70EC0A7}"/>
          </ac:picMkLst>
        </pc:picChg>
      </pc:sldChg>
      <pc:sldChg chg="modSp add mod ord">
        <pc:chgData name="Gough, Briony" userId="f86c939d-c31b-476b-bd9d-0f1ea1a8338a" providerId="ADAL" clId="{30704A32-C38D-43A8-A53F-3CE0BCEE3FAD}" dt="2024-11-24T17:50:36.606" v="1271" actId="14100"/>
        <pc:sldMkLst>
          <pc:docMk/>
          <pc:sldMk cId="782775633" sldId="371"/>
        </pc:sldMkLst>
        <pc:spChg chg="mod">
          <ac:chgData name="Gough, Briony" userId="f86c939d-c31b-476b-bd9d-0f1ea1a8338a" providerId="ADAL" clId="{30704A32-C38D-43A8-A53F-3CE0BCEE3FAD}" dt="2024-11-24T17:50:36.606" v="1271" actId="14100"/>
          <ac:spMkLst>
            <pc:docMk/>
            <pc:sldMk cId="782775633" sldId="371"/>
            <ac:spMk id="10" creationId="{746138C3-72AF-8CFF-BF23-055D355EB5DF}"/>
          </ac:spMkLst>
        </pc:spChg>
      </pc:sldChg>
      <pc:sldChg chg="modSp add ord">
        <pc:chgData name="Gough, Briony" userId="f86c939d-c31b-476b-bd9d-0f1ea1a8338a" providerId="ADAL" clId="{30704A32-C38D-43A8-A53F-3CE0BCEE3FAD}" dt="2024-11-24T17:51:25.418" v="1283" actId="5793"/>
        <pc:sldMkLst>
          <pc:docMk/>
          <pc:sldMk cId="524630997" sldId="372"/>
        </pc:sldMkLst>
        <pc:spChg chg="mod">
          <ac:chgData name="Gough, Briony" userId="f86c939d-c31b-476b-bd9d-0f1ea1a8338a" providerId="ADAL" clId="{30704A32-C38D-43A8-A53F-3CE0BCEE3FAD}" dt="2024-11-24T17:51:25.418" v="1283" actId="5793"/>
          <ac:spMkLst>
            <pc:docMk/>
            <pc:sldMk cId="524630997" sldId="372"/>
            <ac:spMk id="10" creationId="{746138C3-72AF-8CFF-BF23-055D355EB5DF}"/>
          </ac:spMkLst>
        </pc:spChg>
      </pc:sldChg>
      <pc:sldChg chg="modSp add mod">
        <pc:chgData name="Gough, Briony" userId="f86c939d-c31b-476b-bd9d-0f1ea1a8338a" providerId="ADAL" clId="{30704A32-C38D-43A8-A53F-3CE0BCEE3FAD}" dt="2024-11-24T17:59:52.867" v="1369" actId="14100"/>
        <pc:sldMkLst>
          <pc:docMk/>
          <pc:sldMk cId="1074001310" sldId="373"/>
        </pc:sldMkLst>
        <pc:spChg chg="mod">
          <ac:chgData name="Gough, Briony" userId="f86c939d-c31b-476b-bd9d-0f1ea1a8338a" providerId="ADAL" clId="{30704A32-C38D-43A8-A53F-3CE0BCEE3FAD}" dt="2024-11-24T17:59:52.867" v="1369" actId="14100"/>
          <ac:spMkLst>
            <pc:docMk/>
            <pc:sldMk cId="1074001310" sldId="373"/>
            <ac:spMk id="10" creationId="{746138C3-72AF-8CFF-BF23-055D355EB5DF}"/>
          </ac:spMkLst>
        </pc:spChg>
      </pc:sldChg>
      <pc:sldChg chg="modSp add mod ord modAnim">
        <pc:chgData name="Gough, Briony" userId="f86c939d-c31b-476b-bd9d-0f1ea1a8338a" providerId="ADAL" clId="{30704A32-C38D-43A8-A53F-3CE0BCEE3FAD}" dt="2024-11-24T17:59:40.371" v="1368" actId="14100"/>
        <pc:sldMkLst>
          <pc:docMk/>
          <pc:sldMk cId="4047885847" sldId="374"/>
        </pc:sldMkLst>
        <pc:spChg chg="mod">
          <ac:chgData name="Gough, Briony" userId="f86c939d-c31b-476b-bd9d-0f1ea1a8338a" providerId="ADAL" clId="{30704A32-C38D-43A8-A53F-3CE0BCEE3FAD}" dt="2024-11-24T17:59:40.371" v="1368" actId="14100"/>
          <ac:spMkLst>
            <pc:docMk/>
            <pc:sldMk cId="4047885847" sldId="374"/>
            <ac:spMk id="3" creationId="{94056BA0-466D-5357-D082-0241B09B80AE}"/>
          </ac:spMkLst>
        </pc:spChg>
      </pc:sldChg>
      <pc:sldChg chg="modSp add mod ord modAnim">
        <pc:chgData name="Gough, Briony" userId="f86c939d-c31b-476b-bd9d-0f1ea1a8338a" providerId="ADAL" clId="{30704A32-C38D-43A8-A53F-3CE0BCEE3FAD}" dt="2024-11-24T17:59:33.649" v="1366" actId="14100"/>
        <pc:sldMkLst>
          <pc:docMk/>
          <pc:sldMk cId="3004783242" sldId="375"/>
        </pc:sldMkLst>
        <pc:spChg chg="mod">
          <ac:chgData name="Gough, Briony" userId="f86c939d-c31b-476b-bd9d-0f1ea1a8338a" providerId="ADAL" clId="{30704A32-C38D-43A8-A53F-3CE0BCEE3FAD}" dt="2024-11-24T17:59:33.649" v="1366" actId="14100"/>
          <ac:spMkLst>
            <pc:docMk/>
            <pc:sldMk cId="3004783242" sldId="375"/>
            <ac:spMk id="3" creationId="{94056BA0-466D-5357-D082-0241B09B80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otham" pitchFamily="50" charset="0"/>
              </a:defRPr>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otham" pitchFamily="50" charset="0"/>
              </a:defRPr>
            </a:lvl1pPr>
          </a:lstStyle>
          <a:p>
            <a:fld id="{8731E6DF-903B-FC42-8AC3-48BDA354421B}" type="datetimeFigureOut">
              <a:rPr lang="en-US" smtClean="0"/>
              <a:pPr/>
              <a:t>11/24/2024</a:t>
            </a:fld>
            <a:endParaRPr lang="en-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otham" pitchFamily="50" charset="0"/>
              </a:defRPr>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otham" pitchFamily="50" charset="0"/>
              </a:defRPr>
            </a:lvl1pPr>
          </a:lstStyle>
          <a:p>
            <a:fld id="{105E3B63-5F1B-5741-8591-B5628400C321}" type="slidenum">
              <a:rPr lang="en-GB" smtClean="0"/>
              <a:pPr/>
              <a:t>‹#›</a:t>
            </a:fld>
            <a:endParaRPr lang="en-GB"/>
          </a:p>
        </p:txBody>
      </p:sp>
    </p:spTree>
    <p:extLst>
      <p:ext uri="{BB962C8B-B14F-4D97-AF65-F5344CB8AC3E}">
        <p14:creationId xmlns:p14="http://schemas.microsoft.com/office/powerpoint/2010/main" val="1457022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otham" pitchFamily="50" charset="0"/>
        <a:ea typeface="+mn-ea"/>
        <a:cs typeface="+mn-cs"/>
      </a:defRPr>
    </a:lvl1pPr>
    <a:lvl2pPr marL="457200" algn="l" defTabSz="914400" rtl="0" eaLnBrk="1" latinLnBrk="0" hangingPunct="1">
      <a:defRPr sz="1200" kern="1200">
        <a:solidFill>
          <a:schemeClr val="tx1"/>
        </a:solidFill>
        <a:latin typeface="Gotham" pitchFamily="50" charset="0"/>
        <a:ea typeface="+mn-ea"/>
        <a:cs typeface="+mn-cs"/>
      </a:defRPr>
    </a:lvl2pPr>
    <a:lvl3pPr marL="914400" algn="l" defTabSz="914400" rtl="0" eaLnBrk="1" latinLnBrk="0" hangingPunct="1">
      <a:defRPr sz="1200" kern="1200">
        <a:solidFill>
          <a:schemeClr val="tx1"/>
        </a:solidFill>
        <a:latin typeface="Gotham" pitchFamily="50" charset="0"/>
        <a:ea typeface="+mn-ea"/>
        <a:cs typeface="+mn-cs"/>
      </a:defRPr>
    </a:lvl3pPr>
    <a:lvl4pPr marL="1371600" algn="l" defTabSz="914400" rtl="0" eaLnBrk="1" latinLnBrk="0" hangingPunct="1">
      <a:defRPr sz="1200" kern="1200">
        <a:solidFill>
          <a:schemeClr val="tx1"/>
        </a:solidFill>
        <a:latin typeface="Gotham" pitchFamily="50" charset="0"/>
        <a:ea typeface="+mn-ea"/>
        <a:cs typeface="+mn-cs"/>
      </a:defRPr>
    </a:lvl4pPr>
    <a:lvl5pPr marL="1828800" algn="l" defTabSz="914400" rtl="0" eaLnBrk="1" latinLnBrk="0" hangingPunct="1">
      <a:defRPr sz="1200" kern="1200">
        <a:solidFill>
          <a:schemeClr val="tx1"/>
        </a:solidFill>
        <a:latin typeface="Gotham"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5E3B63-5F1B-5741-8591-B5628400C321}" type="slidenum">
              <a:rPr lang="en-GB" smtClean="0"/>
              <a:pPr/>
              <a:t>5</a:t>
            </a:fld>
            <a:endParaRPr lang="en-GB"/>
          </a:p>
        </p:txBody>
      </p:sp>
    </p:spTree>
    <p:extLst>
      <p:ext uri="{BB962C8B-B14F-4D97-AF65-F5344CB8AC3E}">
        <p14:creationId xmlns:p14="http://schemas.microsoft.com/office/powerpoint/2010/main" val="9398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6BE81-8E16-53BF-C278-E703A59D4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6126C-4000-6C2A-F9AB-356A593E3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B252C-8DEB-7F03-7002-7DAE234295CF}"/>
              </a:ext>
            </a:extLst>
          </p:cNvPr>
          <p:cNvSpPr>
            <a:spLocks noGrp="1"/>
          </p:cNvSpPr>
          <p:nvPr>
            <p:ph type="body" idx="1"/>
          </p:nvPr>
        </p:nvSpPr>
        <p:spPr/>
        <p:txBody>
          <a:bodyPr/>
          <a:lstStyle/>
          <a:p>
            <a:endParaRPr lang="en-PT"/>
          </a:p>
        </p:txBody>
      </p:sp>
      <p:sp>
        <p:nvSpPr>
          <p:cNvPr id="4" name="Slide Number Placeholder 3">
            <a:extLst>
              <a:ext uri="{FF2B5EF4-FFF2-40B4-BE49-F238E27FC236}">
                <a16:creationId xmlns:a16="http://schemas.microsoft.com/office/drawing/2014/main" id="{4E933B20-D256-397F-8095-AC441E30F2E1}"/>
              </a:ext>
            </a:extLst>
          </p:cNvPr>
          <p:cNvSpPr>
            <a:spLocks noGrp="1"/>
          </p:cNvSpPr>
          <p:nvPr>
            <p:ph type="sldNum" sz="quarter" idx="5"/>
          </p:nvPr>
        </p:nvSpPr>
        <p:spPr/>
        <p:txBody>
          <a:bodyPr/>
          <a:lstStyle/>
          <a:p>
            <a:fld id="{105E3B63-5F1B-5741-8591-B5628400C321}" type="slidenum">
              <a:rPr lang="en-PT"/>
              <a:t>32</a:t>
            </a:fld>
            <a:endParaRPr lang="en-PT"/>
          </a:p>
        </p:txBody>
      </p:sp>
    </p:spTree>
    <p:extLst>
      <p:ext uri="{BB962C8B-B14F-4D97-AF65-F5344CB8AC3E}">
        <p14:creationId xmlns:p14="http://schemas.microsoft.com/office/powerpoint/2010/main" val="2344967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B2353-ECD0-A6AE-BF96-2C216EF5B8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34CF6-7B2D-B01A-653C-DFB150B3C0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51C18-3AB9-AD9C-7A27-214F1209180A}"/>
              </a:ext>
            </a:extLst>
          </p:cNvPr>
          <p:cNvSpPr>
            <a:spLocks noGrp="1"/>
          </p:cNvSpPr>
          <p:nvPr>
            <p:ph type="body" idx="1"/>
          </p:nvPr>
        </p:nvSpPr>
        <p:spPr/>
        <p:txBody>
          <a:bodyPr/>
          <a:lstStyle/>
          <a:p>
            <a:endParaRPr lang="en-PT"/>
          </a:p>
        </p:txBody>
      </p:sp>
      <p:sp>
        <p:nvSpPr>
          <p:cNvPr id="4" name="Slide Number Placeholder 3">
            <a:extLst>
              <a:ext uri="{FF2B5EF4-FFF2-40B4-BE49-F238E27FC236}">
                <a16:creationId xmlns:a16="http://schemas.microsoft.com/office/drawing/2014/main" id="{ECCEA9A8-39F7-04B7-CDD6-E6CE0233EE52}"/>
              </a:ext>
            </a:extLst>
          </p:cNvPr>
          <p:cNvSpPr>
            <a:spLocks noGrp="1"/>
          </p:cNvSpPr>
          <p:nvPr>
            <p:ph type="sldNum" sz="quarter" idx="5"/>
          </p:nvPr>
        </p:nvSpPr>
        <p:spPr/>
        <p:txBody>
          <a:bodyPr/>
          <a:lstStyle/>
          <a:p>
            <a:fld id="{105E3B63-5F1B-5741-8591-B5628400C321}" type="slidenum">
              <a:rPr lang="en-PT"/>
              <a:t>33</a:t>
            </a:fld>
            <a:endParaRPr lang="en-PT"/>
          </a:p>
        </p:txBody>
      </p:sp>
    </p:spTree>
    <p:extLst>
      <p:ext uri="{BB962C8B-B14F-4D97-AF65-F5344CB8AC3E}">
        <p14:creationId xmlns:p14="http://schemas.microsoft.com/office/powerpoint/2010/main" val="105016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5E3B63-5F1B-5741-8591-B5628400C321}" type="slidenum">
              <a:rPr lang="en-GB" smtClean="0"/>
              <a:pPr/>
              <a:t>56</a:t>
            </a:fld>
            <a:endParaRPr lang="en-GB"/>
          </a:p>
        </p:txBody>
      </p:sp>
    </p:spTree>
    <p:extLst>
      <p:ext uri="{BB962C8B-B14F-4D97-AF65-F5344CB8AC3E}">
        <p14:creationId xmlns:p14="http://schemas.microsoft.com/office/powerpoint/2010/main" val="189778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5E3B63-5F1B-5741-8591-B5628400C321}" type="slidenum">
              <a:rPr lang="en-GB" smtClean="0"/>
              <a:pPr/>
              <a:t>57</a:t>
            </a:fld>
            <a:endParaRPr lang="en-GB"/>
          </a:p>
        </p:txBody>
      </p:sp>
    </p:spTree>
    <p:extLst>
      <p:ext uri="{BB962C8B-B14F-4D97-AF65-F5344CB8AC3E}">
        <p14:creationId xmlns:p14="http://schemas.microsoft.com/office/powerpoint/2010/main" val="2005945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5E3B63-5F1B-5741-8591-B5628400C321}" type="slidenum">
              <a:rPr lang="en-GB" smtClean="0"/>
              <a:pPr/>
              <a:t>61</a:t>
            </a:fld>
            <a:endParaRPr lang="en-GB"/>
          </a:p>
        </p:txBody>
      </p:sp>
    </p:spTree>
    <p:extLst>
      <p:ext uri="{BB962C8B-B14F-4D97-AF65-F5344CB8AC3E}">
        <p14:creationId xmlns:p14="http://schemas.microsoft.com/office/powerpoint/2010/main" val="263192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5E3B63-5F1B-5741-8591-B5628400C321}" type="slidenum">
              <a:rPr lang="en-GB" smtClean="0"/>
              <a:pPr/>
              <a:t>63</a:t>
            </a:fld>
            <a:endParaRPr lang="en-GB"/>
          </a:p>
        </p:txBody>
      </p:sp>
    </p:spTree>
    <p:extLst>
      <p:ext uri="{BB962C8B-B14F-4D97-AF65-F5344CB8AC3E}">
        <p14:creationId xmlns:p14="http://schemas.microsoft.com/office/powerpoint/2010/main" val="1650269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FD82C-3F4D-5E9C-C6E9-485C692DB8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694D5-7699-583F-5895-8AEEDE4FC1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F7EE9-8E1B-8586-D190-78225CC38440}"/>
              </a:ext>
            </a:extLst>
          </p:cNvPr>
          <p:cNvSpPr>
            <a:spLocks noGrp="1"/>
          </p:cNvSpPr>
          <p:nvPr>
            <p:ph type="body" idx="1"/>
          </p:nvPr>
        </p:nvSpPr>
        <p:spPr/>
        <p:txBody>
          <a:bodyPr/>
          <a:lstStyle/>
          <a:p>
            <a:endParaRPr lang="en-PT"/>
          </a:p>
        </p:txBody>
      </p:sp>
      <p:sp>
        <p:nvSpPr>
          <p:cNvPr id="4" name="Slide Number Placeholder 3">
            <a:extLst>
              <a:ext uri="{FF2B5EF4-FFF2-40B4-BE49-F238E27FC236}">
                <a16:creationId xmlns:a16="http://schemas.microsoft.com/office/drawing/2014/main" id="{E7EEE15C-7FCA-9701-E394-E4F324232A57}"/>
              </a:ext>
            </a:extLst>
          </p:cNvPr>
          <p:cNvSpPr>
            <a:spLocks noGrp="1"/>
          </p:cNvSpPr>
          <p:nvPr>
            <p:ph type="sldNum" sz="quarter" idx="5"/>
          </p:nvPr>
        </p:nvSpPr>
        <p:spPr/>
        <p:txBody>
          <a:bodyPr/>
          <a:lstStyle/>
          <a:p>
            <a:fld id="{105E3B63-5F1B-5741-8591-B5628400C321}" type="slidenum">
              <a:rPr lang="en-PT"/>
              <a:t>74</a:t>
            </a:fld>
            <a:endParaRPr lang="en-PT"/>
          </a:p>
        </p:txBody>
      </p:sp>
    </p:spTree>
    <p:extLst>
      <p:ext uri="{BB962C8B-B14F-4D97-AF65-F5344CB8AC3E}">
        <p14:creationId xmlns:p14="http://schemas.microsoft.com/office/powerpoint/2010/main" val="343731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a:p>
        </p:txBody>
      </p:sp>
      <p:sp>
        <p:nvSpPr>
          <p:cNvPr id="4" name="Slide Number Placeholder 3"/>
          <p:cNvSpPr>
            <a:spLocks noGrp="1"/>
          </p:cNvSpPr>
          <p:nvPr>
            <p:ph type="sldNum" sz="quarter" idx="5"/>
          </p:nvPr>
        </p:nvSpPr>
        <p:spPr/>
        <p:txBody>
          <a:bodyPr/>
          <a:lstStyle/>
          <a:p>
            <a:fld id="{105E3B63-5F1B-5741-8591-B5628400C321}" type="slidenum">
              <a:rPr lang="en-PT"/>
              <a:t>17</a:t>
            </a:fld>
            <a:endParaRPr lang="en-PT"/>
          </a:p>
        </p:txBody>
      </p:sp>
    </p:spTree>
    <p:extLst>
      <p:ext uri="{BB962C8B-B14F-4D97-AF65-F5344CB8AC3E}">
        <p14:creationId xmlns:p14="http://schemas.microsoft.com/office/powerpoint/2010/main" val="270515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a:p>
        </p:txBody>
      </p:sp>
      <p:sp>
        <p:nvSpPr>
          <p:cNvPr id="4" name="Slide Number Placeholder 3"/>
          <p:cNvSpPr>
            <a:spLocks noGrp="1"/>
          </p:cNvSpPr>
          <p:nvPr>
            <p:ph type="sldNum" sz="quarter" idx="5"/>
          </p:nvPr>
        </p:nvSpPr>
        <p:spPr/>
        <p:txBody>
          <a:bodyPr/>
          <a:lstStyle/>
          <a:p>
            <a:fld id="{105E3B63-5F1B-5741-8591-B5628400C321}" type="slidenum">
              <a:rPr lang="en-PT"/>
              <a:t>18</a:t>
            </a:fld>
            <a:endParaRPr lang="en-PT"/>
          </a:p>
        </p:txBody>
      </p:sp>
    </p:spTree>
    <p:extLst>
      <p:ext uri="{BB962C8B-B14F-4D97-AF65-F5344CB8AC3E}">
        <p14:creationId xmlns:p14="http://schemas.microsoft.com/office/powerpoint/2010/main" val="121114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a:p>
        </p:txBody>
      </p:sp>
      <p:sp>
        <p:nvSpPr>
          <p:cNvPr id="4" name="Slide Number Placeholder 3"/>
          <p:cNvSpPr>
            <a:spLocks noGrp="1"/>
          </p:cNvSpPr>
          <p:nvPr>
            <p:ph type="sldNum" sz="quarter" idx="5"/>
          </p:nvPr>
        </p:nvSpPr>
        <p:spPr/>
        <p:txBody>
          <a:bodyPr/>
          <a:lstStyle/>
          <a:p>
            <a:fld id="{105E3B63-5F1B-5741-8591-B5628400C321}" type="slidenum">
              <a:rPr lang="en-PT"/>
              <a:t>19</a:t>
            </a:fld>
            <a:endParaRPr lang="en-PT"/>
          </a:p>
        </p:txBody>
      </p:sp>
    </p:spTree>
    <p:extLst>
      <p:ext uri="{BB962C8B-B14F-4D97-AF65-F5344CB8AC3E}">
        <p14:creationId xmlns:p14="http://schemas.microsoft.com/office/powerpoint/2010/main" val="53993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a:p>
        </p:txBody>
      </p:sp>
      <p:sp>
        <p:nvSpPr>
          <p:cNvPr id="4" name="Slide Number Placeholder 3"/>
          <p:cNvSpPr>
            <a:spLocks noGrp="1"/>
          </p:cNvSpPr>
          <p:nvPr>
            <p:ph type="sldNum" sz="quarter" idx="5"/>
          </p:nvPr>
        </p:nvSpPr>
        <p:spPr/>
        <p:txBody>
          <a:bodyPr/>
          <a:lstStyle/>
          <a:p>
            <a:fld id="{105E3B63-5F1B-5741-8591-B5628400C321}" type="slidenum">
              <a:rPr lang="en-PT"/>
              <a:t>20</a:t>
            </a:fld>
            <a:endParaRPr lang="en-PT"/>
          </a:p>
        </p:txBody>
      </p:sp>
    </p:spTree>
    <p:extLst>
      <p:ext uri="{BB962C8B-B14F-4D97-AF65-F5344CB8AC3E}">
        <p14:creationId xmlns:p14="http://schemas.microsoft.com/office/powerpoint/2010/main" val="2939000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a:p>
        </p:txBody>
      </p:sp>
      <p:sp>
        <p:nvSpPr>
          <p:cNvPr id="4" name="Slide Number Placeholder 3"/>
          <p:cNvSpPr>
            <a:spLocks noGrp="1"/>
          </p:cNvSpPr>
          <p:nvPr>
            <p:ph type="sldNum" sz="quarter" idx="5"/>
          </p:nvPr>
        </p:nvSpPr>
        <p:spPr/>
        <p:txBody>
          <a:bodyPr/>
          <a:lstStyle/>
          <a:p>
            <a:fld id="{105E3B63-5F1B-5741-8591-B5628400C321}" type="slidenum">
              <a:rPr lang="en-PT"/>
              <a:t>23</a:t>
            </a:fld>
            <a:endParaRPr lang="en-PT"/>
          </a:p>
        </p:txBody>
      </p:sp>
    </p:spTree>
    <p:extLst>
      <p:ext uri="{BB962C8B-B14F-4D97-AF65-F5344CB8AC3E}">
        <p14:creationId xmlns:p14="http://schemas.microsoft.com/office/powerpoint/2010/main" val="9955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a:p>
        </p:txBody>
      </p:sp>
      <p:sp>
        <p:nvSpPr>
          <p:cNvPr id="4" name="Slide Number Placeholder 3"/>
          <p:cNvSpPr>
            <a:spLocks noGrp="1"/>
          </p:cNvSpPr>
          <p:nvPr>
            <p:ph type="sldNum" sz="quarter" idx="5"/>
          </p:nvPr>
        </p:nvSpPr>
        <p:spPr/>
        <p:txBody>
          <a:bodyPr/>
          <a:lstStyle/>
          <a:p>
            <a:fld id="{105E3B63-5F1B-5741-8591-B5628400C321}" type="slidenum">
              <a:rPr lang="en-PT"/>
              <a:t>24</a:t>
            </a:fld>
            <a:endParaRPr lang="en-PT"/>
          </a:p>
        </p:txBody>
      </p:sp>
    </p:spTree>
    <p:extLst>
      <p:ext uri="{BB962C8B-B14F-4D97-AF65-F5344CB8AC3E}">
        <p14:creationId xmlns:p14="http://schemas.microsoft.com/office/powerpoint/2010/main" val="66874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a:p>
        </p:txBody>
      </p:sp>
      <p:sp>
        <p:nvSpPr>
          <p:cNvPr id="4" name="Slide Number Placeholder 3"/>
          <p:cNvSpPr>
            <a:spLocks noGrp="1"/>
          </p:cNvSpPr>
          <p:nvPr>
            <p:ph type="sldNum" sz="quarter" idx="5"/>
          </p:nvPr>
        </p:nvSpPr>
        <p:spPr/>
        <p:txBody>
          <a:bodyPr/>
          <a:lstStyle/>
          <a:p>
            <a:fld id="{105E3B63-5F1B-5741-8591-B5628400C321}" type="slidenum">
              <a:rPr lang="en-PT"/>
              <a:t>27</a:t>
            </a:fld>
            <a:endParaRPr lang="en-PT"/>
          </a:p>
        </p:txBody>
      </p:sp>
    </p:spTree>
    <p:extLst>
      <p:ext uri="{BB962C8B-B14F-4D97-AF65-F5344CB8AC3E}">
        <p14:creationId xmlns:p14="http://schemas.microsoft.com/office/powerpoint/2010/main" val="421765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A068E-5AEE-00C1-235D-C05369A7A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F3807-A8DA-6D70-21F3-5FEA90231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5F99F-0F1C-4C1C-5DD3-4E24F419F60A}"/>
              </a:ext>
            </a:extLst>
          </p:cNvPr>
          <p:cNvSpPr>
            <a:spLocks noGrp="1"/>
          </p:cNvSpPr>
          <p:nvPr>
            <p:ph type="body" idx="1"/>
          </p:nvPr>
        </p:nvSpPr>
        <p:spPr/>
        <p:txBody>
          <a:bodyPr/>
          <a:lstStyle/>
          <a:p>
            <a:endParaRPr lang="en-PT"/>
          </a:p>
        </p:txBody>
      </p:sp>
      <p:sp>
        <p:nvSpPr>
          <p:cNvPr id="4" name="Slide Number Placeholder 3">
            <a:extLst>
              <a:ext uri="{FF2B5EF4-FFF2-40B4-BE49-F238E27FC236}">
                <a16:creationId xmlns:a16="http://schemas.microsoft.com/office/drawing/2014/main" id="{72AFF211-87CE-ED70-0241-B6CEDD80FB08}"/>
              </a:ext>
            </a:extLst>
          </p:cNvPr>
          <p:cNvSpPr>
            <a:spLocks noGrp="1"/>
          </p:cNvSpPr>
          <p:nvPr>
            <p:ph type="sldNum" sz="quarter" idx="5"/>
          </p:nvPr>
        </p:nvSpPr>
        <p:spPr/>
        <p:txBody>
          <a:bodyPr/>
          <a:lstStyle/>
          <a:p>
            <a:fld id="{105E3B63-5F1B-5741-8591-B5628400C321}" type="slidenum">
              <a:rPr lang="en-PT"/>
              <a:t>31</a:t>
            </a:fld>
            <a:endParaRPr lang="en-PT"/>
          </a:p>
        </p:txBody>
      </p:sp>
    </p:spTree>
    <p:extLst>
      <p:ext uri="{BB962C8B-B14F-4D97-AF65-F5344CB8AC3E}">
        <p14:creationId xmlns:p14="http://schemas.microsoft.com/office/powerpoint/2010/main" val="2445591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ad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778205"/>
      </p:ext>
    </p:extLst>
  </p:cSld>
  <p:clrMapOvr>
    <a:masterClrMapping/>
  </p:clrMapOvr>
  <p:extLst>
    <p:ext uri="{DCECCB84-F9BA-43D5-87BE-67443E8EF086}">
      <p15:sldGuideLst xmlns:p15="http://schemas.microsoft.com/office/powerpoint/2012/main">
        <p15:guide id="1" pos="551" userDrawn="1">
          <p15:clr>
            <a:srgbClr val="FBAE40"/>
          </p15:clr>
        </p15:guide>
        <p15:guide id="2" pos="1028" userDrawn="1">
          <p15:clr>
            <a:srgbClr val="FBAE40"/>
          </p15:clr>
        </p15:guide>
        <p15:guide id="3" pos="1096" userDrawn="1">
          <p15:clr>
            <a:srgbClr val="FBAE40"/>
          </p15:clr>
        </p15:guide>
        <p15:guide id="4" pos="1572" userDrawn="1">
          <p15:clr>
            <a:srgbClr val="FBAE40"/>
          </p15:clr>
        </p15:guide>
        <p15:guide id="5" pos="1640" userDrawn="1">
          <p15:clr>
            <a:srgbClr val="FBAE40"/>
          </p15:clr>
        </p15:guide>
        <p15:guide id="6" pos="2116" userDrawn="1">
          <p15:clr>
            <a:srgbClr val="FBAE40"/>
          </p15:clr>
        </p15:guide>
        <p15:guide id="7" pos="2184" userDrawn="1">
          <p15:clr>
            <a:srgbClr val="FBAE40"/>
          </p15:clr>
        </p15:guide>
        <p15:guide id="8" pos="2661" userDrawn="1">
          <p15:clr>
            <a:srgbClr val="FBAE40"/>
          </p15:clr>
        </p15:guide>
        <p15:guide id="9" pos="2729" userDrawn="1">
          <p15:clr>
            <a:srgbClr val="FBAE40"/>
          </p15:clr>
        </p15:guide>
        <p15:guide id="10" pos="3205" userDrawn="1">
          <p15:clr>
            <a:srgbClr val="FBAE40"/>
          </p15:clr>
        </p15:guide>
        <p15:guide id="11" pos="3273" userDrawn="1">
          <p15:clr>
            <a:srgbClr val="FBAE40"/>
          </p15:clr>
        </p15:guide>
        <p15:guide id="12" pos="3772" userDrawn="1">
          <p15:clr>
            <a:srgbClr val="FBAE40"/>
          </p15:clr>
        </p15:guide>
        <p15:guide id="13" pos="3840" userDrawn="1">
          <p15:clr>
            <a:srgbClr val="FBAE40"/>
          </p15:clr>
        </p15:guide>
        <p15:guide id="14" pos="4316" userDrawn="1">
          <p15:clr>
            <a:srgbClr val="FBAE40"/>
          </p15:clr>
        </p15:guide>
        <p15:guide id="15" pos="4384" userDrawn="1">
          <p15:clr>
            <a:srgbClr val="FBAE40"/>
          </p15:clr>
        </p15:guide>
        <p15:guide id="16" pos="4861" userDrawn="1">
          <p15:clr>
            <a:srgbClr val="FBAE40"/>
          </p15:clr>
        </p15:guide>
        <p15:guide id="17" pos="4929" userDrawn="1">
          <p15:clr>
            <a:srgbClr val="FBAE40"/>
          </p15:clr>
        </p15:guide>
        <p15:guide id="18" pos="5405" userDrawn="1">
          <p15:clr>
            <a:srgbClr val="FBAE40"/>
          </p15:clr>
        </p15:guide>
        <p15:guide id="19" pos="5473" userDrawn="1">
          <p15:clr>
            <a:srgbClr val="FBAE40"/>
          </p15:clr>
        </p15:guide>
        <p15:guide id="20" pos="5972" userDrawn="1">
          <p15:clr>
            <a:srgbClr val="FBAE40"/>
          </p15:clr>
        </p15:guide>
        <p15:guide id="21" pos="6040" userDrawn="1">
          <p15:clr>
            <a:srgbClr val="FBAE40"/>
          </p15:clr>
        </p15:guide>
        <p15:guide id="22" pos="6516" userDrawn="1">
          <p15:clr>
            <a:srgbClr val="FBAE40"/>
          </p15:clr>
        </p15:guide>
        <p15:guide id="23" pos="6584" userDrawn="1">
          <p15:clr>
            <a:srgbClr val="FBAE40"/>
          </p15:clr>
        </p15:guide>
        <p15:guide id="24" pos="7129" userDrawn="1">
          <p15:clr>
            <a:srgbClr val="FBAE40"/>
          </p15:clr>
        </p15:guide>
        <p15:guide id="25" userDrawn="1">
          <p15:clr>
            <a:srgbClr val="F26B43"/>
          </p15:clr>
        </p15:guide>
        <p15:guide id="26" pos="7673" userDrawn="1">
          <p15:clr>
            <a:srgbClr val="F26B43"/>
          </p15:clr>
        </p15:guide>
        <p15:guide id="27" orient="horz" pos="459" userDrawn="1">
          <p15:clr>
            <a:srgbClr val="547EBF"/>
          </p15:clr>
        </p15:guide>
        <p15:guide id="28" orient="horz" pos="527" userDrawn="1">
          <p15:clr>
            <a:srgbClr val="547EBF"/>
          </p15:clr>
        </p15:guide>
        <p15:guide id="29" orient="horz" pos="1003" userDrawn="1">
          <p15:clr>
            <a:srgbClr val="547EBF"/>
          </p15:clr>
        </p15:guide>
        <p15:guide id="30" orient="horz" pos="1071" userDrawn="1">
          <p15:clr>
            <a:srgbClr val="547EBF"/>
          </p15:clr>
        </p15:guide>
        <p15:guide id="31" orient="horz" pos="1548" userDrawn="1">
          <p15:clr>
            <a:srgbClr val="547EBF"/>
          </p15:clr>
        </p15:guide>
        <p15:guide id="32" orient="horz" pos="1616" userDrawn="1">
          <p15:clr>
            <a:srgbClr val="547EBF"/>
          </p15:clr>
        </p15:guide>
        <p15:guide id="33" orient="horz" pos="2092" userDrawn="1">
          <p15:clr>
            <a:srgbClr val="547EBF"/>
          </p15:clr>
        </p15:guide>
        <p15:guide id="34" orient="horz" pos="2160" userDrawn="1">
          <p15:clr>
            <a:srgbClr val="547EBF"/>
          </p15:clr>
        </p15:guide>
        <p15:guide id="35" orient="horz" pos="2614" userDrawn="1">
          <p15:clr>
            <a:srgbClr val="547EBF"/>
          </p15:clr>
        </p15:guide>
        <p15:guide id="36" orient="horz" pos="2682" userDrawn="1">
          <p15:clr>
            <a:srgbClr val="547EBF"/>
          </p15:clr>
        </p15:guide>
        <p15:guide id="37" orient="horz" pos="3158" userDrawn="1">
          <p15:clr>
            <a:srgbClr val="547EBF"/>
          </p15:clr>
        </p15:guide>
        <p15:guide id="38" orient="horz" pos="3226" userDrawn="1">
          <p15:clr>
            <a:srgbClr val="547EBF"/>
          </p15:clr>
        </p15:guide>
        <p15:guide id="39" orient="horz" pos="3702" userDrawn="1">
          <p15:clr>
            <a:srgbClr val="547EBF"/>
          </p15:clr>
        </p15:guide>
        <p15:guide id="40" orient="horz" pos="3770" userDrawn="1">
          <p15:clr>
            <a:srgbClr val="547EBF"/>
          </p15:clr>
        </p15:guide>
        <p15:guide id="41" orient="horz" userDrawn="1">
          <p15:clr>
            <a:srgbClr val="F26B43"/>
          </p15:clr>
        </p15:guide>
        <p15:guide id="42" orient="horz" pos="4320" userDrawn="1">
          <p15:clr>
            <a:srgbClr val="F26B43"/>
          </p15:clr>
        </p15:guide>
        <p15:guide id="43" pos="279" userDrawn="1">
          <p15:clr>
            <a:srgbClr val="5ACBF0"/>
          </p15:clr>
        </p15:guide>
        <p15:guide id="44" pos="7401"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11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5344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557F91B-6195-0B41-BCC0-943453590B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pt-PT"/>
          </a:p>
        </p:txBody>
      </p:sp>
      <p:sp>
        <p:nvSpPr>
          <p:cNvPr id="3" name="Espaço Reservado para Texto 2">
            <a:extLst>
              <a:ext uri="{FF2B5EF4-FFF2-40B4-BE49-F238E27FC236}">
                <a16:creationId xmlns:a16="http://schemas.microsoft.com/office/drawing/2014/main" id="{65869187-B3C6-0444-9B4C-E42F8B0C7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Data 3">
            <a:extLst>
              <a:ext uri="{FF2B5EF4-FFF2-40B4-BE49-F238E27FC236}">
                <a16:creationId xmlns:a16="http://schemas.microsoft.com/office/drawing/2014/main" id="{7073631C-D94B-3747-8F34-69E529C4B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otham" pitchFamily="50" charset="0"/>
                <a:cs typeface="Gotham" pitchFamily="50" charset="0"/>
              </a:defRPr>
            </a:lvl1pPr>
          </a:lstStyle>
          <a:p>
            <a:fld id="{378FFA78-9756-8B46-B1A6-5DD9BCA5F6F6}" type="datetimeFigureOut">
              <a:rPr lang="pt-PT" smtClean="0"/>
              <a:pPr/>
              <a:t>24/11/2024</a:t>
            </a:fld>
            <a:endParaRPr lang="pt-PT"/>
          </a:p>
        </p:txBody>
      </p:sp>
      <p:sp>
        <p:nvSpPr>
          <p:cNvPr id="5" name="Espaço Reservado para Rodapé 4">
            <a:extLst>
              <a:ext uri="{FF2B5EF4-FFF2-40B4-BE49-F238E27FC236}">
                <a16:creationId xmlns:a16="http://schemas.microsoft.com/office/drawing/2014/main" id="{6A1A2239-5F4D-E24A-9A46-0957EA69E0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otham" pitchFamily="50" charset="0"/>
                <a:cs typeface="Gotham" pitchFamily="50" charset="0"/>
              </a:defRPr>
            </a:lvl1pPr>
          </a:lstStyle>
          <a:p>
            <a:endParaRPr lang="pt-PT"/>
          </a:p>
        </p:txBody>
      </p:sp>
      <p:sp>
        <p:nvSpPr>
          <p:cNvPr id="6" name="Espaço Reservado para Número de Slide 5">
            <a:extLst>
              <a:ext uri="{FF2B5EF4-FFF2-40B4-BE49-F238E27FC236}">
                <a16:creationId xmlns:a16="http://schemas.microsoft.com/office/drawing/2014/main" id="{F84BE802-2CF4-7646-AA03-3B16BE4B1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otham" pitchFamily="50" charset="0"/>
                <a:cs typeface="Gotham" pitchFamily="50" charset="0"/>
              </a:defRPr>
            </a:lvl1pPr>
          </a:lstStyle>
          <a:p>
            <a:fld id="{B335C839-5EDB-6A47-98C4-7A6E9D2D6858}" type="slidenum">
              <a:rPr lang="pt-PT" smtClean="0"/>
              <a:pPr/>
              <a:t>‹#›</a:t>
            </a:fld>
            <a:endParaRPr lang="pt-PT"/>
          </a:p>
        </p:txBody>
      </p:sp>
    </p:spTree>
    <p:extLst>
      <p:ext uri="{BB962C8B-B14F-4D97-AF65-F5344CB8AC3E}">
        <p14:creationId xmlns:p14="http://schemas.microsoft.com/office/powerpoint/2010/main" val="330483704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b="1" i="0" kern="1200">
          <a:solidFill>
            <a:schemeClr val="accent2"/>
          </a:solidFill>
          <a:latin typeface="Gotham" pitchFamily="50" charset="0"/>
          <a:ea typeface="+mj-ea"/>
          <a:cs typeface="Gotham"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otham" pitchFamily="50" charset="0"/>
          <a:ea typeface="+mn-ea"/>
          <a:cs typeface="Gotham"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otham" pitchFamily="50" charset="0"/>
          <a:ea typeface="+mn-ea"/>
          <a:cs typeface="Gotham"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otham" pitchFamily="50" charset="0"/>
          <a:ea typeface="+mn-ea"/>
          <a:cs typeface="Gotham"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otham" pitchFamily="50" charset="0"/>
          <a:ea typeface="+mn-ea"/>
          <a:cs typeface="Gotham"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otham" pitchFamily="50" charset="0"/>
          <a:ea typeface="+mn-ea"/>
          <a:cs typeface="Gotham"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13.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sv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61.sv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1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53.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7.svg"/><Relationship Id="rId11" Type="http://schemas.openxmlformats.org/officeDocument/2006/relationships/image" Target="../media/image52.png"/><Relationship Id="rId5" Type="http://schemas.openxmlformats.org/officeDocument/2006/relationships/image" Target="../media/image66.png"/><Relationship Id="rId10" Type="http://schemas.openxmlformats.org/officeDocument/2006/relationships/image" Target="../media/image69.svg"/><Relationship Id="rId4" Type="http://schemas.openxmlformats.org/officeDocument/2006/relationships/image" Target="../media/image29.svg"/><Relationship Id="rId9" Type="http://schemas.openxmlformats.org/officeDocument/2006/relationships/image" Target="../media/image68.png"/></Relationships>
</file>

<file path=ppt/slides/_rels/slide19.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7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svg"/><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35.svg"/></Relationships>
</file>

<file path=ppt/slides/_rels/slide2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73.svg"/><Relationship Id="rId7" Type="http://schemas.openxmlformats.org/officeDocument/2006/relationships/image" Target="../media/image97.sv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75.svg"/><Relationship Id="rId4" Type="http://schemas.openxmlformats.org/officeDocument/2006/relationships/image" Target="../media/image74.png"/><Relationship Id="rId9" Type="http://schemas.openxmlformats.org/officeDocument/2006/relationships/image" Target="../media/image99.svg"/></Relationships>
</file>

<file path=ppt/slides/_rels/slide26.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5.svg"/><Relationship Id="rId5" Type="http://schemas.openxmlformats.org/officeDocument/2006/relationships/image" Target="../media/image104.png"/><Relationship Id="rId4" Type="http://schemas.openxmlformats.org/officeDocument/2006/relationships/image" Target="../media/image103.svg"/></Relationships>
</file>

<file path=ppt/slides/_rels/slide28.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svg"/><Relationship Id="rId3" Type="http://schemas.openxmlformats.org/officeDocument/2006/relationships/image" Target="../media/image109.svg"/><Relationship Id="rId7" Type="http://schemas.openxmlformats.org/officeDocument/2006/relationships/image" Target="../media/image113.svg"/><Relationship Id="rId12" Type="http://schemas.openxmlformats.org/officeDocument/2006/relationships/image" Target="../media/image118.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svg"/><Relationship Id="rId5" Type="http://schemas.openxmlformats.org/officeDocument/2006/relationships/image" Target="../media/image111.sv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svg"/></Relationships>
</file>

<file path=ppt/slides/_rels/slide29.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5.svg"/><Relationship Id="rId3" Type="http://schemas.openxmlformats.org/officeDocument/2006/relationships/image" Target="../media/image97.svg"/><Relationship Id="rId7" Type="http://schemas.openxmlformats.org/officeDocument/2006/relationships/image" Target="../media/image121.svg"/><Relationship Id="rId12" Type="http://schemas.openxmlformats.org/officeDocument/2006/relationships/image" Target="../media/image124.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99.svg"/><Relationship Id="rId5" Type="http://schemas.openxmlformats.org/officeDocument/2006/relationships/image" Target="../media/image55.svg"/><Relationship Id="rId15" Type="http://schemas.openxmlformats.org/officeDocument/2006/relationships/image" Target="../media/image127.svg"/><Relationship Id="rId10" Type="http://schemas.openxmlformats.org/officeDocument/2006/relationships/image" Target="../media/image98.png"/><Relationship Id="rId4" Type="http://schemas.openxmlformats.org/officeDocument/2006/relationships/image" Target="../media/image54.png"/><Relationship Id="rId9" Type="http://schemas.openxmlformats.org/officeDocument/2006/relationships/image" Target="../media/image123.svg"/><Relationship Id="rId14" Type="http://schemas.openxmlformats.org/officeDocument/2006/relationships/image" Target="../media/image1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1.svg"/><Relationship Id="rId5" Type="http://schemas.openxmlformats.org/officeDocument/2006/relationships/image" Target="../media/image130.png"/><Relationship Id="rId4" Type="http://schemas.openxmlformats.org/officeDocument/2006/relationships/image" Target="../media/image129.sv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55.sv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34.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135.sv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svg"/><Relationship Id="rId4" Type="http://schemas.openxmlformats.org/officeDocument/2006/relationships/image" Target="../media/image1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73.sv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133.svg"/><Relationship Id="rId4" Type="http://schemas.openxmlformats.org/officeDocument/2006/relationships/image" Target="../media/image1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9.svg"/><Relationship Id="rId7" Type="http://schemas.openxmlformats.org/officeDocument/2006/relationships/image" Target="../media/image99.sv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65.sv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svg"/><Relationship Id="rId7" Type="http://schemas.openxmlformats.org/officeDocument/2006/relationships/image" Target="../media/image137.sv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97.svg"/><Relationship Id="rId4" Type="http://schemas.openxmlformats.org/officeDocument/2006/relationships/image" Target="../media/image96.png"/></Relationships>
</file>

<file path=ppt/slides/_rels/slide47.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135.sv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65.sv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139.svg"/><Relationship Id="rId7" Type="http://schemas.openxmlformats.org/officeDocument/2006/relationships/image" Target="../media/image143.sv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svg"/><Relationship Id="rId4" Type="http://schemas.openxmlformats.org/officeDocument/2006/relationships/image" Target="../media/image140.png"/></Relationships>
</file>

<file path=ppt/slides/_rels/slide49.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9.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148.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147.svg"/><Relationship Id="rId5" Type="http://schemas.openxmlformats.org/officeDocument/2006/relationships/image" Target="../media/image23.svg"/><Relationship Id="rId10" Type="http://schemas.openxmlformats.org/officeDocument/2006/relationships/image" Target="../media/image146.png"/><Relationship Id="rId4" Type="http://schemas.openxmlformats.org/officeDocument/2006/relationships/image" Target="../media/image22.png"/><Relationship Id="rId9" Type="http://schemas.openxmlformats.org/officeDocument/2006/relationships/image" Target="../media/image14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sv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93.sv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135.svg"/><Relationship Id="rId4" Type="http://schemas.openxmlformats.org/officeDocument/2006/relationships/image" Target="../media/image134.png"/></Relationships>
</file>

<file path=ppt/slides/_rels/slide52.xml.rels><?xml version="1.0" encoding="UTF-8" standalone="yes"?>
<Relationships xmlns="http://schemas.openxmlformats.org/package/2006/relationships"><Relationship Id="rId3" Type="http://schemas.openxmlformats.org/officeDocument/2006/relationships/image" Target="../media/image111.sv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svg"/><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88.png"/><Relationship Id="rId7" Type="http://schemas.openxmlformats.org/officeDocument/2006/relationships/image" Target="../media/image1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35.svg"/><Relationship Id="rId4" Type="http://schemas.openxmlformats.org/officeDocument/2006/relationships/image" Target="../media/image89.svg"/><Relationship Id="rId9" Type="http://schemas.openxmlformats.org/officeDocument/2006/relationships/image" Target="../media/image13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123.svg"/><Relationship Id="rId4" Type="http://schemas.openxmlformats.org/officeDocument/2006/relationships/image" Target="../media/image122.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151.sv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3.svg"/><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55.svg"/><Relationship Id="rId7" Type="http://schemas.openxmlformats.org/officeDocument/2006/relationships/image" Target="../media/image125.svg"/><Relationship Id="rId2" Type="http://schemas.openxmlformats.org/officeDocument/2006/relationships/image" Target="../media/image154.png"/><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97.svg"/><Relationship Id="rId4" Type="http://schemas.openxmlformats.org/officeDocument/2006/relationships/image" Target="../media/image96.png"/><Relationship Id="rId9" Type="http://schemas.openxmlformats.org/officeDocument/2006/relationships/image" Target="../media/image127.svg"/></Relationships>
</file>

<file path=ppt/slides/_rels/slide65.xml.rels><?xml version="1.0" encoding="UTF-8" standalone="yes"?>
<Relationships xmlns="http://schemas.openxmlformats.org/package/2006/relationships"><Relationship Id="rId3" Type="http://schemas.openxmlformats.org/officeDocument/2006/relationships/image" Target="../media/image111.sv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17.svg"/><Relationship Id="rId4" Type="http://schemas.openxmlformats.org/officeDocument/2006/relationships/image" Target="../media/image11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95.svg"/><Relationship Id="rId4" Type="http://schemas.openxmlformats.org/officeDocument/2006/relationships/image" Target="../media/image9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7.svg"/><Relationship Id="rId7" Type="http://schemas.openxmlformats.org/officeDocument/2006/relationships/image" Target="../media/image21.sv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99.svg"/><Relationship Id="rId10" Type="http://schemas.openxmlformats.org/officeDocument/2006/relationships/image" Target="../media/image24.png"/><Relationship Id="rId4" Type="http://schemas.openxmlformats.org/officeDocument/2006/relationships/image" Target="../media/image9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55.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15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147.svg"/><Relationship Id="rId5" Type="http://schemas.openxmlformats.org/officeDocument/2006/relationships/image" Target="../media/image23.svg"/><Relationship Id="rId10" Type="http://schemas.openxmlformats.org/officeDocument/2006/relationships/image" Target="../media/image146.png"/><Relationship Id="rId4" Type="http://schemas.openxmlformats.org/officeDocument/2006/relationships/image" Target="../media/image22.png"/><Relationship Id="rId9" Type="http://schemas.openxmlformats.org/officeDocument/2006/relationships/image" Target="../media/image145.sv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57.sv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rnament">
            <a:extLst>
              <a:ext uri="{FF2B5EF4-FFF2-40B4-BE49-F238E27FC236}">
                <a16:creationId xmlns:a16="http://schemas.microsoft.com/office/drawing/2014/main" id="{38DDFC27-1763-DB8D-B6CB-AA627A476D60}"/>
              </a:ext>
            </a:extLst>
          </p:cNvPr>
          <p:cNvSpPr/>
          <p:nvPr/>
        </p:nvSpPr>
        <p:spPr>
          <a:xfrm>
            <a:off x="7375774" y="-4793752"/>
            <a:ext cx="9632452" cy="9632452"/>
          </a:xfrm>
          <a:prstGeom prst="ellipse">
            <a:avLst/>
          </a:pr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9" name="Ornament">
            <a:extLst>
              <a:ext uri="{FF2B5EF4-FFF2-40B4-BE49-F238E27FC236}">
                <a16:creationId xmlns:a16="http://schemas.microsoft.com/office/drawing/2014/main" id="{C856A8B6-2021-5054-DEDF-998F1E681B3E}"/>
              </a:ext>
            </a:extLst>
          </p:cNvPr>
          <p:cNvSpPr/>
          <p:nvPr/>
        </p:nvSpPr>
        <p:spPr>
          <a:xfrm>
            <a:off x="9401908" y="-2767618"/>
            <a:ext cx="5580184" cy="5580184"/>
          </a:xfrm>
          <a:prstGeom prst="ellipse">
            <a:avLst/>
          </a:pr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Text">
            <a:extLst>
              <a:ext uri="{FF2B5EF4-FFF2-40B4-BE49-F238E27FC236}">
                <a16:creationId xmlns:a16="http://schemas.microsoft.com/office/drawing/2014/main" id="{E9559FFF-43DA-C02E-4B08-69957F966BEB}"/>
              </a:ext>
            </a:extLst>
          </p:cNvPr>
          <p:cNvSpPr txBox="1"/>
          <p:nvPr/>
        </p:nvSpPr>
        <p:spPr>
          <a:xfrm>
            <a:off x="-890955" y="5624699"/>
            <a:ext cx="13973910" cy="1107996"/>
          </a:xfrm>
          <a:prstGeom prst="rect">
            <a:avLst/>
          </a:prstGeom>
          <a:noFill/>
        </p:spPr>
        <p:txBody>
          <a:bodyPr wrap="square" lIns="0" tIns="0" rIns="0" bIns="0" rtlCol="0">
            <a:spAutoFit/>
          </a:bodyPr>
          <a:lstStyle/>
          <a:p>
            <a:pPr algn="ctr"/>
            <a:r>
              <a:rPr lang="en-US" sz="7000" b="1">
                <a:solidFill>
                  <a:schemeClr val="bg1">
                    <a:alpha val="5000"/>
                  </a:schemeClr>
                </a:solidFill>
                <a:latin typeface="Gotham" panose="02000504050000020004" pitchFamily="2" charset="0"/>
              </a:rPr>
              <a:t>GET </a:t>
            </a:r>
            <a:r>
              <a:rPr lang="en-PT" sz="7000" b="1">
                <a:solidFill>
                  <a:schemeClr val="bg1">
                    <a:alpha val="5000"/>
                  </a:schemeClr>
                </a:solidFill>
                <a:latin typeface="Gotham" panose="02000504050000020004" pitchFamily="2" charset="0"/>
              </a:rPr>
              <a:t>DASHBOARD</a:t>
            </a:r>
            <a:r>
              <a:rPr lang="en-GB" sz="7000" b="1">
                <a:solidFill>
                  <a:schemeClr val="bg1">
                    <a:alpha val="5000"/>
                  </a:schemeClr>
                </a:solidFill>
                <a:latin typeface="Gotham" panose="02000504050000020004" pitchFamily="2" charset="0"/>
              </a:rPr>
              <a:t>S</a:t>
            </a:r>
            <a:r>
              <a:rPr lang="en-PT" sz="7000" b="1">
                <a:solidFill>
                  <a:schemeClr val="bg1">
                    <a:alpha val="5000"/>
                  </a:schemeClr>
                </a:solidFill>
                <a:latin typeface="Gotham" panose="02000504050000020004" pitchFamily="2" charset="0"/>
              </a:rPr>
              <a:t> READY</a:t>
            </a:r>
          </a:p>
        </p:txBody>
      </p:sp>
      <p:sp>
        <p:nvSpPr>
          <p:cNvPr id="14" name="Text">
            <a:extLst>
              <a:ext uri="{FF2B5EF4-FFF2-40B4-BE49-F238E27FC236}">
                <a16:creationId xmlns:a16="http://schemas.microsoft.com/office/drawing/2014/main" id="{7B29539F-7050-7080-12C7-19A08DCA944C}"/>
              </a:ext>
            </a:extLst>
          </p:cNvPr>
          <p:cNvSpPr txBox="1"/>
          <p:nvPr/>
        </p:nvSpPr>
        <p:spPr>
          <a:xfrm>
            <a:off x="-785447" y="4770529"/>
            <a:ext cx="13762894" cy="1107996"/>
          </a:xfrm>
          <a:prstGeom prst="rect">
            <a:avLst/>
          </a:prstGeom>
          <a:noFill/>
        </p:spPr>
        <p:txBody>
          <a:bodyPr wrap="square" lIns="0" tIns="0" rIns="0" bIns="0" rtlCol="0">
            <a:spAutoFit/>
          </a:bodyPr>
          <a:lstStyle/>
          <a:p>
            <a:pPr algn="ctr"/>
            <a:r>
              <a:rPr lang="en-US" sz="7000" b="1">
                <a:solidFill>
                  <a:schemeClr val="bg1">
                    <a:alpha val="17000"/>
                  </a:schemeClr>
                </a:solidFill>
                <a:latin typeface="Gotham" panose="02000504050000020004" pitchFamily="2" charset="0"/>
              </a:rPr>
              <a:t>GET </a:t>
            </a:r>
            <a:r>
              <a:rPr lang="en-PT" sz="7000" b="1">
                <a:solidFill>
                  <a:schemeClr val="bg1">
                    <a:alpha val="17000"/>
                  </a:schemeClr>
                </a:solidFill>
                <a:latin typeface="Gotham" panose="02000504050000020004" pitchFamily="2" charset="0"/>
              </a:rPr>
              <a:t>DASHBOARD</a:t>
            </a:r>
            <a:r>
              <a:rPr lang="en-GB" sz="7000" b="1">
                <a:solidFill>
                  <a:schemeClr val="bg1">
                    <a:alpha val="17000"/>
                  </a:schemeClr>
                </a:solidFill>
                <a:latin typeface="Gotham" panose="02000504050000020004" pitchFamily="2" charset="0"/>
              </a:rPr>
              <a:t>S</a:t>
            </a:r>
            <a:r>
              <a:rPr lang="en-PT" sz="7000" b="1">
                <a:solidFill>
                  <a:schemeClr val="bg1">
                    <a:alpha val="17000"/>
                  </a:schemeClr>
                </a:solidFill>
                <a:latin typeface="Gotham" panose="02000504050000020004" pitchFamily="2" charset="0"/>
              </a:rPr>
              <a:t> READY</a:t>
            </a:r>
          </a:p>
        </p:txBody>
      </p:sp>
      <p:sp>
        <p:nvSpPr>
          <p:cNvPr id="13" name="Text">
            <a:extLst>
              <a:ext uri="{FF2B5EF4-FFF2-40B4-BE49-F238E27FC236}">
                <a16:creationId xmlns:a16="http://schemas.microsoft.com/office/drawing/2014/main" id="{A46DA214-CFFB-9A4E-861A-07514FAD7F68}"/>
              </a:ext>
            </a:extLst>
          </p:cNvPr>
          <p:cNvSpPr txBox="1"/>
          <p:nvPr/>
        </p:nvSpPr>
        <p:spPr>
          <a:xfrm>
            <a:off x="-1014047" y="3916360"/>
            <a:ext cx="14220094" cy="1107996"/>
          </a:xfrm>
          <a:prstGeom prst="rect">
            <a:avLst/>
          </a:prstGeom>
          <a:noFill/>
        </p:spPr>
        <p:txBody>
          <a:bodyPr wrap="square" lIns="0" tIns="0" rIns="0" bIns="0" rtlCol="0">
            <a:spAutoFit/>
          </a:bodyPr>
          <a:lstStyle/>
          <a:p>
            <a:pPr algn="ctr"/>
            <a:r>
              <a:rPr lang="en-US" sz="7000" b="1">
                <a:solidFill>
                  <a:schemeClr val="bg1">
                    <a:alpha val="30000"/>
                  </a:schemeClr>
                </a:solidFill>
                <a:latin typeface="Gotham" panose="02000504050000020004" pitchFamily="2" charset="0"/>
              </a:rPr>
              <a:t>GET </a:t>
            </a:r>
            <a:r>
              <a:rPr lang="en-PT" sz="7000" b="1">
                <a:solidFill>
                  <a:schemeClr val="bg1">
                    <a:alpha val="30000"/>
                  </a:schemeClr>
                </a:solidFill>
                <a:latin typeface="Gotham" panose="02000504050000020004" pitchFamily="2" charset="0"/>
              </a:rPr>
              <a:t>DASHBOARD</a:t>
            </a:r>
            <a:r>
              <a:rPr lang="en-GB" sz="7000" b="1">
                <a:solidFill>
                  <a:schemeClr val="bg1">
                    <a:alpha val="30000"/>
                  </a:schemeClr>
                </a:solidFill>
                <a:latin typeface="Gotham" panose="02000504050000020004" pitchFamily="2" charset="0"/>
              </a:rPr>
              <a:t>S</a:t>
            </a:r>
            <a:r>
              <a:rPr lang="en-PT" sz="7000" b="1">
                <a:solidFill>
                  <a:schemeClr val="bg1">
                    <a:alpha val="30000"/>
                  </a:schemeClr>
                </a:solidFill>
                <a:latin typeface="Gotham" panose="02000504050000020004" pitchFamily="2" charset="0"/>
              </a:rPr>
              <a:t> READY</a:t>
            </a:r>
          </a:p>
        </p:txBody>
      </p:sp>
      <p:sp>
        <p:nvSpPr>
          <p:cNvPr id="12" name="Text">
            <a:extLst>
              <a:ext uri="{FF2B5EF4-FFF2-40B4-BE49-F238E27FC236}">
                <a16:creationId xmlns:a16="http://schemas.microsoft.com/office/drawing/2014/main" id="{AE4A7193-51B6-27CC-2037-28E905A49F4D}"/>
              </a:ext>
            </a:extLst>
          </p:cNvPr>
          <p:cNvSpPr txBox="1"/>
          <p:nvPr/>
        </p:nvSpPr>
        <p:spPr>
          <a:xfrm>
            <a:off x="-978878" y="3062191"/>
            <a:ext cx="14149756" cy="1107996"/>
          </a:xfrm>
          <a:prstGeom prst="rect">
            <a:avLst/>
          </a:prstGeom>
          <a:noFill/>
        </p:spPr>
        <p:txBody>
          <a:bodyPr wrap="square" lIns="0" tIns="0" rIns="0" bIns="0" rtlCol="0">
            <a:spAutoFit/>
          </a:bodyPr>
          <a:lstStyle/>
          <a:p>
            <a:pPr algn="ctr"/>
            <a:r>
              <a:rPr lang="en-US" sz="7000" b="1">
                <a:solidFill>
                  <a:schemeClr val="bg1"/>
                </a:solidFill>
                <a:latin typeface="Gotham" panose="02000504050000020004" pitchFamily="2" charset="0"/>
              </a:rPr>
              <a:t>GET </a:t>
            </a:r>
            <a:r>
              <a:rPr lang="en-PT" sz="7000" b="1">
                <a:solidFill>
                  <a:schemeClr val="bg1"/>
                </a:solidFill>
                <a:latin typeface="Gotham" panose="02000504050000020004" pitchFamily="2" charset="0"/>
              </a:rPr>
              <a:t>DASHBOARD</a:t>
            </a:r>
            <a:r>
              <a:rPr lang="en-GB" sz="7000" b="1">
                <a:solidFill>
                  <a:schemeClr val="bg1"/>
                </a:solidFill>
                <a:latin typeface="Gotham" panose="02000504050000020004" pitchFamily="2" charset="0"/>
              </a:rPr>
              <a:t>S</a:t>
            </a:r>
            <a:r>
              <a:rPr lang="en-PT" sz="7000" b="1">
                <a:solidFill>
                  <a:schemeClr val="bg1"/>
                </a:solidFill>
                <a:latin typeface="Gotham" panose="02000504050000020004" pitchFamily="2" charset="0"/>
              </a:rPr>
              <a:t> READY</a:t>
            </a:r>
          </a:p>
        </p:txBody>
      </p:sp>
      <p:sp>
        <p:nvSpPr>
          <p:cNvPr id="8" name="Text">
            <a:extLst>
              <a:ext uri="{FF2B5EF4-FFF2-40B4-BE49-F238E27FC236}">
                <a16:creationId xmlns:a16="http://schemas.microsoft.com/office/drawing/2014/main" id="{77AD3D11-FC36-69E0-51CC-AE68789D8689}"/>
              </a:ext>
            </a:extLst>
          </p:cNvPr>
          <p:cNvSpPr txBox="1"/>
          <p:nvPr/>
        </p:nvSpPr>
        <p:spPr>
          <a:xfrm>
            <a:off x="1075421" y="1379629"/>
            <a:ext cx="4439485" cy="276999"/>
          </a:xfrm>
          <a:prstGeom prst="rect">
            <a:avLst/>
          </a:prstGeom>
          <a:noFill/>
        </p:spPr>
        <p:txBody>
          <a:bodyPr wrap="square" lIns="0" tIns="0" rIns="0" bIns="0" rtlCol="0">
            <a:spAutoFit/>
          </a:bodyPr>
          <a:lstStyle/>
          <a:p>
            <a:r>
              <a:rPr lang="en-PT" b="1">
                <a:solidFill>
                  <a:schemeClr val="bg1"/>
                </a:solidFill>
                <a:latin typeface="Arial" panose="020B0604020202020204" pitchFamily="34" charset="0"/>
                <a:cs typeface="Arial" panose="020B0604020202020204" pitchFamily="34" charset="0"/>
              </a:rPr>
              <a:t>Industry Engagement Specialist</a:t>
            </a:r>
          </a:p>
        </p:txBody>
      </p:sp>
      <p:sp>
        <p:nvSpPr>
          <p:cNvPr id="7" name="Text">
            <a:extLst>
              <a:ext uri="{FF2B5EF4-FFF2-40B4-BE49-F238E27FC236}">
                <a16:creationId xmlns:a16="http://schemas.microsoft.com/office/drawing/2014/main" id="{15626F8E-9095-F728-1A7C-1A773E3E75B3}"/>
              </a:ext>
            </a:extLst>
          </p:cNvPr>
          <p:cNvSpPr txBox="1"/>
          <p:nvPr/>
        </p:nvSpPr>
        <p:spPr>
          <a:xfrm>
            <a:off x="1034738" y="784369"/>
            <a:ext cx="3281348" cy="615553"/>
          </a:xfrm>
          <a:prstGeom prst="rect">
            <a:avLst/>
          </a:prstGeom>
          <a:noFill/>
        </p:spPr>
        <p:txBody>
          <a:bodyPr wrap="none" lIns="0" tIns="0" rIns="0" bIns="0" rtlCol="0">
            <a:spAutoFit/>
          </a:bodyPr>
          <a:lstStyle/>
          <a:p>
            <a:r>
              <a:rPr lang="en-PT" sz="4000" b="1">
                <a:solidFill>
                  <a:schemeClr val="accent2"/>
                </a:solidFill>
                <a:latin typeface="Arial" panose="020B0604020202020204" pitchFamily="34" charset="0"/>
                <a:cs typeface="Arial" panose="020B0604020202020204" pitchFamily="34" charset="0"/>
              </a:rPr>
              <a:t>Emma James</a:t>
            </a:r>
          </a:p>
        </p:txBody>
      </p:sp>
    </p:spTree>
    <p:extLst>
      <p:ext uri="{BB962C8B-B14F-4D97-AF65-F5344CB8AC3E}">
        <p14:creationId xmlns:p14="http://schemas.microsoft.com/office/powerpoint/2010/main" val="37529906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500" fill="hold"/>
                                        <p:tgtEl>
                                          <p:spTgt spid="19"/>
                                        </p:tgtEl>
                                        <p:attrNameLst>
                                          <p:attrName>ppt_x</p:attrName>
                                        </p:attrNameLst>
                                      </p:cBhvr>
                                      <p:tavLst>
                                        <p:tav tm="0">
                                          <p:val>
                                            <p:strVal val="1+#ppt_w/2"/>
                                          </p:val>
                                        </p:tav>
                                        <p:tav tm="100000">
                                          <p:val>
                                            <p:strVal val="#ppt_x"/>
                                          </p:val>
                                        </p:tav>
                                      </p:tavLst>
                                    </p:anim>
                                    <p:anim calcmode="lin" valueType="num">
                                      <p:cBhvr additive="base">
                                        <p:cTn id="16" dur="1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500" fill="hold"/>
                                        <p:tgtEl>
                                          <p:spTgt spid="16"/>
                                        </p:tgtEl>
                                        <p:attrNameLst>
                                          <p:attrName>ppt_x</p:attrName>
                                        </p:attrNameLst>
                                      </p:cBhvr>
                                      <p:tavLst>
                                        <p:tav tm="0">
                                          <p:val>
                                            <p:strVal val="1+#ppt_w/2"/>
                                          </p:val>
                                        </p:tav>
                                        <p:tav tm="100000">
                                          <p:val>
                                            <p:strVal val="#ppt_x"/>
                                          </p:val>
                                        </p:tav>
                                      </p:tavLst>
                                    </p:anim>
                                    <p:anim calcmode="lin" valueType="num">
                                      <p:cBhvr additive="base">
                                        <p:cTn id="20" dur="1500" fill="hold"/>
                                        <p:tgtEl>
                                          <p:spTgt spid="16"/>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750"/>
                                        <p:tgtEl>
                                          <p:spTgt spid="15"/>
                                        </p:tgtEl>
                                      </p:cBhvr>
                                    </p:animEffect>
                                  </p:childTnLst>
                                </p:cTn>
                              </p:par>
                              <p:par>
                                <p:cTn id="24" presetID="10" presetClass="entr" presetSubtype="0" fill="hold" grpId="0" nodeType="withEffect">
                                  <p:stCondLst>
                                    <p:cond delay="75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50"/>
                                        <p:tgtEl>
                                          <p:spTgt spid="14"/>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750"/>
                                        <p:tgtEl>
                                          <p:spTgt spid="13"/>
                                        </p:tgtEl>
                                      </p:cBhvr>
                                    </p:animEffect>
                                  </p:childTnLst>
                                </p:cTn>
                              </p:par>
                              <p:par>
                                <p:cTn id="30" presetID="10" presetClass="entr" presetSubtype="0" fill="hold" grpId="0" nodeType="withEffect">
                                  <p:stCondLst>
                                    <p:cond delay="125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750"/>
                                        <p:tgtEl>
                                          <p:spTgt spid="12"/>
                                        </p:tgtEl>
                                      </p:cBhvr>
                                    </p:animEffect>
                                  </p:childTnLst>
                                </p:cTn>
                              </p:par>
                              <p:par>
                                <p:cTn id="33" presetID="6" presetClass="emph" presetSubtype="0" repeatCount="indefinite" autoRev="1" fill="hold" grpId="1" nodeType="withEffect">
                                  <p:stCondLst>
                                    <p:cond delay="0"/>
                                  </p:stCondLst>
                                  <p:childTnLst>
                                    <p:animScale>
                                      <p:cBhvr>
                                        <p:cTn id="34" dur="15000" fill="hold"/>
                                        <p:tgtEl>
                                          <p:spTgt spid="19"/>
                                        </p:tgtEl>
                                      </p:cBhvr>
                                      <p:by x="125000" y="125000"/>
                                    </p:animScale>
                                  </p:childTnLst>
                                </p:cTn>
                              </p:par>
                              <p:par>
                                <p:cTn id="35" presetID="6" presetClass="emph" presetSubtype="0" repeatCount="indefinite" autoRev="1" fill="hold" grpId="1" nodeType="withEffect">
                                  <p:stCondLst>
                                    <p:cond delay="0"/>
                                  </p:stCondLst>
                                  <p:childTnLst>
                                    <p:animScale>
                                      <p:cBhvr>
                                        <p:cTn id="36" dur="20000" fill="hold"/>
                                        <p:tgtEl>
                                          <p:spTgt spid="16"/>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9" grpId="0" animBg="1"/>
      <p:bldP spid="19" grpId="1" animBg="1"/>
      <p:bldP spid="15" grpId="0"/>
      <p:bldP spid="14" grpId="0"/>
      <p:bldP spid="13" grpId="0"/>
      <p:bldP spid="12" grpId="0"/>
      <p:bldP spid="8"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rnament">
            <a:extLst>
              <a:ext uri="{FF2B5EF4-FFF2-40B4-BE49-F238E27FC236}">
                <a16:creationId xmlns:a16="http://schemas.microsoft.com/office/drawing/2014/main" id="{EE146A28-E821-638B-005F-1830BEDA1150}"/>
              </a:ext>
            </a:extLst>
          </p:cNvPr>
          <p:cNvSpPr/>
          <p:nvPr/>
        </p:nvSpPr>
        <p:spPr>
          <a:xfrm>
            <a:off x="240632" y="-2204363"/>
            <a:ext cx="11710736" cy="11710736"/>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41" name="Ornament">
            <a:extLst>
              <a:ext uri="{FF2B5EF4-FFF2-40B4-BE49-F238E27FC236}">
                <a16:creationId xmlns:a16="http://schemas.microsoft.com/office/drawing/2014/main" id="{2749FA25-1536-5E20-50A7-A9D2BF0899D9}"/>
              </a:ext>
            </a:extLst>
          </p:cNvPr>
          <p:cNvSpPr/>
          <p:nvPr/>
        </p:nvSpPr>
        <p:spPr>
          <a:xfrm>
            <a:off x="1987296" y="-457699"/>
            <a:ext cx="8217408" cy="821740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42" name="Ornament">
            <a:extLst>
              <a:ext uri="{FF2B5EF4-FFF2-40B4-BE49-F238E27FC236}">
                <a16:creationId xmlns:a16="http://schemas.microsoft.com/office/drawing/2014/main" id="{53897BD9-0A99-B636-60DC-406ACD35ACDD}"/>
              </a:ext>
            </a:extLst>
          </p:cNvPr>
          <p:cNvSpPr/>
          <p:nvPr/>
        </p:nvSpPr>
        <p:spPr>
          <a:xfrm>
            <a:off x="3690551" y="1245556"/>
            <a:ext cx="4810898" cy="481089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2" name="Text">
            <a:extLst>
              <a:ext uri="{FF2B5EF4-FFF2-40B4-BE49-F238E27FC236}">
                <a16:creationId xmlns:a16="http://schemas.microsoft.com/office/drawing/2014/main" id="{6BFDA8C5-334F-69CA-943C-4EE24C540F6B}"/>
              </a:ext>
            </a:extLst>
          </p:cNvPr>
          <p:cNvSpPr txBox="1"/>
          <p:nvPr/>
        </p:nvSpPr>
        <p:spPr>
          <a:xfrm>
            <a:off x="2486839" y="5757600"/>
            <a:ext cx="7218323" cy="492443"/>
          </a:xfrm>
          <a:prstGeom prst="rect">
            <a:avLst/>
          </a:prstGeom>
          <a:noFill/>
        </p:spPr>
        <p:txBody>
          <a:bodyPr wrap="none" lIns="0" tIns="0" rIns="0" bIns="0" rtlCol="0">
            <a:spAutoFit/>
          </a:bodyPr>
          <a:lstStyle/>
          <a:p>
            <a:pPr algn="ctr"/>
            <a:r>
              <a:rPr lang="en-GB" sz="3200" b="1" dirty="0">
                <a:solidFill>
                  <a:schemeClr val="bg1"/>
                </a:solidFill>
                <a:latin typeface="Arial" panose="020B0604020202020204" pitchFamily="34" charset="0"/>
                <a:cs typeface="Arial" panose="020B0604020202020204" pitchFamily="34" charset="0"/>
              </a:rPr>
              <a:t>Money and Pensions Service – </a:t>
            </a:r>
            <a:r>
              <a:rPr lang="en-GB" sz="3200" b="1" dirty="0" err="1">
                <a:solidFill>
                  <a:schemeClr val="bg1"/>
                </a:solidFill>
                <a:latin typeface="Arial" panose="020B0604020202020204" pitchFamily="34" charset="0"/>
                <a:cs typeface="Arial" panose="020B0604020202020204" pitchFamily="34" charset="0"/>
              </a:rPr>
              <a:t>MaPS</a:t>
            </a:r>
            <a:endParaRPr lang="en-PT" sz="3200" b="1" dirty="0">
              <a:solidFill>
                <a:schemeClr val="bg1"/>
              </a:solidFill>
              <a:latin typeface="Arial" panose="020B0604020202020204" pitchFamily="34" charset="0"/>
              <a:cs typeface="Arial" panose="020B0604020202020204" pitchFamily="34" charset="0"/>
            </a:endParaRPr>
          </a:p>
        </p:txBody>
      </p:sp>
      <p:pic>
        <p:nvPicPr>
          <p:cNvPr id="13" name="Computer">
            <a:extLst>
              <a:ext uri="{FF2B5EF4-FFF2-40B4-BE49-F238E27FC236}">
                <a16:creationId xmlns:a16="http://schemas.microsoft.com/office/drawing/2014/main" id="{70DA08F9-2A79-CD64-FB9E-48D7FA4699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95239" y="2180990"/>
            <a:ext cx="6103993" cy="3305410"/>
          </a:xfrm>
          <a:prstGeom prst="rect">
            <a:avLst/>
          </a:prstGeom>
        </p:spPr>
      </p:pic>
      <p:pic>
        <p:nvPicPr>
          <p:cNvPr id="14" name="Screen">
            <a:extLst>
              <a:ext uri="{FF2B5EF4-FFF2-40B4-BE49-F238E27FC236}">
                <a16:creationId xmlns:a16="http://schemas.microsoft.com/office/drawing/2014/main" id="{1CD89720-90F4-F8A1-3A31-1312140CC199}"/>
              </a:ext>
            </a:extLst>
          </p:cNvPr>
          <p:cNvPicPr>
            <a:picLocks noChangeAspect="1"/>
          </p:cNvPicPr>
          <p:nvPr/>
        </p:nvPicPr>
        <p:blipFill>
          <a:blip r:embed="rId4">
            <a:extLst>
              <a:ext uri="{96DAC541-7B7A-43D3-8B79-37D633B846F1}">
                <asvg:svgBlip xmlns:asvg="http://schemas.microsoft.com/office/drawing/2016/SVG/main" r:embed="rId5"/>
              </a:ext>
            </a:extLst>
          </a:blip>
          <a:srcRect t="141" b="141"/>
          <a:stretch/>
        </p:blipFill>
        <p:spPr>
          <a:xfrm>
            <a:off x="4764828" y="2556466"/>
            <a:ext cx="3179341" cy="2189078"/>
          </a:xfrm>
          <a:prstGeom prst="rect">
            <a:avLst/>
          </a:prstGeom>
        </p:spPr>
      </p:pic>
      <p:pic>
        <p:nvPicPr>
          <p:cNvPr id="20" name="Target">
            <a:extLst>
              <a:ext uri="{FF2B5EF4-FFF2-40B4-BE49-F238E27FC236}">
                <a16:creationId xmlns:a16="http://schemas.microsoft.com/office/drawing/2014/main" id="{C80E42AC-6542-3BFD-7BDB-9E42A76F3A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07527" y="2641678"/>
            <a:ext cx="1363286" cy="1363286"/>
          </a:xfrm>
          <a:prstGeom prst="rect">
            <a:avLst/>
          </a:prstGeom>
          <a:effectLst>
            <a:outerShdw dist="88900" dir="9000000" algn="ctr" rotWithShape="0">
              <a:schemeClr val="tx2">
                <a:alpha val="25000"/>
              </a:schemeClr>
            </a:outerShdw>
          </a:effectLst>
        </p:spPr>
      </p:pic>
      <p:pic>
        <p:nvPicPr>
          <p:cNvPr id="18" name="Clock">
            <a:extLst>
              <a:ext uri="{FF2B5EF4-FFF2-40B4-BE49-F238E27FC236}">
                <a16:creationId xmlns:a16="http://schemas.microsoft.com/office/drawing/2014/main" id="{93C149F3-1970-576F-091C-F22FFBA0BC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800000">
            <a:off x="2687761" y="3107333"/>
            <a:ext cx="1842961" cy="1842961"/>
          </a:xfrm>
          <a:prstGeom prst="rect">
            <a:avLst/>
          </a:prstGeom>
          <a:effectLst>
            <a:outerShdw dist="88900" dir="1200000" algn="ctr" rotWithShape="0">
              <a:schemeClr val="tx2">
                <a:alpha val="25000"/>
              </a:schemeClr>
            </a:outerShdw>
          </a:effectLst>
        </p:spPr>
      </p:pic>
      <p:grpSp>
        <p:nvGrpSpPr>
          <p:cNvPr id="2" name="Title">
            <a:extLst>
              <a:ext uri="{FF2B5EF4-FFF2-40B4-BE49-F238E27FC236}">
                <a16:creationId xmlns:a16="http://schemas.microsoft.com/office/drawing/2014/main" id="{3BB0FB91-5735-8452-DD5F-C01DCA3C3001}"/>
              </a:ext>
            </a:extLst>
          </p:cNvPr>
          <p:cNvGrpSpPr/>
          <p:nvPr/>
        </p:nvGrpSpPr>
        <p:grpSpPr>
          <a:xfrm>
            <a:off x="240632" y="557538"/>
            <a:ext cx="11710736" cy="1688833"/>
            <a:chOff x="240632" y="557538"/>
            <a:chExt cx="11710736" cy="1688833"/>
          </a:xfrm>
        </p:grpSpPr>
        <p:sp>
          <p:nvSpPr>
            <p:cNvPr id="5" name="Text">
              <a:extLst>
                <a:ext uri="{FF2B5EF4-FFF2-40B4-BE49-F238E27FC236}">
                  <a16:creationId xmlns:a16="http://schemas.microsoft.com/office/drawing/2014/main" id="{34DC2788-BC23-37B3-41C9-75FFAF34C15E}"/>
                </a:ext>
              </a:extLst>
            </p:cNvPr>
            <p:cNvSpPr txBox="1"/>
            <p:nvPr/>
          </p:nvSpPr>
          <p:spPr>
            <a:xfrm>
              <a:off x="240632" y="893679"/>
              <a:ext cx="11710736" cy="1107996"/>
            </a:xfrm>
            <a:prstGeom prst="rect">
              <a:avLst/>
            </a:prstGeom>
            <a:noFill/>
          </p:spPr>
          <p:txBody>
            <a:bodyPr wrap="square" lIns="0" tIns="0" rIns="0" bIns="0" rtlCol="0">
              <a:spAutoFit/>
            </a:bodyPr>
            <a:lstStyle/>
            <a:p>
              <a:pPr algn="ctr"/>
              <a:r>
                <a:rPr lang="en-PT" sz="7200" b="1" spc="-300">
                  <a:solidFill>
                    <a:schemeClr val="accent2"/>
                  </a:solidFill>
                  <a:latin typeface="Gotham" panose="02000504050000020004" pitchFamily="2" charset="0"/>
                </a:rPr>
                <a:t>CENTRAL DASHBOARD</a:t>
              </a:r>
            </a:p>
          </p:txBody>
        </p:sp>
        <p:sp>
          <p:nvSpPr>
            <p:cNvPr id="6" name="Text">
              <a:extLst>
                <a:ext uri="{FF2B5EF4-FFF2-40B4-BE49-F238E27FC236}">
                  <a16:creationId xmlns:a16="http://schemas.microsoft.com/office/drawing/2014/main" id="{0C82DCBC-953D-C3BE-3B4D-CDA8429B9F1A}"/>
                </a:ext>
              </a:extLst>
            </p:cNvPr>
            <p:cNvSpPr txBox="1"/>
            <p:nvPr/>
          </p:nvSpPr>
          <p:spPr>
            <a:xfrm>
              <a:off x="1162209" y="557538"/>
              <a:ext cx="3343864" cy="492443"/>
            </a:xfrm>
            <a:prstGeom prst="rect">
              <a:avLst/>
            </a:prstGeom>
            <a:noFill/>
          </p:spPr>
          <p:txBody>
            <a:bodyPr wrap="none" lIns="0" tIns="0" rIns="0" bIns="0" rtlCol="0">
              <a:spAutoFit/>
            </a:bodyPr>
            <a:lstStyle/>
            <a:p>
              <a:r>
                <a:rPr lang="en-GB" sz="3200" b="1">
                  <a:solidFill>
                    <a:schemeClr val="bg1"/>
                  </a:solidFill>
                  <a:latin typeface="Arial" panose="020B0604020202020204" pitchFamily="34" charset="0"/>
                  <a:cs typeface="Arial" panose="020B0604020202020204" pitchFamily="34" charset="0"/>
                </a:rPr>
                <a:t>Connected to the</a:t>
              </a:r>
              <a:endParaRPr lang="en-PT" sz="3200" b="1">
                <a:solidFill>
                  <a:schemeClr val="bg1"/>
                </a:solidFill>
                <a:latin typeface="Arial" panose="020B0604020202020204" pitchFamily="34" charset="0"/>
                <a:cs typeface="Arial" panose="020B0604020202020204" pitchFamily="34" charset="0"/>
              </a:endParaRPr>
            </a:p>
          </p:txBody>
        </p:sp>
        <p:sp>
          <p:nvSpPr>
            <p:cNvPr id="8" name="Text">
              <a:extLst>
                <a:ext uri="{FF2B5EF4-FFF2-40B4-BE49-F238E27FC236}">
                  <a16:creationId xmlns:a16="http://schemas.microsoft.com/office/drawing/2014/main" id="{19ADC35B-0782-FA02-02C5-AAF3AE75E0C2}"/>
                </a:ext>
              </a:extLst>
            </p:cNvPr>
            <p:cNvSpPr txBox="1"/>
            <p:nvPr/>
          </p:nvSpPr>
          <p:spPr>
            <a:xfrm>
              <a:off x="8992076" y="1753928"/>
              <a:ext cx="2117567" cy="492443"/>
            </a:xfrm>
            <a:prstGeom prst="rect">
              <a:avLst/>
            </a:prstGeom>
            <a:noFill/>
          </p:spPr>
          <p:txBody>
            <a:bodyPr wrap="none" lIns="0" tIns="0" rIns="0" bIns="0" rtlCol="0">
              <a:spAutoFit/>
            </a:bodyPr>
            <a:lstStyle/>
            <a:p>
              <a:r>
                <a:rPr lang="en-GB" sz="3200" b="1">
                  <a:solidFill>
                    <a:schemeClr val="bg1"/>
                  </a:solidFill>
                  <a:latin typeface="Arial" panose="020B0604020202020204" pitchFamily="34" charset="0"/>
                  <a:cs typeface="Arial" panose="020B0604020202020204" pitchFamily="34" charset="0"/>
                </a:rPr>
                <a:t>ecosystem</a:t>
              </a:r>
              <a:endParaRPr lang="en-PT" sz="3200" b="1">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446537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accel="50000" decel="5000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1500" fill="hold"/>
                                        <p:tgtEl>
                                          <p:spTgt spid="42"/>
                                        </p:tgtEl>
                                        <p:attrNameLst>
                                          <p:attrName>ppt_x</p:attrName>
                                        </p:attrNameLst>
                                      </p:cBhvr>
                                      <p:tavLst>
                                        <p:tav tm="0">
                                          <p:val>
                                            <p:strVal val="#ppt_x"/>
                                          </p:val>
                                        </p:tav>
                                        <p:tav tm="100000">
                                          <p:val>
                                            <p:strVal val="#ppt_x"/>
                                          </p:val>
                                        </p:tav>
                                      </p:tavLst>
                                    </p:anim>
                                    <p:anim calcmode="lin" valueType="num">
                                      <p:cBhvr additive="base">
                                        <p:cTn id="13" dur="1500" fill="hold"/>
                                        <p:tgtEl>
                                          <p:spTgt spid="42"/>
                                        </p:tgtEl>
                                        <p:attrNameLst>
                                          <p:attrName>ppt_y</p:attrName>
                                        </p:attrNameLst>
                                      </p:cBhvr>
                                      <p:tavLst>
                                        <p:tav tm="0">
                                          <p:val>
                                            <p:strVal val="1+#ppt_h/2"/>
                                          </p:val>
                                        </p:tav>
                                        <p:tav tm="100000">
                                          <p:val>
                                            <p:strVal val="#ppt_y"/>
                                          </p:val>
                                        </p:tav>
                                      </p:tavLst>
                                    </p:anim>
                                  </p:childTnLst>
                                </p:cTn>
                              </p:par>
                              <p:par>
                                <p:cTn id="14" presetID="2" presetClass="entr" presetSubtype="4" accel="50000" decel="5000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0" fill="hold"/>
                                        <p:tgtEl>
                                          <p:spTgt spid="41"/>
                                        </p:tgtEl>
                                        <p:attrNameLst>
                                          <p:attrName>ppt_x</p:attrName>
                                        </p:attrNameLst>
                                      </p:cBhvr>
                                      <p:tavLst>
                                        <p:tav tm="0">
                                          <p:val>
                                            <p:strVal val="#ppt_x"/>
                                          </p:val>
                                        </p:tav>
                                        <p:tav tm="100000">
                                          <p:val>
                                            <p:strVal val="#ppt_x"/>
                                          </p:val>
                                        </p:tav>
                                      </p:tavLst>
                                    </p:anim>
                                    <p:anim calcmode="lin" valueType="num">
                                      <p:cBhvr additive="base">
                                        <p:cTn id="17" dur="1500" fill="hold"/>
                                        <p:tgtEl>
                                          <p:spTgt spid="41"/>
                                        </p:tgtEl>
                                        <p:attrNameLst>
                                          <p:attrName>ppt_y</p:attrName>
                                        </p:attrNameLst>
                                      </p:cBhvr>
                                      <p:tavLst>
                                        <p:tav tm="0">
                                          <p:val>
                                            <p:strVal val="1+#ppt_h/2"/>
                                          </p:val>
                                        </p:tav>
                                        <p:tav tm="100000">
                                          <p:val>
                                            <p:strVal val="#ppt_y"/>
                                          </p:val>
                                        </p:tav>
                                      </p:tavLst>
                                    </p:anim>
                                  </p:childTnLst>
                                </p:cTn>
                              </p:par>
                              <p:par>
                                <p:cTn id="18" presetID="2" presetClass="entr" presetSubtype="4" accel="50000" decel="5000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1500" fill="hold"/>
                                        <p:tgtEl>
                                          <p:spTgt spid="40"/>
                                        </p:tgtEl>
                                        <p:attrNameLst>
                                          <p:attrName>ppt_x</p:attrName>
                                        </p:attrNameLst>
                                      </p:cBhvr>
                                      <p:tavLst>
                                        <p:tav tm="0">
                                          <p:val>
                                            <p:strVal val="#ppt_x"/>
                                          </p:val>
                                        </p:tav>
                                        <p:tav tm="100000">
                                          <p:val>
                                            <p:strVal val="#ppt_x"/>
                                          </p:val>
                                        </p:tav>
                                      </p:tavLst>
                                    </p:anim>
                                    <p:anim calcmode="lin" valueType="num">
                                      <p:cBhvr additive="base">
                                        <p:cTn id="21" dur="1500" fill="hold"/>
                                        <p:tgtEl>
                                          <p:spTgt spid="40"/>
                                        </p:tgtEl>
                                        <p:attrNameLst>
                                          <p:attrName>ppt_y</p:attrName>
                                        </p:attrNameLst>
                                      </p:cBhvr>
                                      <p:tavLst>
                                        <p:tav tm="0">
                                          <p:val>
                                            <p:strVal val="1+#ppt_h/2"/>
                                          </p:val>
                                        </p:tav>
                                        <p:tav tm="100000">
                                          <p:val>
                                            <p:strVal val="#ppt_y"/>
                                          </p:val>
                                        </p:tav>
                                      </p:tavLst>
                                    </p:anim>
                                  </p:childTnLst>
                                </p:cTn>
                              </p:par>
                              <p:par>
                                <p:cTn id="22" presetID="2" presetClass="entr" presetSubtype="8" accel="50000" decel="50000" fill="hold" nodeType="withEffect">
                                  <p:stCondLst>
                                    <p:cond delay="10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500" fill="hold"/>
                                        <p:tgtEl>
                                          <p:spTgt spid="18"/>
                                        </p:tgtEl>
                                        <p:attrNameLst>
                                          <p:attrName>ppt_x</p:attrName>
                                        </p:attrNameLst>
                                      </p:cBhvr>
                                      <p:tavLst>
                                        <p:tav tm="0">
                                          <p:val>
                                            <p:strVal val="0-#ppt_w/2"/>
                                          </p:val>
                                        </p:tav>
                                        <p:tav tm="100000">
                                          <p:val>
                                            <p:strVal val="#ppt_x"/>
                                          </p:val>
                                        </p:tav>
                                      </p:tavLst>
                                    </p:anim>
                                    <p:anim calcmode="lin" valueType="num">
                                      <p:cBhvr additive="base">
                                        <p:cTn id="25" dur="1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accel="50000" decel="50000" fill="hold" nodeType="withEffect">
                                  <p:stCondLst>
                                    <p:cond delay="10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500" fill="hold"/>
                                        <p:tgtEl>
                                          <p:spTgt spid="14"/>
                                        </p:tgtEl>
                                        <p:attrNameLst>
                                          <p:attrName>ppt_x</p:attrName>
                                        </p:attrNameLst>
                                      </p:cBhvr>
                                      <p:tavLst>
                                        <p:tav tm="0">
                                          <p:val>
                                            <p:strVal val="1+#ppt_w/2"/>
                                          </p:val>
                                        </p:tav>
                                        <p:tav tm="100000">
                                          <p:val>
                                            <p:strVal val="#ppt_x"/>
                                          </p:val>
                                        </p:tav>
                                      </p:tavLst>
                                    </p:anim>
                                    <p:anim calcmode="lin" valueType="num">
                                      <p:cBhvr additive="base">
                                        <p:cTn id="29" dur="1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accel="50000" decel="50000" fill="hold" nodeType="withEffect">
                                  <p:stCondLst>
                                    <p:cond delay="10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500" fill="hold"/>
                                        <p:tgtEl>
                                          <p:spTgt spid="13"/>
                                        </p:tgtEl>
                                        <p:attrNameLst>
                                          <p:attrName>ppt_x</p:attrName>
                                        </p:attrNameLst>
                                      </p:cBhvr>
                                      <p:tavLst>
                                        <p:tav tm="0">
                                          <p:val>
                                            <p:strVal val="0-#ppt_w/2"/>
                                          </p:val>
                                        </p:tav>
                                        <p:tav tm="100000">
                                          <p:val>
                                            <p:strVal val="#ppt_x"/>
                                          </p:val>
                                        </p:tav>
                                      </p:tavLst>
                                    </p:anim>
                                    <p:anim calcmode="lin" valueType="num">
                                      <p:cBhvr additive="base">
                                        <p:cTn id="33" dur="15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2" accel="50000" decel="50000" fill="hold" nodeType="withEffect">
                                  <p:stCondLst>
                                    <p:cond delay="100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1500" fill="hold"/>
                                        <p:tgtEl>
                                          <p:spTgt spid="20"/>
                                        </p:tgtEl>
                                        <p:attrNameLst>
                                          <p:attrName>ppt_x</p:attrName>
                                        </p:attrNameLst>
                                      </p:cBhvr>
                                      <p:tavLst>
                                        <p:tav tm="0">
                                          <p:val>
                                            <p:strVal val="1+#ppt_w/2"/>
                                          </p:val>
                                        </p:tav>
                                        <p:tav tm="100000">
                                          <p:val>
                                            <p:strVal val="#ppt_x"/>
                                          </p:val>
                                        </p:tav>
                                      </p:tavLst>
                                    </p:anim>
                                    <p:anim calcmode="lin" valueType="num">
                                      <p:cBhvr additive="base">
                                        <p:cTn id="37" dur="1500" fill="hold"/>
                                        <p:tgtEl>
                                          <p:spTgt spid="20"/>
                                        </p:tgtEl>
                                        <p:attrNameLst>
                                          <p:attrName>ppt_y</p:attrName>
                                        </p:attrNameLst>
                                      </p:cBhvr>
                                      <p:tavLst>
                                        <p:tav tm="0">
                                          <p:val>
                                            <p:strVal val="#ppt_y"/>
                                          </p:val>
                                        </p:tav>
                                        <p:tav tm="100000">
                                          <p:val>
                                            <p:strVal val="#ppt_y"/>
                                          </p:val>
                                        </p:tav>
                                      </p:tavLst>
                                    </p:anim>
                                  </p:childTnLst>
                                </p:cTn>
                              </p:par>
                              <p:par>
                                <p:cTn id="38" presetID="2" presetClass="entr" presetSubtype="4" accel="50000" decel="50000" fill="hold" grpId="0" nodeType="withEffect">
                                  <p:stCondLst>
                                    <p:cond delay="125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1500" fill="hold"/>
                                        <p:tgtEl>
                                          <p:spTgt spid="12"/>
                                        </p:tgtEl>
                                        <p:attrNameLst>
                                          <p:attrName>ppt_x</p:attrName>
                                        </p:attrNameLst>
                                      </p:cBhvr>
                                      <p:tavLst>
                                        <p:tav tm="0">
                                          <p:val>
                                            <p:strVal val="#ppt_x"/>
                                          </p:val>
                                        </p:tav>
                                        <p:tav tm="100000">
                                          <p:val>
                                            <p:strVal val="#ppt_x"/>
                                          </p:val>
                                        </p:tav>
                                      </p:tavLst>
                                    </p:anim>
                                    <p:anim calcmode="lin" valueType="num">
                                      <p:cBhvr additive="base">
                                        <p:cTn id="41" dur="1500" fill="hold"/>
                                        <p:tgtEl>
                                          <p:spTgt spid="12"/>
                                        </p:tgtEl>
                                        <p:attrNameLst>
                                          <p:attrName>ppt_y</p:attrName>
                                        </p:attrNameLst>
                                      </p:cBhvr>
                                      <p:tavLst>
                                        <p:tav tm="0">
                                          <p:val>
                                            <p:strVal val="1+#ppt_h/2"/>
                                          </p:val>
                                        </p:tav>
                                        <p:tav tm="100000">
                                          <p:val>
                                            <p:strVal val="#ppt_y"/>
                                          </p:val>
                                        </p:tav>
                                      </p:tavLst>
                                    </p:anim>
                                  </p:childTnLst>
                                </p:cTn>
                              </p:par>
                              <p:par>
                                <p:cTn id="42" presetID="6" presetClass="emph" presetSubtype="0" repeatCount="indefinite" autoRev="1" fill="hold" grpId="1" nodeType="withEffect">
                                  <p:stCondLst>
                                    <p:cond delay="0"/>
                                  </p:stCondLst>
                                  <p:childTnLst>
                                    <p:animScale>
                                      <p:cBhvr>
                                        <p:cTn id="43" dur="15000" fill="hold"/>
                                        <p:tgtEl>
                                          <p:spTgt spid="42"/>
                                        </p:tgtEl>
                                      </p:cBhvr>
                                      <p:by x="125000" y="125000"/>
                                    </p:animScale>
                                  </p:childTnLst>
                                </p:cTn>
                              </p:par>
                              <p:par>
                                <p:cTn id="44" presetID="6" presetClass="emph" presetSubtype="0" repeatCount="indefinite" autoRev="1" fill="hold" grpId="1" nodeType="withEffect">
                                  <p:stCondLst>
                                    <p:cond delay="0"/>
                                  </p:stCondLst>
                                  <p:childTnLst>
                                    <p:animScale>
                                      <p:cBhvr>
                                        <p:cTn id="45" dur="20000" fill="hold"/>
                                        <p:tgtEl>
                                          <p:spTgt spid="41"/>
                                        </p:tgtEl>
                                      </p:cBhvr>
                                      <p:by x="125000" y="125000"/>
                                    </p:animScale>
                                  </p:childTnLst>
                                </p:cTn>
                              </p:par>
                              <p:par>
                                <p:cTn id="46" presetID="6" presetClass="emph" presetSubtype="0" repeatCount="indefinite" autoRev="1" fill="hold" grpId="1" nodeType="withEffect">
                                  <p:stCondLst>
                                    <p:cond delay="0"/>
                                  </p:stCondLst>
                                  <p:childTnLst>
                                    <p:animScale>
                                      <p:cBhvr>
                                        <p:cTn id="47" dur="25000" fill="hold"/>
                                        <p:tgtEl>
                                          <p:spTgt spid="40"/>
                                        </p:tgtEl>
                                      </p:cBhvr>
                                      <p:by x="120000" y="120000"/>
                                    </p:animScale>
                                  </p:childTnLst>
                                </p:cTn>
                              </p:par>
                              <p:par>
                                <p:cTn id="48" presetID="8" presetClass="emph" presetSubtype="0" repeatCount="indefinite" autoRev="1" fill="hold" nodeType="withEffect">
                                  <p:stCondLst>
                                    <p:cond delay="0"/>
                                  </p:stCondLst>
                                  <p:childTnLst>
                                    <p:animRot by="-600000">
                                      <p:cBhvr>
                                        <p:cTn id="49" dur="2000" fill="hold"/>
                                        <p:tgtEl>
                                          <p:spTgt spid="18"/>
                                        </p:tgtEl>
                                        <p:attrNameLst>
                                          <p:attrName>r</p:attrName>
                                        </p:attrNameLst>
                                      </p:cBhvr>
                                    </p:animRot>
                                  </p:childTnLst>
                                </p:cTn>
                              </p:par>
                              <p:par>
                                <p:cTn id="50" presetID="8" presetClass="emph" presetSubtype="0" repeatCount="indefinite" autoRev="1" fill="hold" nodeType="withEffect">
                                  <p:stCondLst>
                                    <p:cond delay="0"/>
                                  </p:stCondLst>
                                  <p:childTnLst>
                                    <p:animRot by="600000">
                                      <p:cBhvr>
                                        <p:cTn id="51"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animBg="1"/>
      <p:bldP spid="42" grpId="1"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rnament">
            <a:extLst>
              <a:ext uri="{FF2B5EF4-FFF2-40B4-BE49-F238E27FC236}">
                <a16:creationId xmlns:a16="http://schemas.microsoft.com/office/drawing/2014/main" id="{BA15D361-FC67-E3F5-F152-78D463D0D16E}"/>
              </a:ext>
            </a:extLst>
          </p:cNvPr>
          <p:cNvSpPr/>
          <p:nvPr/>
        </p:nvSpPr>
        <p:spPr>
          <a:xfrm>
            <a:off x="3693111" y="-8179417"/>
            <a:ext cx="16700780"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Ornament">
            <a:extLst>
              <a:ext uri="{FF2B5EF4-FFF2-40B4-BE49-F238E27FC236}">
                <a16:creationId xmlns:a16="http://schemas.microsoft.com/office/drawing/2014/main" id="{C3928B9E-2B82-6A38-5ED6-7CFDBB3B2DCA}"/>
              </a:ext>
            </a:extLst>
          </p:cNvPr>
          <p:cNvSpPr/>
          <p:nvPr/>
        </p:nvSpPr>
        <p:spPr>
          <a:xfrm>
            <a:off x="7375774" y="-4793752"/>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Ornament">
            <a:extLst>
              <a:ext uri="{FF2B5EF4-FFF2-40B4-BE49-F238E27FC236}">
                <a16:creationId xmlns:a16="http://schemas.microsoft.com/office/drawing/2014/main" id="{1EB505C1-1D34-BEA2-4663-8265802DFA55}"/>
              </a:ext>
            </a:extLst>
          </p:cNvPr>
          <p:cNvSpPr/>
          <p:nvPr/>
        </p:nvSpPr>
        <p:spPr>
          <a:xfrm>
            <a:off x="9867014" y="-2535065"/>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33" name="Calendar">
            <a:extLst>
              <a:ext uri="{FF2B5EF4-FFF2-40B4-BE49-F238E27FC236}">
                <a16:creationId xmlns:a16="http://schemas.microsoft.com/office/drawing/2014/main" id="{B70ADBB2-6A41-F2BC-9AEC-ADA00DEE48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5486" y="244427"/>
            <a:ext cx="2831751" cy="2981227"/>
          </a:xfrm>
          <a:prstGeom prst="rect">
            <a:avLst/>
          </a:prstGeom>
        </p:spPr>
      </p:pic>
      <p:pic>
        <p:nvPicPr>
          <p:cNvPr id="31" name="Calendar">
            <a:extLst>
              <a:ext uri="{FF2B5EF4-FFF2-40B4-BE49-F238E27FC236}">
                <a16:creationId xmlns:a16="http://schemas.microsoft.com/office/drawing/2014/main" id="{63B4C44C-4C6D-0D24-5351-8689589FFB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7231" y="1489509"/>
            <a:ext cx="2497085" cy="2295978"/>
          </a:xfrm>
          <a:prstGeom prst="rect">
            <a:avLst/>
          </a:prstGeom>
        </p:spPr>
      </p:pic>
      <p:pic>
        <p:nvPicPr>
          <p:cNvPr id="29" name="Calendar">
            <a:extLst>
              <a:ext uri="{FF2B5EF4-FFF2-40B4-BE49-F238E27FC236}">
                <a16:creationId xmlns:a16="http://schemas.microsoft.com/office/drawing/2014/main" id="{641CC261-F47C-90F4-5B2F-19D4984BD4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51168" y="2127738"/>
            <a:ext cx="4049186" cy="3651630"/>
          </a:xfrm>
          <a:prstGeom prst="rect">
            <a:avLst/>
          </a:prstGeom>
          <a:effectLst>
            <a:outerShdw dist="127000" dir="8100000" algn="ctr" rotWithShape="0">
              <a:schemeClr val="tx2">
                <a:alpha val="25000"/>
              </a:schemeClr>
            </a:outerShdw>
          </a:effectLst>
        </p:spPr>
      </p:pic>
      <p:sp>
        <p:nvSpPr>
          <p:cNvPr id="19" name="Text">
            <a:extLst>
              <a:ext uri="{FF2B5EF4-FFF2-40B4-BE49-F238E27FC236}">
                <a16:creationId xmlns:a16="http://schemas.microsoft.com/office/drawing/2014/main" id="{F4214743-545E-5581-C5EF-0EFDA035EA46}"/>
              </a:ext>
            </a:extLst>
          </p:cNvPr>
          <p:cNvSpPr txBox="1"/>
          <p:nvPr/>
        </p:nvSpPr>
        <p:spPr>
          <a:xfrm>
            <a:off x="1043129" y="1969353"/>
            <a:ext cx="5092663" cy="3077766"/>
          </a:xfrm>
          <a:prstGeom prst="rect">
            <a:avLst/>
          </a:prstGeom>
          <a:noFill/>
        </p:spPr>
        <p:txBody>
          <a:bodyPr wrap="square" lIns="0" tIns="0" rIns="0" bIns="0" rtlCol="0">
            <a:spAutoFit/>
          </a:bodyPr>
          <a:lstStyle/>
          <a:p>
            <a:r>
              <a:rPr lang="en-GB" sz="4000" b="1" dirty="0">
                <a:solidFill>
                  <a:schemeClr val="bg1"/>
                </a:solidFill>
                <a:latin typeface="Arial" panose="020B0604020202020204" pitchFamily="34" charset="0"/>
                <a:cs typeface="Arial" panose="020B0604020202020204" pitchFamily="34" charset="0"/>
              </a:rPr>
              <a:t>The time for the first schemes to start to CONNECT to the ecosystem</a:t>
            </a:r>
          </a:p>
          <a:p>
            <a:r>
              <a:rPr lang="en-GB" sz="4000" b="1" dirty="0">
                <a:solidFill>
                  <a:schemeClr val="accent2"/>
                </a:solidFill>
                <a:latin typeface="Arial" panose="020B0604020202020204" pitchFamily="34" charset="0"/>
                <a:cs typeface="Arial" panose="020B0604020202020204" pitchFamily="34" charset="0"/>
              </a:rPr>
              <a:t>is fast approaching</a:t>
            </a:r>
            <a:endParaRPr lang="en-PT"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471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0-#ppt_w/2"/>
                                          </p:val>
                                        </p:tav>
                                        <p:tav tm="100000">
                                          <p:val>
                                            <p:strVal val="#ppt_x"/>
                                          </p:val>
                                        </p:tav>
                                      </p:tavLst>
                                    </p:anim>
                                    <p:anim calcmode="lin" valueType="num">
                                      <p:cBhvr additive="base">
                                        <p:cTn id="8" dur="1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500" fill="hold"/>
                                        <p:tgtEl>
                                          <p:spTgt spid="29"/>
                                        </p:tgtEl>
                                        <p:attrNameLst>
                                          <p:attrName>ppt_x</p:attrName>
                                        </p:attrNameLst>
                                      </p:cBhvr>
                                      <p:tavLst>
                                        <p:tav tm="0">
                                          <p:val>
                                            <p:strVal val="#ppt_x"/>
                                          </p:val>
                                        </p:tav>
                                        <p:tav tm="100000">
                                          <p:val>
                                            <p:strVal val="#ppt_x"/>
                                          </p:val>
                                        </p:tav>
                                      </p:tavLst>
                                    </p:anim>
                                    <p:anim calcmode="lin" valueType="num">
                                      <p:cBhvr additive="base">
                                        <p:cTn id="12" dur="1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500" fill="hold"/>
                                        <p:tgtEl>
                                          <p:spTgt spid="31"/>
                                        </p:tgtEl>
                                        <p:attrNameLst>
                                          <p:attrName>ppt_x</p:attrName>
                                        </p:attrNameLst>
                                      </p:cBhvr>
                                      <p:tavLst>
                                        <p:tav tm="0">
                                          <p:val>
                                            <p:strVal val="1+#ppt_w/2"/>
                                          </p:val>
                                        </p:tav>
                                        <p:tav tm="100000">
                                          <p:val>
                                            <p:strVal val="#ppt_x"/>
                                          </p:val>
                                        </p:tav>
                                      </p:tavLst>
                                    </p:anim>
                                    <p:anim calcmode="lin" valueType="num">
                                      <p:cBhvr additive="base">
                                        <p:cTn id="16" dur="1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1" accel="50000" decel="5000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500" fill="hold"/>
                                        <p:tgtEl>
                                          <p:spTgt spid="33"/>
                                        </p:tgtEl>
                                        <p:attrNameLst>
                                          <p:attrName>ppt_x</p:attrName>
                                        </p:attrNameLst>
                                      </p:cBhvr>
                                      <p:tavLst>
                                        <p:tav tm="0">
                                          <p:val>
                                            <p:strVal val="#ppt_x"/>
                                          </p:val>
                                        </p:tav>
                                        <p:tav tm="100000">
                                          <p:val>
                                            <p:strVal val="#ppt_x"/>
                                          </p:val>
                                        </p:tav>
                                      </p:tavLst>
                                    </p:anim>
                                    <p:anim calcmode="lin" valueType="num">
                                      <p:cBhvr additive="base">
                                        <p:cTn id="20" dur="1500" fill="hold"/>
                                        <p:tgtEl>
                                          <p:spTgt spid="33"/>
                                        </p:tgtEl>
                                        <p:attrNameLst>
                                          <p:attrName>ppt_y</p:attrName>
                                        </p:attrNameLst>
                                      </p:cBhvr>
                                      <p:tavLst>
                                        <p:tav tm="0">
                                          <p:val>
                                            <p:strVal val="0-#ppt_h/2"/>
                                          </p:val>
                                        </p:tav>
                                        <p:tav tm="100000">
                                          <p:val>
                                            <p:strVal val="#ppt_y"/>
                                          </p:val>
                                        </p:tav>
                                      </p:tavLst>
                                    </p:anim>
                                  </p:childTnLst>
                                </p:cTn>
                              </p:par>
                              <p:par>
                                <p:cTn id="21" presetID="6" presetClass="emph" presetSubtype="0" repeatCount="indefinite" autoRev="1" fill="hold" grpId="0" nodeType="withEffect">
                                  <p:stCondLst>
                                    <p:cond delay="0"/>
                                  </p:stCondLst>
                                  <p:childTnLst>
                                    <p:animScale>
                                      <p:cBhvr>
                                        <p:cTn id="22" dur="15000" fill="hold"/>
                                        <p:tgtEl>
                                          <p:spTgt spid="15"/>
                                        </p:tgtEl>
                                      </p:cBhvr>
                                      <p:by x="125000" y="125000"/>
                                    </p:animScale>
                                  </p:childTnLst>
                                </p:cTn>
                              </p:par>
                              <p:par>
                                <p:cTn id="23" presetID="6" presetClass="emph" presetSubtype="0" repeatCount="indefinite" autoRev="1" fill="hold" grpId="0" nodeType="withEffect">
                                  <p:stCondLst>
                                    <p:cond delay="0"/>
                                  </p:stCondLst>
                                  <p:childTnLst>
                                    <p:animScale>
                                      <p:cBhvr>
                                        <p:cTn id="24" dur="20000" fill="hold"/>
                                        <p:tgtEl>
                                          <p:spTgt spid="11"/>
                                        </p:tgtEl>
                                      </p:cBhvr>
                                      <p:by x="125000" y="125000"/>
                                    </p:animScale>
                                  </p:childTnLst>
                                </p:cTn>
                              </p:par>
                              <p:par>
                                <p:cTn id="25" presetID="6" presetClass="emph" presetSubtype="0" repeatCount="indefinite" autoRev="1" fill="hold" grpId="0" nodeType="withEffect">
                                  <p:stCondLst>
                                    <p:cond delay="0"/>
                                  </p:stCondLst>
                                  <p:childTnLst>
                                    <p:animScale>
                                      <p:cBhvr>
                                        <p:cTn id="26" dur="25000" fill="hold"/>
                                        <p:tgtEl>
                                          <p:spTgt spid="10"/>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rnament">
            <a:extLst>
              <a:ext uri="{FF2B5EF4-FFF2-40B4-BE49-F238E27FC236}">
                <a16:creationId xmlns:a16="http://schemas.microsoft.com/office/drawing/2014/main" id="{BA15D361-FC67-E3F5-F152-78D463D0D16E}"/>
              </a:ext>
            </a:extLst>
          </p:cNvPr>
          <p:cNvSpPr/>
          <p:nvPr/>
        </p:nvSpPr>
        <p:spPr>
          <a:xfrm>
            <a:off x="4015819" y="-1343891"/>
            <a:ext cx="1637807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Ornament">
            <a:extLst>
              <a:ext uri="{FF2B5EF4-FFF2-40B4-BE49-F238E27FC236}">
                <a16:creationId xmlns:a16="http://schemas.microsoft.com/office/drawing/2014/main" id="{C3928B9E-2B82-6A38-5ED6-7CFDBB3B2DCA}"/>
              </a:ext>
            </a:extLst>
          </p:cNvPr>
          <p:cNvSpPr/>
          <p:nvPr/>
        </p:nvSpPr>
        <p:spPr>
          <a:xfrm>
            <a:off x="7375774" y="2041774"/>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Ornament">
            <a:extLst>
              <a:ext uri="{FF2B5EF4-FFF2-40B4-BE49-F238E27FC236}">
                <a16:creationId xmlns:a16="http://schemas.microsoft.com/office/drawing/2014/main" id="{1EB505C1-1D34-BEA2-4663-8265802DFA55}"/>
              </a:ext>
            </a:extLst>
          </p:cNvPr>
          <p:cNvSpPr/>
          <p:nvPr/>
        </p:nvSpPr>
        <p:spPr>
          <a:xfrm>
            <a:off x="9867014" y="4300461"/>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4" name="Books">
            <a:extLst>
              <a:ext uri="{FF2B5EF4-FFF2-40B4-BE49-F238E27FC236}">
                <a16:creationId xmlns:a16="http://schemas.microsoft.com/office/drawing/2014/main" id="{42B6A3F8-1AD5-519C-00B2-E8763797C0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42402" y="4307020"/>
            <a:ext cx="4293990" cy="1822771"/>
          </a:xfrm>
          <a:prstGeom prst="rect">
            <a:avLst/>
          </a:prstGeom>
        </p:spPr>
      </p:pic>
      <p:pic>
        <p:nvPicPr>
          <p:cNvPr id="8" name="Balance">
            <a:extLst>
              <a:ext uri="{FF2B5EF4-FFF2-40B4-BE49-F238E27FC236}">
                <a16:creationId xmlns:a16="http://schemas.microsoft.com/office/drawing/2014/main" id="{57662351-7DA5-47CE-8975-EAD273AB9D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35378" y="1685620"/>
            <a:ext cx="1865364" cy="2614841"/>
          </a:xfrm>
          <a:prstGeom prst="rect">
            <a:avLst/>
          </a:prstGeom>
        </p:spPr>
      </p:pic>
      <p:pic>
        <p:nvPicPr>
          <p:cNvPr id="12" name="Doc">
            <a:extLst>
              <a:ext uri="{FF2B5EF4-FFF2-40B4-BE49-F238E27FC236}">
                <a16:creationId xmlns:a16="http://schemas.microsoft.com/office/drawing/2014/main" id="{A1D9A498-0737-F799-8F88-DAFFC03119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16818" y="588723"/>
            <a:ext cx="4621762" cy="5536504"/>
          </a:xfrm>
          <a:prstGeom prst="rect">
            <a:avLst/>
          </a:prstGeom>
        </p:spPr>
      </p:pic>
      <p:pic>
        <p:nvPicPr>
          <p:cNvPr id="6" name="Hammer">
            <a:extLst>
              <a:ext uri="{FF2B5EF4-FFF2-40B4-BE49-F238E27FC236}">
                <a16:creationId xmlns:a16="http://schemas.microsoft.com/office/drawing/2014/main" id="{527A3787-912F-CC54-AFFD-3131FED7EB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56853" y="4273769"/>
            <a:ext cx="3326285" cy="1967427"/>
          </a:xfrm>
          <a:prstGeom prst="rect">
            <a:avLst/>
          </a:prstGeom>
          <a:effectLst>
            <a:outerShdw dist="88900" dir="7200000" algn="ctr" rotWithShape="0">
              <a:schemeClr val="tx2">
                <a:alpha val="25000"/>
              </a:schemeClr>
            </a:outerShdw>
          </a:effectLst>
        </p:spPr>
      </p:pic>
      <p:sp>
        <p:nvSpPr>
          <p:cNvPr id="16" name="Text">
            <a:extLst>
              <a:ext uri="{FF2B5EF4-FFF2-40B4-BE49-F238E27FC236}">
                <a16:creationId xmlns:a16="http://schemas.microsoft.com/office/drawing/2014/main" id="{33254FF9-FCCF-7B3B-3845-7AF769D6605E}"/>
              </a:ext>
            </a:extLst>
          </p:cNvPr>
          <p:cNvSpPr txBox="1"/>
          <p:nvPr/>
        </p:nvSpPr>
        <p:spPr>
          <a:xfrm>
            <a:off x="1125291" y="2611049"/>
            <a:ext cx="4164674" cy="461665"/>
          </a:xfrm>
          <a:prstGeom prst="rect">
            <a:avLst/>
          </a:prstGeom>
          <a:noFill/>
        </p:spPr>
        <p:txBody>
          <a:bodyPr wrap="square" lIns="0" tIns="0" rIns="0" bIns="0" rtlCol="0">
            <a:spAutoFit/>
          </a:bodyPr>
          <a:lstStyle/>
          <a:p>
            <a:r>
              <a:rPr lang="en-GB" sz="3000" b="1" dirty="0">
                <a:solidFill>
                  <a:schemeClr val="accent2"/>
                </a:solidFill>
                <a:latin typeface="Arial" panose="020B0604020202020204" pitchFamily="34" charset="0"/>
                <a:cs typeface="Arial" panose="020B0604020202020204" pitchFamily="34" charset="0"/>
              </a:rPr>
              <a:t>31 October 2026</a:t>
            </a:r>
            <a:endParaRPr lang="en-PT" sz="3000" b="1" dirty="0">
              <a:solidFill>
                <a:schemeClr val="accent2"/>
              </a:solidFill>
              <a:latin typeface="Arial" panose="020B0604020202020204" pitchFamily="34" charset="0"/>
              <a:cs typeface="Arial" panose="020B0604020202020204" pitchFamily="34" charset="0"/>
            </a:endParaRPr>
          </a:p>
        </p:txBody>
      </p:sp>
      <p:sp>
        <p:nvSpPr>
          <p:cNvPr id="19" name="Text">
            <a:extLst>
              <a:ext uri="{FF2B5EF4-FFF2-40B4-BE49-F238E27FC236}">
                <a16:creationId xmlns:a16="http://schemas.microsoft.com/office/drawing/2014/main" id="{F4214743-545E-5581-C5EF-0EFDA035EA46}"/>
              </a:ext>
            </a:extLst>
          </p:cNvPr>
          <p:cNvSpPr txBox="1"/>
          <p:nvPr/>
        </p:nvSpPr>
        <p:spPr>
          <a:xfrm>
            <a:off x="379706" y="2041774"/>
            <a:ext cx="5091137" cy="584775"/>
          </a:xfrm>
          <a:prstGeom prst="rect">
            <a:avLst/>
          </a:prstGeom>
          <a:noFill/>
        </p:spPr>
        <p:txBody>
          <a:bodyPr wrap="none" lIns="0" tIns="0" rIns="0" bIns="0" rtlCol="0">
            <a:spAutoFit/>
          </a:bodyPr>
          <a:lstStyle/>
          <a:p>
            <a:r>
              <a:rPr lang="en-GB" sz="3600" b="1" dirty="0">
                <a:solidFill>
                  <a:schemeClr val="bg1"/>
                </a:solidFill>
                <a:latin typeface="Arial" panose="020B0604020202020204" pitchFamily="34" charset="0"/>
                <a:cs typeface="Arial" panose="020B0604020202020204" pitchFamily="34" charset="0"/>
              </a:rPr>
              <a:t>Legislative</a:t>
            </a:r>
            <a:r>
              <a:rPr lang="en-GB" sz="3800" b="1" dirty="0">
                <a:solidFill>
                  <a:schemeClr val="bg1"/>
                </a:solidFill>
                <a:latin typeface="Arial" panose="020B0604020202020204" pitchFamily="34" charset="0"/>
                <a:cs typeface="Arial" panose="020B0604020202020204" pitchFamily="34" charset="0"/>
              </a:rPr>
              <a:t> deadline of</a:t>
            </a:r>
            <a:endParaRPr lang="en-PT" sz="3800" b="1" dirty="0">
              <a:solidFill>
                <a:schemeClr val="bg1"/>
              </a:solidFill>
              <a:latin typeface="Arial" panose="020B0604020202020204" pitchFamily="34" charset="0"/>
              <a:cs typeface="Arial" panose="020B0604020202020204" pitchFamily="34" charset="0"/>
            </a:endParaRPr>
          </a:p>
        </p:txBody>
      </p:sp>
      <p:sp>
        <p:nvSpPr>
          <p:cNvPr id="2" name="Text">
            <a:extLst>
              <a:ext uri="{FF2B5EF4-FFF2-40B4-BE49-F238E27FC236}">
                <a16:creationId xmlns:a16="http://schemas.microsoft.com/office/drawing/2014/main" id="{96796940-45C1-19D3-F4BB-49E52BB564EA}"/>
              </a:ext>
            </a:extLst>
          </p:cNvPr>
          <p:cNvSpPr txBox="1"/>
          <p:nvPr/>
        </p:nvSpPr>
        <p:spPr>
          <a:xfrm>
            <a:off x="641295" y="3882731"/>
            <a:ext cx="5764814" cy="553998"/>
          </a:xfrm>
          <a:prstGeom prst="rect">
            <a:avLst/>
          </a:prstGeom>
          <a:noFill/>
        </p:spPr>
        <p:txBody>
          <a:bodyPr wrap="square" lIns="0" tIns="0" rIns="0" bIns="0" rtlCol="0">
            <a:spAutoFit/>
          </a:bodyPr>
          <a:lstStyle/>
          <a:p>
            <a:r>
              <a:rPr lang="en-GB" sz="3600" b="1" dirty="0">
                <a:solidFill>
                  <a:schemeClr val="bg1"/>
                </a:solidFill>
                <a:latin typeface="Arial" panose="020B0604020202020204" pitchFamily="34" charset="0"/>
                <a:cs typeface="Arial" panose="020B0604020202020204" pitchFamily="34" charset="0"/>
              </a:rPr>
              <a:t>A staging profile</a:t>
            </a:r>
          </a:p>
        </p:txBody>
      </p:sp>
      <p:sp>
        <p:nvSpPr>
          <p:cNvPr id="5" name="Text">
            <a:extLst>
              <a:ext uri="{FF2B5EF4-FFF2-40B4-BE49-F238E27FC236}">
                <a16:creationId xmlns:a16="http://schemas.microsoft.com/office/drawing/2014/main" id="{EBA564CB-03F3-D607-40D0-3BD62CCD3601}"/>
              </a:ext>
            </a:extLst>
          </p:cNvPr>
          <p:cNvSpPr txBox="1"/>
          <p:nvPr/>
        </p:nvSpPr>
        <p:spPr>
          <a:xfrm>
            <a:off x="555832" y="4469392"/>
            <a:ext cx="5282458" cy="461665"/>
          </a:xfrm>
          <a:prstGeom prst="rect">
            <a:avLst/>
          </a:prstGeom>
          <a:noFill/>
        </p:spPr>
        <p:txBody>
          <a:bodyPr wrap="square" lIns="0" tIns="0" rIns="0" bIns="0" rtlCol="0">
            <a:spAutoFit/>
          </a:bodyPr>
          <a:lstStyle/>
          <a:p>
            <a:r>
              <a:rPr lang="en-GB" sz="3000" b="1" dirty="0">
                <a:solidFill>
                  <a:schemeClr val="accent2"/>
                </a:solidFill>
                <a:latin typeface="Arial" panose="020B0604020202020204" pitchFamily="34" charset="0"/>
                <a:cs typeface="Arial" panose="020B0604020202020204" pitchFamily="34" charset="0"/>
              </a:rPr>
              <a:t>set in DWP guidance</a:t>
            </a:r>
            <a:endParaRPr lang="en-PT" sz="30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466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0-#ppt_w/2"/>
                                          </p:val>
                                        </p:tav>
                                        <p:tav tm="100000">
                                          <p:val>
                                            <p:strVal val="#ppt_x"/>
                                          </p:val>
                                        </p:tav>
                                      </p:tavLst>
                                    </p:anim>
                                    <p:anim calcmode="lin" valueType="num">
                                      <p:cBhvr additive="base">
                                        <p:cTn id="8" dur="1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500" fill="hold"/>
                                        <p:tgtEl>
                                          <p:spTgt spid="16"/>
                                        </p:tgtEl>
                                        <p:attrNameLst>
                                          <p:attrName>ppt_x</p:attrName>
                                        </p:attrNameLst>
                                      </p:cBhvr>
                                      <p:tavLst>
                                        <p:tav tm="0">
                                          <p:val>
                                            <p:strVal val="0-#ppt_w/2"/>
                                          </p:val>
                                        </p:tav>
                                        <p:tav tm="100000">
                                          <p:val>
                                            <p:strVal val="#ppt_x"/>
                                          </p:val>
                                        </p:tav>
                                      </p:tavLst>
                                    </p:anim>
                                    <p:anim calcmode="lin" valueType="num">
                                      <p:cBhvr additive="base">
                                        <p:cTn id="12" dur="1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1+#ppt_w/2"/>
                                          </p:val>
                                        </p:tav>
                                        <p:tav tm="100000">
                                          <p:val>
                                            <p:strVal val="#ppt_x"/>
                                          </p:val>
                                        </p:tav>
                                      </p:tavLst>
                                    </p:anim>
                                    <p:anim calcmode="lin" valueType="num">
                                      <p:cBhvr additive="base">
                                        <p:cTn id="20" dur="1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25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500" fill="hold"/>
                                        <p:tgtEl>
                                          <p:spTgt spid="4"/>
                                        </p:tgtEl>
                                        <p:attrNameLst>
                                          <p:attrName>ppt_x</p:attrName>
                                        </p:attrNameLst>
                                      </p:cBhvr>
                                      <p:tavLst>
                                        <p:tav tm="0">
                                          <p:val>
                                            <p:strVal val="1+#ppt_w/2"/>
                                          </p:val>
                                        </p:tav>
                                        <p:tav tm="100000">
                                          <p:val>
                                            <p:strVal val="#ppt_x"/>
                                          </p:val>
                                        </p:tav>
                                      </p:tavLst>
                                    </p:anim>
                                    <p:anim calcmode="lin" valueType="num">
                                      <p:cBhvr additive="base">
                                        <p:cTn id="24" dur="1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500" fill="hold"/>
                                        <p:tgtEl>
                                          <p:spTgt spid="8"/>
                                        </p:tgtEl>
                                        <p:attrNameLst>
                                          <p:attrName>ppt_x</p:attrName>
                                        </p:attrNameLst>
                                      </p:cBhvr>
                                      <p:tavLst>
                                        <p:tav tm="0">
                                          <p:val>
                                            <p:strVal val="1+#ppt_w/2"/>
                                          </p:val>
                                        </p:tav>
                                        <p:tav tm="100000">
                                          <p:val>
                                            <p:strVal val="#ppt_x"/>
                                          </p:val>
                                        </p:tav>
                                      </p:tavLst>
                                    </p:anim>
                                    <p:anim calcmode="lin" valueType="num">
                                      <p:cBhvr additive="base">
                                        <p:cTn id="28" dur="1500" fill="hold"/>
                                        <p:tgtEl>
                                          <p:spTgt spid="8"/>
                                        </p:tgtEl>
                                        <p:attrNameLst>
                                          <p:attrName>ppt_y</p:attrName>
                                        </p:attrNameLst>
                                      </p:cBhvr>
                                      <p:tavLst>
                                        <p:tav tm="0">
                                          <p:val>
                                            <p:strVal val="#ppt_y"/>
                                          </p:val>
                                        </p:tav>
                                        <p:tav tm="100000">
                                          <p:val>
                                            <p:strVal val="#ppt_y"/>
                                          </p:val>
                                        </p:tav>
                                      </p:tavLst>
                                    </p:anim>
                                  </p:childTnLst>
                                </p:cTn>
                              </p:par>
                              <p:par>
                                <p:cTn id="29" presetID="6" presetClass="emph" presetSubtype="0" repeatCount="indefinite" autoRev="1" fill="hold" grpId="0" nodeType="withEffect">
                                  <p:stCondLst>
                                    <p:cond delay="0"/>
                                  </p:stCondLst>
                                  <p:childTnLst>
                                    <p:animScale>
                                      <p:cBhvr>
                                        <p:cTn id="30" dur="15000" fill="hold"/>
                                        <p:tgtEl>
                                          <p:spTgt spid="15"/>
                                        </p:tgtEl>
                                      </p:cBhvr>
                                      <p:by x="125000" y="125000"/>
                                    </p:animScale>
                                  </p:childTnLst>
                                </p:cTn>
                              </p:par>
                              <p:par>
                                <p:cTn id="31" presetID="6" presetClass="emph" presetSubtype="0" repeatCount="indefinite" autoRev="1" fill="hold" grpId="0" nodeType="withEffect">
                                  <p:stCondLst>
                                    <p:cond delay="0"/>
                                  </p:stCondLst>
                                  <p:childTnLst>
                                    <p:animScale>
                                      <p:cBhvr>
                                        <p:cTn id="32" dur="20000" fill="hold"/>
                                        <p:tgtEl>
                                          <p:spTgt spid="11"/>
                                        </p:tgtEl>
                                      </p:cBhvr>
                                      <p:by x="125000" y="125000"/>
                                    </p:animScale>
                                  </p:childTnLst>
                                </p:cTn>
                              </p:par>
                              <p:par>
                                <p:cTn id="33" presetID="6" presetClass="emph" presetSubtype="0" repeatCount="indefinite" autoRev="1" fill="hold" grpId="0" nodeType="withEffect">
                                  <p:stCondLst>
                                    <p:cond delay="0"/>
                                  </p:stCondLst>
                                  <p:childTnLst>
                                    <p:animScale>
                                      <p:cBhvr>
                                        <p:cTn id="34" dur="25000" fill="hold"/>
                                        <p:tgtEl>
                                          <p:spTgt spid="10"/>
                                        </p:tgtEl>
                                      </p:cBhvr>
                                      <p:by x="125000" y="125000"/>
                                    </p:animScale>
                                  </p:childTnLst>
                                </p:cTn>
                              </p:par>
                              <p:par>
                                <p:cTn id="35" presetID="2" presetClass="entr" presetSubtype="8" accel="50000" decel="5000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1500" fill="hold"/>
                                        <p:tgtEl>
                                          <p:spTgt spid="2"/>
                                        </p:tgtEl>
                                        <p:attrNameLst>
                                          <p:attrName>ppt_x</p:attrName>
                                        </p:attrNameLst>
                                      </p:cBhvr>
                                      <p:tavLst>
                                        <p:tav tm="0">
                                          <p:val>
                                            <p:strVal val="0-#ppt_w/2"/>
                                          </p:val>
                                        </p:tav>
                                        <p:tav tm="100000">
                                          <p:val>
                                            <p:strVal val="#ppt_x"/>
                                          </p:val>
                                        </p:tav>
                                      </p:tavLst>
                                    </p:anim>
                                    <p:anim calcmode="lin" valueType="num">
                                      <p:cBhvr additive="base">
                                        <p:cTn id="38" dur="1500" fill="hold"/>
                                        <p:tgtEl>
                                          <p:spTgt spid="2"/>
                                        </p:tgtEl>
                                        <p:attrNameLst>
                                          <p:attrName>ppt_y</p:attrName>
                                        </p:attrNameLst>
                                      </p:cBhvr>
                                      <p:tavLst>
                                        <p:tav tm="0">
                                          <p:val>
                                            <p:strVal val="#ppt_y"/>
                                          </p:val>
                                        </p:tav>
                                        <p:tav tm="100000">
                                          <p:val>
                                            <p:strVal val="#ppt_y"/>
                                          </p:val>
                                        </p:tav>
                                      </p:tavLst>
                                    </p:anim>
                                  </p:childTnLst>
                                </p:cTn>
                              </p:par>
                              <p:par>
                                <p:cTn id="39" presetID="2" presetClass="entr" presetSubtype="8" accel="50000" decel="5000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500" fill="hold"/>
                                        <p:tgtEl>
                                          <p:spTgt spid="5"/>
                                        </p:tgtEl>
                                        <p:attrNameLst>
                                          <p:attrName>ppt_x</p:attrName>
                                        </p:attrNameLst>
                                      </p:cBhvr>
                                      <p:tavLst>
                                        <p:tav tm="0">
                                          <p:val>
                                            <p:strVal val="0-#ppt_w/2"/>
                                          </p:val>
                                        </p:tav>
                                        <p:tav tm="100000">
                                          <p:val>
                                            <p:strVal val="#ppt_x"/>
                                          </p:val>
                                        </p:tav>
                                      </p:tavLst>
                                    </p:anim>
                                    <p:anim calcmode="lin" valueType="num">
                                      <p:cBhvr additive="base">
                                        <p:cTn id="42"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p:bldP spid="19" grpId="0"/>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65D7F-5EC3-06EF-9CA8-A53C539E7283}"/>
            </a:ext>
          </a:extLst>
        </p:cNvPr>
        <p:cNvGrpSpPr/>
        <p:nvPr/>
      </p:nvGrpSpPr>
      <p:grpSpPr>
        <a:xfrm>
          <a:off x="0" y="0"/>
          <a:ext cx="0" cy="0"/>
          <a:chOff x="0" y="0"/>
          <a:chExt cx="0" cy="0"/>
        </a:xfrm>
      </p:grpSpPr>
      <p:sp>
        <p:nvSpPr>
          <p:cNvPr id="7" name="Ornament">
            <a:extLst>
              <a:ext uri="{FF2B5EF4-FFF2-40B4-BE49-F238E27FC236}">
                <a16:creationId xmlns:a16="http://schemas.microsoft.com/office/drawing/2014/main" id="{A62C6BFD-CB7C-155D-0D43-F12A94554F90}"/>
              </a:ext>
            </a:extLst>
          </p:cNvPr>
          <p:cNvSpPr/>
          <p:nvPr/>
        </p:nvSpPr>
        <p:spPr>
          <a:xfrm>
            <a:off x="-5753505" y="-5719853"/>
            <a:ext cx="11484654" cy="1148465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Ornament">
            <a:extLst>
              <a:ext uri="{FF2B5EF4-FFF2-40B4-BE49-F238E27FC236}">
                <a16:creationId xmlns:a16="http://schemas.microsoft.com/office/drawing/2014/main" id="{A8A87EB0-BF02-ED02-7401-2153CEA207B2}"/>
              </a:ext>
            </a:extLst>
          </p:cNvPr>
          <p:cNvSpPr/>
          <p:nvPr/>
        </p:nvSpPr>
        <p:spPr>
          <a:xfrm>
            <a:off x="-3856511" y="-3822859"/>
            <a:ext cx="7690666" cy="7690666"/>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2" name="Ornament">
            <a:extLst>
              <a:ext uri="{FF2B5EF4-FFF2-40B4-BE49-F238E27FC236}">
                <a16:creationId xmlns:a16="http://schemas.microsoft.com/office/drawing/2014/main" id="{D8C52053-37E8-007F-087A-FC1EFD0087E1}"/>
              </a:ext>
            </a:extLst>
          </p:cNvPr>
          <p:cNvSpPr/>
          <p:nvPr/>
        </p:nvSpPr>
        <p:spPr>
          <a:xfrm>
            <a:off x="-1047483" y="-1013831"/>
            <a:ext cx="2072610" cy="207261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98" name="Text">
            <a:extLst>
              <a:ext uri="{FF2B5EF4-FFF2-40B4-BE49-F238E27FC236}">
                <a16:creationId xmlns:a16="http://schemas.microsoft.com/office/drawing/2014/main" id="{DEA90C29-8B2C-C9CA-BBF3-5AF99B157BE7}"/>
              </a:ext>
            </a:extLst>
          </p:cNvPr>
          <p:cNvSpPr txBox="1"/>
          <p:nvPr/>
        </p:nvSpPr>
        <p:spPr>
          <a:xfrm>
            <a:off x="8590978" y="5016216"/>
            <a:ext cx="2881442" cy="830997"/>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Test systems and processes with a live, yet controlled environment</a:t>
            </a:r>
            <a:endParaRPr lang="en-PT" b="1" dirty="0">
              <a:solidFill>
                <a:schemeClr val="bg1"/>
              </a:solidFill>
              <a:latin typeface="Arial" panose="020B0604020202020204" pitchFamily="34" charset="0"/>
              <a:cs typeface="Arial" panose="020B0604020202020204" pitchFamily="34" charset="0"/>
            </a:endParaRPr>
          </a:p>
        </p:txBody>
      </p:sp>
      <p:sp>
        <p:nvSpPr>
          <p:cNvPr id="97" name="Text">
            <a:extLst>
              <a:ext uri="{FF2B5EF4-FFF2-40B4-BE49-F238E27FC236}">
                <a16:creationId xmlns:a16="http://schemas.microsoft.com/office/drawing/2014/main" id="{7224B8EC-6A62-E628-F4FE-FD99C7A38443}"/>
              </a:ext>
            </a:extLst>
          </p:cNvPr>
          <p:cNvSpPr txBox="1"/>
          <p:nvPr/>
        </p:nvSpPr>
        <p:spPr>
          <a:xfrm>
            <a:off x="8590978" y="3152001"/>
            <a:ext cx="2281810" cy="553998"/>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Mitigate the risk of capacity concerns</a:t>
            </a:r>
            <a:endParaRPr lang="en-PT" b="1" dirty="0">
              <a:solidFill>
                <a:schemeClr val="bg1"/>
              </a:solidFill>
              <a:latin typeface="Arial" panose="020B0604020202020204" pitchFamily="34" charset="0"/>
              <a:cs typeface="Arial" panose="020B0604020202020204" pitchFamily="34" charset="0"/>
            </a:endParaRPr>
          </a:p>
        </p:txBody>
      </p:sp>
      <p:sp>
        <p:nvSpPr>
          <p:cNvPr id="24" name="Text">
            <a:extLst>
              <a:ext uri="{FF2B5EF4-FFF2-40B4-BE49-F238E27FC236}">
                <a16:creationId xmlns:a16="http://schemas.microsoft.com/office/drawing/2014/main" id="{210F2938-5DB9-BC69-9202-90D8D49D43D6}"/>
              </a:ext>
            </a:extLst>
          </p:cNvPr>
          <p:cNvSpPr txBox="1"/>
          <p:nvPr/>
        </p:nvSpPr>
        <p:spPr>
          <a:xfrm>
            <a:off x="8590978" y="893005"/>
            <a:ext cx="2684286" cy="830997"/>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Enable a controlled </a:t>
            </a:r>
          </a:p>
          <a:p>
            <a:r>
              <a:rPr lang="en-GB" b="1" dirty="0">
                <a:solidFill>
                  <a:schemeClr val="bg1"/>
                </a:solidFill>
                <a:latin typeface="Arial" panose="020B0604020202020204" pitchFamily="34" charset="0"/>
                <a:cs typeface="Arial" panose="020B0604020202020204" pitchFamily="34" charset="0"/>
              </a:rPr>
              <a:t>and well-planned onboarding</a:t>
            </a:r>
            <a:endParaRPr lang="en-PT" b="1" dirty="0">
              <a:solidFill>
                <a:schemeClr val="bg1"/>
              </a:solidFill>
              <a:latin typeface="Arial" panose="020B0604020202020204" pitchFamily="34" charset="0"/>
              <a:cs typeface="Arial" panose="020B0604020202020204" pitchFamily="34" charset="0"/>
            </a:endParaRPr>
          </a:p>
        </p:txBody>
      </p:sp>
      <p:sp>
        <p:nvSpPr>
          <p:cNvPr id="17" name="Text">
            <a:extLst>
              <a:ext uri="{FF2B5EF4-FFF2-40B4-BE49-F238E27FC236}">
                <a16:creationId xmlns:a16="http://schemas.microsoft.com/office/drawing/2014/main" id="{BE9CF1B3-128F-6735-257F-A776682C9F8F}"/>
              </a:ext>
            </a:extLst>
          </p:cNvPr>
          <p:cNvSpPr txBox="1"/>
          <p:nvPr/>
        </p:nvSpPr>
        <p:spPr>
          <a:xfrm>
            <a:off x="1025127" y="2220988"/>
            <a:ext cx="5413487" cy="1846659"/>
          </a:xfrm>
          <a:prstGeom prst="rect">
            <a:avLst/>
          </a:prstGeom>
          <a:noFill/>
        </p:spPr>
        <p:txBody>
          <a:bodyPr wrap="square" lIns="0" tIns="0" rIns="0" bIns="0" rtlCol="0">
            <a:spAutoFit/>
          </a:bodyPr>
          <a:lstStyle/>
          <a:p>
            <a:r>
              <a:rPr lang="en-GB" sz="4000" b="1" dirty="0">
                <a:solidFill>
                  <a:schemeClr val="bg1"/>
                </a:solidFill>
                <a:latin typeface="Arial" panose="020B0604020202020204" pitchFamily="34" charset="0"/>
                <a:cs typeface="Arial" panose="020B0604020202020204" pitchFamily="34" charset="0"/>
              </a:rPr>
              <a:t>A staged approach </a:t>
            </a:r>
          </a:p>
          <a:p>
            <a:r>
              <a:rPr lang="en-GB" sz="4000" b="1" dirty="0">
                <a:solidFill>
                  <a:schemeClr val="bg1"/>
                </a:solidFill>
                <a:latin typeface="Arial" panose="020B0604020202020204" pitchFamily="34" charset="0"/>
                <a:cs typeface="Arial" panose="020B0604020202020204" pitchFamily="34" charset="0"/>
              </a:rPr>
              <a:t>to connection is</a:t>
            </a:r>
          </a:p>
          <a:p>
            <a:r>
              <a:rPr lang="en-GB" sz="4000" b="1" dirty="0">
                <a:solidFill>
                  <a:schemeClr val="bg1"/>
                </a:solidFill>
                <a:latin typeface="Arial" panose="020B0604020202020204" pitchFamily="34" charset="0"/>
                <a:cs typeface="Arial" panose="020B0604020202020204" pitchFamily="34" charset="0"/>
              </a:rPr>
              <a:t>vital to:</a:t>
            </a:r>
            <a:endParaRPr lang="en-PT" sz="4000" b="1" spc="-200" dirty="0">
              <a:solidFill>
                <a:schemeClr val="bg1"/>
              </a:solidFill>
              <a:latin typeface="Arial" panose="020B0604020202020204" pitchFamily="34" charset="0"/>
              <a:cs typeface="Arial" panose="020B0604020202020204" pitchFamily="34" charset="0"/>
            </a:endParaRPr>
          </a:p>
        </p:txBody>
      </p:sp>
      <p:grpSp>
        <p:nvGrpSpPr>
          <p:cNvPr id="21" name="Icon">
            <a:extLst>
              <a:ext uri="{FF2B5EF4-FFF2-40B4-BE49-F238E27FC236}">
                <a16:creationId xmlns:a16="http://schemas.microsoft.com/office/drawing/2014/main" id="{8AAE01F1-C334-BCD0-9B2E-A290CBC567DA}"/>
              </a:ext>
            </a:extLst>
          </p:cNvPr>
          <p:cNvGrpSpPr/>
          <p:nvPr/>
        </p:nvGrpSpPr>
        <p:grpSpPr>
          <a:xfrm>
            <a:off x="6597937" y="4578260"/>
            <a:ext cx="1706910" cy="1706910"/>
            <a:chOff x="7019970" y="4578260"/>
            <a:chExt cx="1706910" cy="1706910"/>
          </a:xfrm>
        </p:grpSpPr>
        <p:sp>
          <p:nvSpPr>
            <p:cNvPr id="89" name="Circle">
              <a:extLst>
                <a:ext uri="{FF2B5EF4-FFF2-40B4-BE49-F238E27FC236}">
                  <a16:creationId xmlns:a16="http://schemas.microsoft.com/office/drawing/2014/main" id="{3C36DE11-D04E-5B2B-537A-AA490BD1FFA5}"/>
                </a:ext>
              </a:extLst>
            </p:cNvPr>
            <p:cNvSpPr/>
            <p:nvPr/>
          </p:nvSpPr>
          <p:spPr>
            <a:xfrm>
              <a:off x="7019970" y="4578260"/>
              <a:ext cx="1706910" cy="170691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9" name="Icon">
              <a:extLst>
                <a:ext uri="{FF2B5EF4-FFF2-40B4-BE49-F238E27FC236}">
                  <a16:creationId xmlns:a16="http://schemas.microsoft.com/office/drawing/2014/main" id="{E694CA13-10A3-4494-C3CA-3AD302CD92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8707" y="5163921"/>
              <a:ext cx="769436" cy="535588"/>
            </a:xfrm>
            <a:prstGeom prst="rect">
              <a:avLst/>
            </a:prstGeom>
          </p:spPr>
        </p:pic>
      </p:grpSp>
      <p:grpSp>
        <p:nvGrpSpPr>
          <p:cNvPr id="22" name="Icon">
            <a:extLst>
              <a:ext uri="{FF2B5EF4-FFF2-40B4-BE49-F238E27FC236}">
                <a16:creationId xmlns:a16="http://schemas.microsoft.com/office/drawing/2014/main" id="{3F3EEBFB-2D39-552C-C7BC-C4513B59C2C2}"/>
              </a:ext>
            </a:extLst>
          </p:cNvPr>
          <p:cNvGrpSpPr/>
          <p:nvPr/>
        </p:nvGrpSpPr>
        <p:grpSpPr>
          <a:xfrm>
            <a:off x="6597937" y="2483811"/>
            <a:ext cx="1706910" cy="1706910"/>
            <a:chOff x="7019970" y="2483811"/>
            <a:chExt cx="1706910" cy="1706910"/>
          </a:xfrm>
        </p:grpSpPr>
        <p:sp>
          <p:nvSpPr>
            <p:cNvPr id="87" name="Circle">
              <a:extLst>
                <a:ext uri="{FF2B5EF4-FFF2-40B4-BE49-F238E27FC236}">
                  <a16:creationId xmlns:a16="http://schemas.microsoft.com/office/drawing/2014/main" id="{5B5956A9-8168-CC83-74C7-172B6855E2A7}"/>
                </a:ext>
              </a:extLst>
            </p:cNvPr>
            <p:cNvSpPr/>
            <p:nvPr/>
          </p:nvSpPr>
          <p:spPr>
            <a:xfrm>
              <a:off x="7019970" y="2483811"/>
              <a:ext cx="1706910" cy="170691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3" name="Icon">
              <a:extLst>
                <a:ext uri="{FF2B5EF4-FFF2-40B4-BE49-F238E27FC236}">
                  <a16:creationId xmlns:a16="http://schemas.microsoft.com/office/drawing/2014/main" id="{5165E2FF-1928-F20B-3385-E3AA5D2A11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1338" y="2993545"/>
              <a:ext cx="724174" cy="633652"/>
            </a:xfrm>
            <a:prstGeom prst="rect">
              <a:avLst/>
            </a:prstGeom>
          </p:spPr>
        </p:pic>
      </p:grpSp>
      <p:grpSp>
        <p:nvGrpSpPr>
          <p:cNvPr id="23" name="Icon">
            <a:extLst>
              <a:ext uri="{FF2B5EF4-FFF2-40B4-BE49-F238E27FC236}">
                <a16:creationId xmlns:a16="http://schemas.microsoft.com/office/drawing/2014/main" id="{7467BBD1-FC8E-F10B-9011-D983D6BD05F7}"/>
              </a:ext>
            </a:extLst>
          </p:cNvPr>
          <p:cNvGrpSpPr/>
          <p:nvPr/>
        </p:nvGrpSpPr>
        <p:grpSpPr>
          <a:xfrm>
            <a:off x="6597937" y="400496"/>
            <a:ext cx="1706910" cy="1706910"/>
            <a:chOff x="7019970" y="400496"/>
            <a:chExt cx="1706910" cy="1706910"/>
          </a:xfrm>
        </p:grpSpPr>
        <p:sp>
          <p:nvSpPr>
            <p:cNvPr id="28" name="Circle">
              <a:extLst>
                <a:ext uri="{FF2B5EF4-FFF2-40B4-BE49-F238E27FC236}">
                  <a16:creationId xmlns:a16="http://schemas.microsoft.com/office/drawing/2014/main" id="{FEF121C8-153A-0586-8E29-D0E7B740A8A7}"/>
                </a:ext>
              </a:extLst>
            </p:cNvPr>
            <p:cNvSpPr/>
            <p:nvPr/>
          </p:nvSpPr>
          <p:spPr>
            <a:xfrm>
              <a:off x="7019970" y="400496"/>
              <a:ext cx="1706910" cy="170691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5" name="Icon">
              <a:extLst>
                <a:ext uri="{FF2B5EF4-FFF2-40B4-BE49-F238E27FC236}">
                  <a16:creationId xmlns:a16="http://schemas.microsoft.com/office/drawing/2014/main" id="{07493773-DC11-CCE3-6CE3-AF5BF28E59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78872" y="893005"/>
              <a:ext cx="648740" cy="648740"/>
            </a:xfrm>
            <a:prstGeom prst="rect">
              <a:avLst/>
            </a:prstGeom>
          </p:spPr>
        </p:pic>
      </p:grpSp>
    </p:spTree>
    <p:extLst>
      <p:ext uri="{BB962C8B-B14F-4D97-AF65-F5344CB8AC3E}">
        <p14:creationId xmlns:p14="http://schemas.microsoft.com/office/powerpoint/2010/main" val="266905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1500" fill="hold"/>
                                        <p:tgtEl>
                                          <p:spTgt spid="98"/>
                                        </p:tgtEl>
                                        <p:attrNameLst>
                                          <p:attrName>ppt_x</p:attrName>
                                        </p:attrNameLst>
                                      </p:cBhvr>
                                      <p:tavLst>
                                        <p:tav tm="0">
                                          <p:val>
                                            <p:strVal val="1+#ppt_w/2"/>
                                          </p:val>
                                        </p:tav>
                                        <p:tav tm="100000">
                                          <p:val>
                                            <p:strVal val="#ppt_x"/>
                                          </p:val>
                                        </p:tav>
                                      </p:tavLst>
                                    </p:anim>
                                    <p:anim calcmode="lin" valueType="num">
                                      <p:cBhvr additive="base">
                                        <p:cTn id="12" dur="1500" fill="hold"/>
                                        <p:tgtEl>
                                          <p:spTgt spid="98"/>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1500" fill="hold"/>
                                        <p:tgtEl>
                                          <p:spTgt spid="97"/>
                                        </p:tgtEl>
                                        <p:attrNameLst>
                                          <p:attrName>ppt_x</p:attrName>
                                        </p:attrNameLst>
                                      </p:cBhvr>
                                      <p:tavLst>
                                        <p:tav tm="0">
                                          <p:val>
                                            <p:strVal val="1+#ppt_w/2"/>
                                          </p:val>
                                        </p:tav>
                                        <p:tav tm="100000">
                                          <p:val>
                                            <p:strVal val="#ppt_x"/>
                                          </p:val>
                                        </p:tav>
                                      </p:tavLst>
                                    </p:anim>
                                    <p:anim calcmode="lin" valueType="num">
                                      <p:cBhvr additive="base">
                                        <p:cTn id="16" dur="1500" fill="hold"/>
                                        <p:tgtEl>
                                          <p:spTgt spid="97"/>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1+#ppt_w/2"/>
                                          </p:val>
                                        </p:tav>
                                        <p:tav tm="100000">
                                          <p:val>
                                            <p:strVal val="#ppt_x"/>
                                          </p:val>
                                        </p:tav>
                                      </p:tavLst>
                                    </p:anim>
                                    <p:anim calcmode="lin" valueType="num">
                                      <p:cBhvr additive="base">
                                        <p:cTn id="20" dur="1500" fill="hold"/>
                                        <p:tgtEl>
                                          <p:spTgt spid="24"/>
                                        </p:tgtEl>
                                        <p:attrNameLst>
                                          <p:attrName>ppt_y</p:attrName>
                                        </p:attrNameLst>
                                      </p:cBhvr>
                                      <p:tavLst>
                                        <p:tav tm="0">
                                          <p:val>
                                            <p:strVal val="#ppt_y"/>
                                          </p:val>
                                        </p:tav>
                                        <p:tav tm="100000">
                                          <p:val>
                                            <p:strVal val="#ppt_y"/>
                                          </p:val>
                                        </p:tav>
                                      </p:tavLst>
                                    </p:anim>
                                  </p:childTnLst>
                                </p:cTn>
                              </p:par>
                              <p:par>
                                <p:cTn id="21" presetID="6" presetClass="emph" presetSubtype="0" repeatCount="indefinite" autoRev="1" fill="hold" grpId="0" nodeType="withEffect">
                                  <p:stCondLst>
                                    <p:cond delay="0"/>
                                  </p:stCondLst>
                                  <p:childTnLst>
                                    <p:animScale>
                                      <p:cBhvr>
                                        <p:cTn id="22" dur="15000" fill="hold"/>
                                        <p:tgtEl>
                                          <p:spTgt spid="12"/>
                                        </p:tgtEl>
                                      </p:cBhvr>
                                      <p:by x="125000" y="125000"/>
                                    </p:animScale>
                                  </p:childTnLst>
                                </p:cTn>
                              </p:par>
                              <p:par>
                                <p:cTn id="23" presetID="6" presetClass="emph" presetSubtype="0" repeatCount="indefinite" autoRev="1" fill="hold" grpId="0" nodeType="withEffect">
                                  <p:stCondLst>
                                    <p:cond delay="0"/>
                                  </p:stCondLst>
                                  <p:childTnLst>
                                    <p:animScale>
                                      <p:cBhvr>
                                        <p:cTn id="24" dur="20000" fill="hold"/>
                                        <p:tgtEl>
                                          <p:spTgt spid="8"/>
                                        </p:tgtEl>
                                      </p:cBhvr>
                                      <p:by x="125000" y="125000"/>
                                    </p:animScale>
                                  </p:childTnLst>
                                </p:cTn>
                              </p:par>
                              <p:par>
                                <p:cTn id="25" presetID="6" presetClass="emph" presetSubtype="0" repeatCount="indefinite" autoRev="1" fill="hold" grpId="0" nodeType="withEffect">
                                  <p:stCondLst>
                                    <p:cond delay="0"/>
                                  </p:stCondLst>
                                  <p:childTnLst>
                                    <p:animScale>
                                      <p:cBhvr>
                                        <p:cTn id="26" dur="25000" fill="hold"/>
                                        <p:tgtEl>
                                          <p:spTgt spid="7"/>
                                        </p:tgtEl>
                                      </p:cBhvr>
                                      <p:by x="120000" y="120000"/>
                                    </p:animScale>
                                  </p:childTnLst>
                                </p:cTn>
                              </p:par>
                              <p:par>
                                <p:cTn id="27" presetID="10" presetClass="entr" presetSubtype="0" fill="hold" nodeType="withEffect">
                                  <p:stCondLst>
                                    <p:cond delay="125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childTnLst>
                                </p:cTn>
                              </p:par>
                              <p:par>
                                <p:cTn id="30" presetID="10" presetClass="entr" presetSubtype="0" fill="hold" nodeType="withEffect">
                                  <p:stCondLst>
                                    <p:cond delay="1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childTnLst>
                                </p:cTn>
                              </p:par>
                              <p:par>
                                <p:cTn id="33" presetID="10" presetClass="entr" presetSubtype="0" fill="hold" nodeType="withEffect">
                                  <p:stCondLst>
                                    <p:cond delay="175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98" grpId="0"/>
      <p:bldP spid="97" grpId="0"/>
      <p:bldP spid="24"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rnament">
            <a:extLst>
              <a:ext uri="{FF2B5EF4-FFF2-40B4-BE49-F238E27FC236}">
                <a16:creationId xmlns:a16="http://schemas.microsoft.com/office/drawing/2014/main" id="{BA15D361-FC67-E3F5-F152-78D463D0D16E}"/>
              </a:ext>
            </a:extLst>
          </p:cNvPr>
          <p:cNvSpPr/>
          <p:nvPr/>
        </p:nvSpPr>
        <p:spPr>
          <a:xfrm>
            <a:off x="3990109" y="-8179417"/>
            <a:ext cx="1640378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Ornament">
            <a:extLst>
              <a:ext uri="{FF2B5EF4-FFF2-40B4-BE49-F238E27FC236}">
                <a16:creationId xmlns:a16="http://schemas.microsoft.com/office/drawing/2014/main" id="{C3928B9E-2B82-6A38-5ED6-7CFDBB3B2DCA}"/>
              </a:ext>
            </a:extLst>
          </p:cNvPr>
          <p:cNvSpPr/>
          <p:nvPr/>
        </p:nvSpPr>
        <p:spPr>
          <a:xfrm>
            <a:off x="7375774" y="-4793752"/>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Ornament">
            <a:extLst>
              <a:ext uri="{FF2B5EF4-FFF2-40B4-BE49-F238E27FC236}">
                <a16:creationId xmlns:a16="http://schemas.microsoft.com/office/drawing/2014/main" id="{1EB505C1-1D34-BEA2-4663-8265802DFA55}"/>
              </a:ext>
            </a:extLst>
          </p:cNvPr>
          <p:cNvSpPr/>
          <p:nvPr/>
        </p:nvSpPr>
        <p:spPr>
          <a:xfrm>
            <a:off x="9867014" y="-2535065"/>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 name="Text">
            <a:extLst>
              <a:ext uri="{FF2B5EF4-FFF2-40B4-BE49-F238E27FC236}">
                <a16:creationId xmlns:a16="http://schemas.microsoft.com/office/drawing/2014/main" id="{5D53EE65-54D1-C58C-86B9-724781356209}"/>
              </a:ext>
            </a:extLst>
          </p:cNvPr>
          <p:cNvSpPr txBox="1"/>
          <p:nvPr/>
        </p:nvSpPr>
        <p:spPr>
          <a:xfrm>
            <a:off x="1073200" y="4813865"/>
            <a:ext cx="4752238" cy="276999"/>
          </a:xfrm>
          <a:prstGeom prst="rect">
            <a:avLst/>
          </a:prstGeom>
          <a:noFill/>
        </p:spPr>
        <p:txBody>
          <a:bodyPr wrap="square" lIns="0" tIns="0" rIns="0" bIns="0" rtlCol="0">
            <a:spAutoFit/>
          </a:bodyPr>
          <a:lstStyle/>
          <a:p>
            <a:r>
              <a:rPr lang="en-GB" b="1" dirty="0">
                <a:solidFill>
                  <a:schemeClr val="accent2"/>
                </a:solidFill>
                <a:latin typeface="Arial" panose="020B0604020202020204" pitchFamily="34" charset="0"/>
                <a:cs typeface="Arial" panose="020B0604020202020204" pitchFamily="34" charset="0"/>
              </a:rPr>
              <a:t>Legislative deadline: October 2026</a:t>
            </a:r>
            <a:endParaRPr lang="en-PT" sz="5400" b="1" spc="-200" dirty="0">
              <a:solidFill>
                <a:schemeClr val="accent2"/>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D7297CDA-FB1F-2093-24CC-13715BF2BD36}"/>
              </a:ext>
            </a:extLst>
          </p:cNvPr>
          <p:cNvGrpSpPr/>
          <p:nvPr/>
        </p:nvGrpSpPr>
        <p:grpSpPr>
          <a:xfrm>
            <a:off x="1106378" y="1976773"/>
            <a:ext cx="5844628" cy="2579819"/>
            <a:chOff x="572798" y="2161088"/>
            <a:chExt cx="5844628" cy="2579819"/>
          </a:xfrm>
        </p:grpSpPr>
        <p:sp>
          <p:nvSpPr>
            <p:cNvPr id="6" name="Text">
              <a:extLst>
                <a:ext uri="{FF2B5EF4-FFF2-40B4-BE49-F238E27FC236}">
                  <a16:creationId xmlns:a16="http://schemas.microsoft.com/office/drawing/2014/main" id="{E69BA35E-EF05-BB9C-9D54-4D711E9C907C}"/>
                </a:ext>
              </a:extLst>
            </p:cNvPr>
            <p:cNvSpPr txBox="1"/>
            <p:nvPr/>
          </p:nvSpPr>
          <p:spPr>
            <a:xfrm>
              <a:off x="572798" y="2161088"/>
              <a:ext cx="5844628" cy="615553"/>
            </a:xfrm>
            <a:prstGeom prst="rect">
              <a:avLst/>
            </a:prstGeom>
            <a:noFill/>
          </p:spPr>
          <p:txBody>
            <a:bodyPr wrap="square" lIns="0" tIns="0" rIns="0" bIns="0" rtlCol="0">
              <a:spAutoFit/>
            </a:bodyPr>
            <a:lstStyle/>
            <a:p>
              <a:r>
                <a:rPr lang="en-GB" sz="4000" b="1" dirty="0">
                  <a:solidFill>
                    <a:schemeClr val="accent2"/>
                  </a:solidFill>
                  <a:latin typeface="Arial" panose="020B0604020202020204" pitchFamily="34" charset="0"/>
                  <a:cs typeface="Arial" panose="020B0604020202020204" pitchFamily="34" charset="0"/>
                </a:rPr>
                <a:t>Important reminder:</a:t>
              </a:r>
              <a:endParaRPr lang="en-GB" sz="4000" b="1" dirty="0">
                <a:solidFill>
                  <a:schemeClr val="bg1"/>
                </a:solidFill>
                <a:latin typeface="Arial" panose="020B0604020202020204" pitchFamily="34" charset="0"/>
                <a:cs typeface="Arial" panose="020B0604020202020204" pitchFamily="34" charset="0"/>
              </a:endParaRPr>
            </a:p>
          </p:txBody>
        </p:sp>
        <p:sp>
          <p:nvSpPr>
            <p:cNvPr id="13" name="Text">
              <a:extLst>
                <a:ext uri="{FF2B5EF4-FFF2-40B4-BE49-F238E27FC236}">
                  <a16:creationId xmlns:a16="http://schemas.microsoft.com/office/drawing/2014/main" id="{7C7A3753-0C3F-EA6B-4EA3-87529E077DF5}"/>
                </a:ext>
              </a:extLst>
            </p:cNvPr>
            <p:cNvSpPr txBox="1"/>
            <p:nvPr/>
          </p:nvSpPr>
          <p:spPr>
            <a:xfrm>
              <a:off x="572798" y="2771137"/>
              <a:ext cx="5139066" cy="1969770"/>
            </a:xfrm>
            <a:prstGeom prst="rect">
              <a:avLst/>
            </a:prstGeom>
            <a:noFill/>
          </p:spPr>
          <p:txBody>
            <a:bodyPr wrap="square" lIns="0" tIns="0" rIns="0" bIns="0" rtlCol="0">
              <a:spAutoFit/>
            </a:bodyPr>
            <a:lstStyle/>
            <a:p>
              <a:r>
                <a:rPr lang="en-US" sz="3200" b="1" dirty="0">
                  <a:solidFill>
                    <a:schemeClr val="bg1"/>
                  </a:solidFill>
                  <a:latin typeface="Arial" panose="020B0604020202020204" pitchFamily="34" charset="0"/>
                  <a:cs typeface="Arial" panose="020B0604020202020204" pitchFamily="34" charset="0"/>
                </a:rPr>
                <a:t>Not connecting in line with guidance increases your risk of </a:t>
              </a:r>
            </a:p>
            <a:p>
              <a:r>
                <a:rPr lang="en-US" sz="3200" b="1" dirty="0">
                  <a:solidFill>
                    <a:schemeClr val="bg1"/>
                  </a:solidFill>
                  <a:latin typeface="Arial" panose="020B0604020202020204" pitchFamily="34" charset="0"/>
                  <a:cs typeface="Arial" panose="020B0604020202020204" pitchFamily="34" charset="0"/>
                </a:rPr>
                <a:t>non-compliance</a:t>
              </a:r>
              <a:endParaRPr lang="en-PT" sz="3200" b="1" spc="-200" dirty="0">
                <a:solidFill>
                  <a:schemeClr val="bg1"/>
                </a:solidFill>
                <a:latin typeface="Arial" panose="020B0604020202020204" pitchFamily="34" charset="0"/>
                <a:cs typeface="Arial" panose="020B0604020202020204" pitchFamily="34" charset="0"/>
              </a:endParaRPr>
            </a:p>
          </p:txBody>
        </p:sp>
      </p:grpSp>
      <p:pic>
        <p:nvPicPr>
          <p:cNvPr id="34" name="Doc">
            <a:extLst>
              <a:ext uri="{FF2B5EF4-FFF2-40B4-BE49-F238E27FC236}">
                <a16:creationId xmlns:a16="http://schemas.microsoft.com/office/drawing/2014/main" id="{39AE3192-63A4-DCC5-D80F-FFED09BF28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344472">
            <a:off x="6811136" y="632693"/>
            <a:ext cx="2670612" cy="3894642"/>
          </a:xfrm>
          <a:prstGeom prst="rect">
            <a:avLst/>
          </a:prstGeom>
        </p:spPr>
      </p:pic>
      <p:pic>
        <p:nvPicPr>
          <p:cNvPr id="30" name="Shield">
            <a:extLst>
              <a:ext uri="{FF2B5EF4-FFF2-40B4-BE49-F238E27FC236}">
                <a16:creationId xmlns:a16="http://schemas.microsoft.com/office/drawing/2014/main" id="{6BB37E25-1F34-8CF9-93D0-FC081B923E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1671">
            <a:off x="7762602" y="2054575"/>
            <a:ext cx="3221184" cy="4160696"/>
          </a:xfrm>
          <a:prstGeom prst="rect">
            <a:avLst/>
          </a:prstGeom>
          <a:effectLst>
            <a:outerShdw dist="127000" dir="8100000" algn="ctr" rotWithShape="0">
              <a:schemeClr val="tx2">
                <a:alpha val="25000"/>
              </a:schemeClr>
            </a:outerShdw>
          </a:effectLst>
        </p:spPr>
      </p:pic>
    </p:spTree>
    <p:extLst>
      <p:ext uri="{BB962C8B-B14F-4D97-AF65-F5344CB8AC3E}">
        <p14:creationId xmlns:p14="http://schemas.microsoft.com/office/powerpoint/2010/main" val="405536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500" fill="hold"/>
                                        <p:tgtEl>
                                          <p:spTgt spid="34"/>
                                        </p:tgtEl>
                                        <p:attrNameLst>
                                          <p:attrName>ppt_x</p:attrName>
                                        </p:attrNameLst>
                                      </p:cBhvr>
                                      <p:tavLst>
                                        <p:tav tm="0">
                                          <p:val>
                                            <p:strVal val="1+#ppt_w/2"/>
                                          </p:val>
                                        </p:tav>
                                        <p:tav tm="100000">
                                          <p:val>
                                            <p:strVal val="#ppt_x"/>
                                          </p:val>
                                        </p:tav>
                                      </p:tavLst>
                                    </p:anim>
                                    <p:anim calcmode="lin" valueType="num">
                                      <p:cBhvr additive="base">
                                        <p:cTn id="16" dur="1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500" fill="hold"/>
                                        <p:tgtEl>
                                          <p:spTgt spid="30"/>
                                        </p:tgtEl>
                                        <p:attrNameLst>
                                          <p:attrName>ppt_x</p:attrName>
                                        </p:attrNameLst>
                                      </p:cBhvr>
                                      <p:tavLst>
                                        <p:tav tm="0">
                                          <p:val>
                                            <p:strVal val="1+#ppt_w/2"/>
                                          </p:val>
                                        </p:tav>
                                        <p:tav tm="100000">
                                          <p:val>
                                            <p:strVal val="#ppt_x"/>
                                          </p:val>
                                        </p:tav>
                                      </p:tavLst>
                                    </p:anim>
                                    <p:anim calcmode="lin" valueType="num">
                                      <p:cBhvr additive="base">
                                        <p:cTn id="20" dur="1500" fill="hold"/>
                                        <p:tgtEl>
                                          <p:spTgt spid="30"/>
                                        </p:tgtEl>
                                        <p:attrNameLst>
                                          <p:attrName>ppt_y</p:attrName>
                                        </p:attrNameLst>
                                      </p:cBhvr>
                                      <p:tavLst>
                                        <p:tav tm="0">
                                          <p:val>
                                            <p:strVal val="#ppt_y"/>
                                          </p:val>
                                        </p:tav>
                                        <p:tav tm="100000">
                                          <p:val>
                                            <p:strVal val="#ppt_y"/>
                                          </p:val>
                                        </p:tav>
                                      </p:tavLst>
                                    </p:anim>
                                  </p:childTnLst>
                                </p:cTn>
                              </p:par>
                              <p:par>
                                <p:cTn id="21" presetID="6" presetClass="emph" presetSubtype="0" repeatCount="indefinite" autoRev="1" fill="hold" grpId="0" nodeType="withEffect">
                                  <p:stCondLst>
                                    <p:cond delay="0"/>
                                  </p:stCondLst>
                                  <p:childTnLst>
                                    <p:animScale>
                                      <p:cBhvr>
                                        <p:cTn id="22" dur="15000" fill="hold"/>
                                        <p:tgtEl>
                                          <p:spTgt spid="15"/>
                                        </p:tgtEl>
                                      </p:cBhvr>
                                      <p:by x="125000" y="125000"/>
                                    </p:animScale>
                                  </p:childTnLst>
                                </p:cTn>
                              </p:par>
                              <p:par>
                                <p:cTn id="23" presetID="6" presetClass="emph" presetSubtype="0" repeatCount="indefinite" autoRev="1" fill="hold" grpId="0" nodeType="withEffect">
                                  <p:stCondLst>
                                    <p:cond delay="0"/>
                                  </p:stCondLst>
                                  <p:childTnLst>
                                    <p:animScale>
                                      <p:cBhvr>
                                        <p:cTn id="24" dur="20000" fill="hold"/>
                                        <p:tgtEl>
                                          <p:spTgt spid="11"/>
                                        </p:tgtEl>
                                      </p:cBhvr>
                                      <p:by x="125000" y="125000"/>
                                    </p:animScale>
                                  </p:childTnLst>
                                </p:cTn>
                              </p:par>
                              <p:par>
                                <p:cTn id="25" presetID="6" presetClass="emph" presetSubtype="0" repeatCount="indefinite" autoRev="1" fill="hold" grpId="0" nodeType="withEffect">
                                  <p:stCondLst>
                                    <p:cond delay="0"/>
                                  </p:stCondLst>
                                  <p:childTnLst>
                                    <p:animScale>
                                      <p:cBhvr>
                                        <p:cTn id="26" dur="25000" fill="hold"/>
                                        <p:tgtEl>
                                          <p:spTgt spid="10"/>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rnament">
            <a:extLst>
              <a:ext uri="{FF2B5EF4-FFF2-40B4-BE49-F238E27FC236}">
                <a16:creationId xmlns:a16="http://schemas.microsoft.com/office/drawing/2014/main" id="{BA15D361-FC67-E3F5-F152-78D463D0D16E}"/>
              </a:ext>
            </a:extLst>
          </p:cNvPr>
          <p:cNvSpPr/>
          <p:nvPr/>
        </p:nvSpPr>
        <p:spPr>
          <a:xfrm>
            <a:off x="3990109" y="-1343891"/>
            <a:ext cx="1640378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Ornament">
            <a:extLst>
              <a:ext uri="{FF2B5EF4-FFF2-40B4-BE49-F238E27FC236}">
                <a16:creationId xmlns:a16="http://schemas.microsoft.com/office/drawing/2014/main" id="{C3928B9E-2B82-6A38-5ED6-7CFDBB3B2DCA}"/>
              </a:ext>
            </a:extLst>
          </p:cNvPr>
          <p:cNvSpPr/>
          <p:nvPr/>
        </p:nvSpPr>
        <p:spPr>
          <a:xfrm>
            <a:off x="7375774" y="2041774"/>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Ornament">
            <a:extLst>
              <a:ext uri="{FF2B5EF4-FFF2-40B4-BE49-F238E27FC236}">
                <a16:creationId xmlns:a16="http://schemas.microsoft.com/office/drawing/2014/main" id="{1EB505C1-1D34-BEA2-4663-8265802DFA55}"/>
              </a:ext>
            </a:extLst>
          </p:cNvPr>
          <p:cNvSpPr/>
          <p:nvPr/>
        </p:nvSpPr>
        <p:spPr>
          <a:xfrm>
            <a:off x="9867014" y="4300461"/>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6" name="Text">
            <a:extLst>
              <a:ext uri="{FF2B5EF4-FFF2-40B4-BE49-F238E27FC236}">
                <a16:creationId xmlns:a16="http://schemas.microsoft.com/office/drawing/2014/main" id="{E69BA35E-EF05-BB9C-9D54-4D711E9C907C}"/>
              </a:ext>
            </a:extLst>
          </p:cNvPr>
          <p:cNvSpPr txBox="1"/>
          <p:nvPr/>
        </p:nvSpPr>
        <p:spPr>
          <a:xfrm>
            <a:off x="1058250" y="2240278"/>
            <a:ext cx="5650537" cy="2462213"/>
          </a:xfrm>
          <a:prstGeom prst="rect">
            <a:avLst/>
          </a:prstGeom>
          <a:noFill/>
        </p:spPr>
        <p:txBody>
          <a:bodyPr wrap="square" lIns="0" tIns="0" rIns="0" bIns="0" rtlCol="0">
            <a:spAutoFit/>
          </a:bodyPr>
          <a:lstStyle/>
          <a:p>
            <a:r>
              <a:rPr lang="en-GB" sz="4000" b="1" i="0" u="none" strike="noStrike">
                <a:solidFill>
                  <a:schemeClr val="bg1"/>
                </a:solidFill>
                <a:effectLst/>
                <a:latin typeface="Arial" panose="020B0604020202020204" pitchFamily="34" charset="0"/>
                <a:cs typeface="Arial" panose="020B0604020202020204" pitchFamily="34" charset="0"/>
              </a:rPr>
              <a:t>Trustees and </a:t>
            </a:r>
          </a:p>
          <a:p>
            <a:r>
              <a:rPr lang="en-GB" sz="4000" b="1">
                <a:solidFill>
                  <a:schemeClr val="bg1"/>
                </a:solidFill>
                <a:latin typeface="Arial" panose="020B0604020202020204" pitchFamily="34" charset="0"/>
                <a:cs typeface="Arial" panose="020B0604020202020204" pitchFamily="34" charset="0"/>
              </a:rPr>
              <a:t>s</a:t>
            </a:r>
            <a:r>
              <a:rPr lang="en-GB" sz="4000" b="1" i="0" u="none" strike="noStrike">
                <a:solidFill>
                  <a:schemeClr val="bg1"/>
                </a:solidFill>
                <a:effectLst/>
                <a:latin typeface="Arial" panose="020B0604020202020204" pitchFamily="34" charset="0"/>
                <a:cs typeface="Arial" panose="020B0604020202020204" pitchFamily="34" charset="0"/>
              </a:rPr>
              <a:t>cheme </a:t>
            </a:r>
            <a:r>
              <a:rPr lang="en-GB" sz="4000" b="1">
                <a:solidFill>
                  <a:schemeClr val="bg1"/>
                </a:solidFill>
                <a:latin typeface="Arial" panose="020B0604020202020204" pitchFamily="34" charset="0"/>
                <a:cs typeface="Arial" panose="020B0604020202020204" pitchFamily="34" charset="0"/>
              </a:rPr>
              <a:t>m</a:t>
            </a:r>
            <a:r>
              <a:rPr lang="en-GB" sz="4000" b="1" i="0" u="none" strike="noStrike">
                <a:solidFill>
                  <a:schemeClr val="bg1"/>
                </a:solidFill>
                <a:effectLst/>
                <a:latin typeface="Arial" panose="020B0604020202020204" pitchFamily="34" charset="0"/>
                <a:cs typeface="Arial" panose="020B0604020202020204" pitchFamily="34" charset="0"/>
              </a:rPr>
              <a:t>anagers</a:t>
            </a:r>
          </a:p>
          <a:p>
            <a:r>
              <a:rPr lang="en-GB" sz="4000" b="1">
                <a:solidFill>
                  <a:schemeClr val="accent2"/>
                </a:solidFill>
                <a:latin typeface="Arial" panose="020B0604020202020204" pitchFamily="34" charset="0"/>
                <a:cs typeface="Arial" panose="020B0604020202020204" pitchFamily="34" charset="0"/>
              </a:rPr>
              <a:t>n</a:t>
            </a:r>
            <a:r>
              <a:rPr lang="en-GB" sz="4000" b="1" u="none" strike="noStrike">
                <a:solidFill>
                  <a:schemeClr val="accent2"/>
                </a:solidFill>
                <a:effectLst/>
                <a:latin typeface="Arial" panose="020B0604020202020204" pitchFamily="34" charset="0"/>
                <a:cs typeface="Arial" panose="020B0604020202020204" pitchFamily="34" charset="0"/>
              </a:rPr>
              <a:t>eed to consider </a:t>
            </a:r>
          </a:p>
          <a:p>
            <a:r>
              <a:rPr lang="en-GB" sz="4000" b="1" u="none" strike="noStrike">
                <a:solidFill>
                  <a:schemeClr val="accent2"/>
                </a:solidFill>
                <a:effectLst/>
                <a:latin typeface="Arial" panose="020B0604020202020204" pitchFamily="34" charset="0"/>
                <a:cs typeface="Arial" panose="020B0604020202020204" pitchFamily="34" charset="0"/>
              </a:rPr>
              <a:t>the balance of risks</a:t>
            </a:r>
            <a:endParaRPr lang="en-PT" sz="4000" b="1" spc="-200">
              <a:solidFill>
                <a:schemeClr val="accent2"/>
              </a:solidFill>
              <a:latin typeface="Arial" panose="020B0604020202020204" pitchFamily="34" charset="0"/>
              <a:cs typeface="Arial" panose="020B0604020202020204" pitchFamily="34" charset="0"/>
            </a:endParaRPr>
          </a:p>
        </p:txBody>
      </p:sp>
      <p:pic>
        <p:nvPicPr>
          <p:cNvPr id="3" name="Balance">
            <a:extLst>
              <a:ext uri="{FF2B5EF4-FFF2-40B4-BE49-F238E27FC236}">
                <a16:creationId xmlns:a16="http://schemas.microsoft.com/office/drawing/2014/main" id="{D9FAF6B8-5844-0201-F820-53BBCE9DA3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80227" y="749315"/>
            <a:ext cx="3823244" cy="5359370"/>
          </a:xfrm>
          <a:prstGeom prst="rect">
            <a:avLst/>
          </a:prstGeom>
        </p:spPr>
      </p:pic>
      <p:pic>
        <p:nvPicPr>
          <p:cNvPr id="5" name="Graphic 4">
            <a:extLst>
              <a:ext uri="{FF2B5EF4-FFF2-40B4-BE49-F238E27FC236}">
                <a16:creationId xmlns:a16="http://schemas.microsoft.com/office/drawing/2014/main" id="{F2AB9681-0FF0-F03F-86FB-14F0B388EB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3550" y="2603259"/>
            <a:ext cx="1861054" cy="1653527"/>
          </a:xfrm>
          <a:prstGeom prst="rect">
            <a:avLst/>
          </a:prstGeom>
          <a:effectLst>
            <a:outerShdw dist="88900" dir="8100000" algn="ctr" rotWithShape="0">
              <a:schemeClr val="tx2">
                <a:alpha val="25000"/>
              </a:schemeClr>
            </a:outerShdw>
          </a:effectLst>
        </p:spPr>
      </p:pic>
      <p:pic>
        <p:nvPicPr>
          <p:cNvPr id="8" name="Graphic 7">
            <a:extLst>
              <a:ext uri="{FF2B5EF4-FFF2-40B4-BE49-F238E27FC236}">
                <a16:creationId xmlns:a16="http://schemas.microsoft.com/office/drawing/2014/main" id="{EB43A4D3-4248-A399-B1ED-F9F7EE2DF8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40392" y="2274510"/>
            <a:ext cx="2231062" cy="1982275"/>
          </a:xfrm>
          <a:prstGeom prst="rect">
            <a:avLst/>
          </a:prstGeom>
          <a:effectLst>
            <a:outerShdw dist="88900" dir="8100000" algn="ctr" rotWithShape="0">
              <a:schemeClr val="tx2">
                <a:alpha val="25000"/>
              </a:schemeClr>
            </a:outerShdw>
          </a:effectLst>
        </p:spPr>
      </p:pic>
    </p:spTree>
    <p:extLst>
      <p:ext uri="{BB962C8B-B14F-4D97-AF65-F5344CB8AC3E}">
        <p14:creationId xmlns:p14="http://schemas.microsoft.com/office/powerpoint/2010/main" val="1623177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1" accel="50000" decel="50000" fill="hold"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ppt_x"/>
                                          </p:val>
                                        </p:tav>
                                        <p:tav tm="100000">
                                          <p:val>
                                            <p:strVal val="#ppt_x"/>
                                          </p:val>
                                        </p:tav>
                                      </p:tavLst>
                                    </p:anim>
                                    <p:anim calcmode="lin" valueType="num">
                                      <p:cBhvr additive="base">
                                        <p:cTn id="16" dur="1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accel="50000" decel="5000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fill="hold"/>
                                        <p:tgtEl>
                                          <p:spTgt spid="8"/>
                                        </p:tgtEl>
                                        <p:attrNameLst>
                                          <p:attrName>ppt_x</p:attrName>
                                        </p:attrNameLst>
                                      </p:cBhvr>
                                      <p:tavLst>
                                        <p:tav tm="0">
                                          <p:val>
                                            <p:strVal val="#ppt_x"/>
                                          </p:val>
                                        </p:tav>
                                        <p:tav tm="100000">
                                          <p:val>
                                            <p:strVal val="#ppt_x"/>
                                          </p:val>
                                        </p:tav>
                                      </p:tavLst>
                                    </p:anim>
                                    <p:anim calcmode="lin" valueType="num">
                                      <p:cBhvr additive="base">
                                        <p:cTn id="20" dur="1500" fill="hold"/>
                                        <p:tgtEl>
                                          <p:spTgt spid="8"/>
                                        </p:tgtEl>
                                        <p:attrNameLst>
                                          <p:attrName>ppt_y</p:attrName>
                                        </p:attrNameLst>
                                      </p:cBhvr>
                                      <p:tavLst>
                                        <p:tav tm="0">
                                          <p:val>
                                            <p:strVal val="0-#ppt_h/2"/>
                                          </p:val>
                                        </p:tav>
                                        <p:tav tm="100000">
                                          <p:val>
                                            <p:strVal val="#ppt_y"/>
                                          </p:val>
                                        </p:tav>
                                      </p:tavLst>
                                    </p:anim>
                                  </p:childTnLst>
                                </p:cTn>
                              </p:par>
                              <p:par>
                                <p:cTn id="21" presetID="6" presetClass="emph" presetSubtype="0" repeatCount="indefinite" autoRev="1" fill="hold" grpId="0" nodeType="withEffect">
                                  <p:stCondLst>
                                    <p:cond delay="0"/>
                                  </p:stCondLst>
                                  <p:childTnLst>
                                    <p:animScale>
                                      <p:cBhvr>
                                        <p:cTn id="22" dur="15000" fill="hold"/>
                                        <p:tgtEl>
                                          <p:spTgt spid="15"/>
                                        </p:tgtEl>
                                      </p:cBhvr>
                                      <p:by x="125000" y="125000"/>
                                    </p:animScale>
                                  </p:childTnLst>
                                </p:cTn>
                              </p:par>
                              <p:par>
                                <p:cTn id="23" presetID="6" presetClass="emph" presetSubtype="0" repeatCount="indefinite" autoRev="1" fill="hold" grpId="0" nodeType="withEffect">
                                  <p:stCondLst>
                                    <p:cond delay="0"/>
                                  </p:stCondLst>
                                  <p:childTnLst>
                                    <p:animScale>
                                      <p:cBhvr>
                                        <p:cTn id="24" dur="20000" fill="hold"/>
                                        <p:tgtEl>
                                          <p:spTgt spid="11"/>
                                        </p:tgtEl>
                                      </p:cBhvr>
                                      <p:by x="125000" y="125000"/>
                                    </p:animScale>
                                  </p:childTnLst>
                                </p:cTn>
                              </p:par>
                              <p:par>
                                <p:cTn id="25" presetID="6" presetClass="emph" presetSubtype="0" repeatCount="indefinite" autoRev="1" fill="hold" grpId="0" nodeType="withEffect">
                                  <p:stCondLst>
                                    <p:cond delay="0"/>
                                  </p:stCondLst>
                                  <p:childTnLst>
                                    <p:animScale>
                                      <p:cBhvr>
                                        <p:cTn id="26" dur="25000" fill="hold"/>
                                        <p:tgtEl>
                                          <p:spTgt spid="10"/>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E369F-65C4-4770-E71F-77838F9F73B4}"/>
            </a:ext>
          </a:extLst>
        </p:cNvPr>
        <p:cNvGrpSpPr/>
        <p:nvPr/>
      </p:nvGrpSpPr>
      <p:grpSpPr>
        <a:xfrm>
          <a:off x="0" y="0"/>
          <a:ext cx="0" cy="0"/>
          <a:chOff x="0" y="0"/>
          <a:chExt cx="0" cy="0"/>
        </a:xfrm>
      </p:grpSpPr>
      <p:sp>
        <p:nvSpPr>
          <p:cNvPr id="7" name="Text">
            <a:extLst>
              <a:ext uri="{FF2B5EF4-FFF2-40B4-BE49-F238E27FC236}">
                <a16:creationId xmlns:a16="http://schemas.microsoft.com/office/drawing/2014/main" id="{A394D6FB-F6D2-AED6-436B-6687CC3CBE46}"/>
              </a:ext>
            </a:extLst>
          </p:cNvPr>
          <p:cNvSpPr txBox="1"/>
          <p:nvPr/>
        </p:nvSpPr>
        <p:spPr>
          <a:xfrm>
            <a:off x="1861726" y="1072923"/>
            <a:ext cx="8298273" cy="984885"/>
          </a:xfrm>
          <a:prstGeom prst="rect">
            <a:avLst/>
          </a:prstGeom>
          <a:noFill/>
        </p:spPr>
        <p:txBody>
          <a:bodyPr wrap="square" lIns="0" tIns="0" rIns="0" bIns="0" rtlCol="0">
            <a:spAutoFit/>
          </a:bodyPr>
          <a:lstStyle/>
          <a:p>
            <a:pPr algn="ctr"/>
            <a:r>
              <a:rPr lang="en-GB" sz="3200" b="1" dirty="0">
                <a:solidFill>
                  <a:schemeClr val="bg1"/>
                </a:solidFill>
                <a:latin typeface="Arial" panose="020B0604020202020204" pitchFamily="34" charset="0"/>
                <a:cs typeface="Arial" panose="020B0604020202020204" pitchFamily="34" charset="0"/>
              </a:rPr>
              <a:t>Trustees and Scheme managers</a:t>
            </a:r>
            <a:r>
              <a:rPr lang="en-PT" sz="3200" b="1" spc="-200" dirty="0">
                <a:solidFill>
                  <a:schemeClr val="bg1"/>
                </a:solidFill>
                <a:latin typeface="Arial" panose="020B0604020202020204" pitchFamily="34" charset="0"/>
                <a:cs typeface="Arial" panose="020B0604020202020204" pitchFamily="34" charset="0"/>
              </a:rPr>
              <a:t> </a:t>
            </a:r>
            <a:r>
              <a:rPr lang="en-GB" sz="3200" b="1" dirty="0">
                <a:solidFill>
                  <a:schemeClr val="bg1"/>
                </a:solidFill>
                <a:latin typeface="Arial" panose="020B0604020202020204" pitchFamily="34" charset="0"/>
                <a:cs typeface="Arial" panose="020B0604020202020204" pitchFamily="34" charset="0"/>
              </a:rPr>
              <a:t>need to understand what’s required to meet their</a:t>
            </a:r>
            <a:endParaRPr lang="en-PT" sz="3200" b="1" spc="-200" dirty="0">
              <a:solidFill>
                <a:schemeClr val="bg1"/>
              </a:solidFill>
              <a:latin typeface="Arial" panose="020B0604020202020204" pitchFamily="34" charset="0"/>
              <a:cs typeface="Arial" panose="020B0604020202020204" pitchFamily="34" charset="0"/>
            </a:endParaRPr>
          </a:p>
        </p:txBody>
      </p:sp>
      <p:sp>
        <p:nvSpPr>
          <p:cNvPr id="2" name="Text">
            <a:extLst>
              <a:ext uri="{FF2B5EF4-FFF2-40B4-BE49-F238E27FC236}">
                <a16:creationId xmlns:a16="http://schemas.microsoft.com/office/drawing/2014/main" id="{80C97292-250F-7C44-419D-A91C21B3D3BE}"/>
              </a:ext>
            </a:extLst>
          </p:cNvPr>
          <p:cNvSpPr txBox="1"/>
          <p:nvPr/>
        </p:nvSpPr>
        <p:spPr>
          <a:xfrm>
            <a:off x="0" y="2197894"/>
            <a:ext cx="12192000" cy="1231106"/>
          </a:xfrm>
          <a:prstGeom prst="rect">
            <a:avLst/>
          </a:prstGeom>
          <a:noFill/>
        </p:spPr>
        <p:txBody>
          <a:bodyPr wrap="square" lIns="0" tIns="0" rIns="0" bIns="0" rtlCol="0">
            <a:spAutoFit/>
          </a:bodyPr>
          <a:lstStyle/>
          <a:p>
            <a:pPr algn="ctr"/>
            <a:r>
              <a:rPr lang="en-GB" sz="7800" b="1">
                <a:solidFill>
                  <a:schemeClr val="accent2"/>
                </a:solidFill>
                <a:latin typeface="Gotham" panose="02000504050000020004" pitchFamily="2" charset="0"/>
              </a:rPr>
              <a:t>DASHBOARDS DUTIES</a:t>
            </a:r>
            <a:endParaRPr lang="en-PT" sz="7800" b="1" spc="-200">
              <a:solidFill>
                <a:schemeClr val="accent2"/>
              </a:solidFill>
              <a:latin typeface="Gotham" panose="02000504050000020004" pitchFamily="2" charset="0"/>
            </a:endParaRPr>
          </a:p>
        </p:txBody>
      </p:sp>
      <p:sp>
        <p:nvSpPr>
          <p:cNvPr id="3" name="Text">
            <a:extLst>
              <a:ext uri="{FF2B5EF4-FFF2-40B4-BE49-F238E27FC236}">
                <a16:creationId xmlns:a16="http://schemas.microsoft.com/office/drawing/2014/main" id="{75418B8D-EC7F-9D3D-4910-6DCB6F77A2F6}"/>
              </a:ext>
            </a:extLst>
          </p:cNvPr>
          <p:cNvSpPr txBox="1"/>
          <p:nvPr/>
        </p:nvSpPr>
        <p:spPr>
          <a:xfrm>
            <a:off x="0" y="3129711"/>
            <a:ext cx="12192000" cy="1231106"/>
          </a:xfrm>
          <a:prstGeom prst="rect">
            <a:avLst/>
          </a:prstGeom>
          <a:noFill/>
        </p:spPr>
        <p:txBody>
          <a:bodyPr wrap="square" lIns="0" tIns="0" rIns="0" bIns="0" rtlCol="0">
            <a:spAutoFit/>
          </a:bodyPr>
          <a:lstStyle/>
          <a:p>
            <a:pPr algn="ctr"/>
            <a:r>
              <a:rPr lang="en-GB" sz="7800" b="1">
                <a:solidFill>
                  <a:schemeClr val="bg1">
                    <a:alpha val="30000"/>
                  </a:schemeClr>
                </a:solidFill>
                <a:latin typeface="Gotham" panose="02000504050000020004" pitchFamily="2" charset="0"/>
              </a:rPr>
              <a:t>DASHBOARDS DUTIES</a:t>
            </a:r>
            <a:endParaRPr lang="en-PT" sz="7800" b="1" spc="-200">
              <a:solidFill>
                <a:schemeClr val="bg1">
                  <a:alpha val="30000"/>
                </a:schemeClr>
              </a:solidFill>
              <a:latin typeface="Gotham" panose="02000504050000020004" pitchFamily="2" charset="0"/>
            </a:endParaRPr>
          </a:p>
        </p:txBody>
      </p:sp>
      <p:sp>
        <p:nvSpPr>
          <p:cNvPr id="4" name="Text">
            <a:extLst>
              <a:ext uri="{FF2B5EF4-FFF2-40B4-BE49-F238E27FC236}">
                <a16:creationId xmlns:a16="http://schemas.microsoft.com/office/drawing/2014/main" id="{ED919D19-8748-4B0A-F6D1-C03D44048160}"/>
              </a:ext>
            </a:extLst>
          </p:cNvPr>
          <p:cNvSpPr txBox="1"/>
          <p:nvPr/>
        </p:nvSpPr>
        <p:spPr>
          <a:xfrm>
            <a:off x="0" y="4061528"/>
            <a:ext cx="12192000" cy="1231106"/>
          </a:xfrm>
          <a:prstGeom prst="rect">
            <a:avLst/>
          </a:prstGeom>
          <a:noFill/>
        </p:spPr>
        <p:txBody>
          <a:bodyPr wrap="square" lIns="0" tIns="0" rIns="0" bIns="0" rtlCol="0">
            <a:spAutoFit/>
          </a:bodyPr>
          <a:lstStyle/>
          <a:p>
            <a:pPr algn="ctr"/>
            <a:r>
              <a:rPr lang="en-GB" sz="7800" b="1">
                <a:solidFill>
                  <a:schemeClr val="bg1">
                    <a:alpha val="17000"/>
                  </a:schemeClr>
                </a:solidFill>
                <a:latin typeface="Gotham" panose="02000504050000020004" pitchFamily="2" charset="0"/>
              </a:rPr>
              <a:t>DASHBOARDS DUTIES</a:t>
            </a:r>
            <a:endParaRPr lang="en-PT" sz="7800" b="1" spc="-200">
              <a:solidFill>
                <a:schemeClr val="bg1">
                  <a:alpha val="17000"/>
                </a:schemeClr>
              </a:solidFill>
              <a:latin typeface="Gotham" panose="02000504050000020004" pitchFamily="2" charset="0"/>
            </a:endParaRPr>
          </a:p>
        </p:txBody>
      </p:sp>
      <p:sp>
        <p:nvSpPr>
          <p:cNvPr id="10" name="Text">
            <a:extLst>
              <a:ext uri="{FF2B5EF4-FFF2-40B4-BE49-F238E27FC236}">
                <a16:creationId xmlns:a16="http://schemas.microsoft.com/office/drawing/2014/main" id="{8D3528B7-1CB8-7342-5AF7-659ABA8CE982}"/>
              </a:ext>
            </a:extLst>
          </p:cNvPr>
          <p:cNvSpPr txBox="1"/>
          <p:nvPr/>
        </p:nvSpPr>
        <p:spPr>
          <a:xfrm>
            <a:off x="0" y="4993345"/>
            <a:ext cx="12192000" cy="1231106"/>
          </a:xfrm>
          <a:prstGeom prst="rect">
            <a:avLst/>
          </a:prstGeom>
          <a:noFill/>
        </p:spPr>
        <p:txBody>
          <a:bodyPr wrap="square" lIns="0" tIns="0" rIns="0" bIns="0" rtlCol="0">
            <a:spAutoFit/>
          </a:bodyPr>
          <a:lstStyle/>
          <a:p>
            <a:pPr algn="ctr"/>
            <a:r>
              <a:rPr lang="en-GB" sz="7800" b="1">
                <a:solidFill>
                  <a:schemeClr val="bg1">
                    <a:alpha val="5000"/>
                  </a:schemeClr>
                </a:solidFill>
                <a:latin typeface="Gotham" panose="02000504050000020004" pitchFamily="2" charset="0"/>
              </a:rPr>
              <a:t>DASHBOARDS DUTIES</a:t>
            </a:r>
            <a:endParaRPr lang="en-PT" sz="7800" b="1" spc="-200">
              <a:solidFill>
                <a:schemeClr val="bg1">
                  <a:alpha val="5000"/>
                </a:schemeClr>
              </a:solidFill>
              <a:latin typeface="Gotham" panose="02000504050000020004" pitchFamily="2" charset="0"/>
            </a:endParaRPr>
          </a:p>
        </p:txBody>
      </p:sp>
    </p:spTree>
    <p:extLst>
      <p:ext uri="{BB962C8B-B14F-4D97-AF65-F5344CB8AC3E}">
        <p14:creationId xmlns:p14="http://schemas.microsoft.com/office/powerpoint/2010/main" val="17185897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anim calcmode="lin" valueType="num">
                                      <p:cBhvr>
                                        <p:cTn id="8" dur="1250" fill="hold"/>
                                        <p:tgtEl>
                                          <p:spTgt spid="7"/>
                                        </p:tgtEl>
                                        <p:attrNameLst>
                                          <p:attrName>ppt_x</p:attrName>
                                        </p:attrNameLst>
                                      </p:cBhvr>
                                      <p:tavLst>
                                        <p:tav tm="0">
                                          <p:val>
                                            <p:strVal val="#ppt_x"/>
                                          </p:val>
                                        </p:tav>
                                        <p:tav tm="100000">
                                          <p:val>
                                            <p:strVal val="#ppt_x"/>
                                          </p:val>
                                        </p:tav>
                                      </p:tavLst>
                                    </p:anim>
                                    <p:anim calcmode="lin" valueType="num">
                                      <p:cBhvr>
                                        <p:cTn id="9" dur="125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rnament">
            <a:extLst>
              <a:ext uri="{FF2B5EF4-FFF2-40B4-BE49-F238E27FC236}">
                <a16:creationId xmlns:a16="http://schemas.microsoft.com/office/drawing/2014/main" id="{BA15D361-FC67-E3F5-F152-78D463D0D16E}"/>
              </a:ext>
            </a:extLst>
          </p:cNvPr>
          <p:cNvSpPr/>
          <p:nvPr/>
        </p:nvSpPr>
        <p:spPr>
          <a:xfrm>
            <a:off x="3990109" y="-8179417"/>
            <a:ext cx="1640378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Ornament">
            <a:extLst>
              <a:ext uri="{FF2B5EF4-FFF2-40B4-BE49-F238E27FC236}">
                <a16:creationId xmlns:a16="http://schemas.microsoft.com/office/drawing/2014/main" id="{C3928B9E-2B82-6A38-5ED6-7CFDBB3B2DCA}"/>
              </a:ext>
            </a:extLst>
          </p:cNvPr>
          <p:cNvSpPr/>
          <p:nvPr/>
        </p:nvSpPr>
        <p:spPr>
          <a:xfrm>
            <a:off x="7375774" y="-4793752"/>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Ornament">
            <a:extLst>
              <a:ext uri="{FF2B5EF4-FFF2-40B4-BE49-F238E27FC236}">
                <a16:creationId xmlns:a16="http://schemas.microsoft.com/office/drawing/2014/main" id="{1EB505C1-1D34-BEA2-4663-8265802DFA55}"/>
              </a:ext>
            </a:extLst>
          </p:cNvPr>
          <p:cNvSpPr/>
          <p:nvPr/>
        </p:nvSpPr>
        <p:spPr>
          <a:xfrm>
            <a:off x="9867014" y="-2535065"/>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16" name="Computer">
            <a:extLst>
              <a:ext uri="{FF2B5EF4-FFF2-40B4-BE49-F238E27FC236}">
                <a16:creationId xmlns:a16="http://schemas.microsoft.com/office/drawing/2014/main" id="{383665F2-BAB1-C2AA-8714-2ECB148C9B6F}"/>
              </a:ext>
            </a:extLst>
          </p:cNvPr>
          <p:cNvPicPr>
            <a:picLocks noChangeAspect="1"/>
          </p:cNvPicPr>
          <p:nvPr/>
        </p:nvPicPr>
        <p:blipFill>
          <a:blip r:embed="rId3">
            <a:extLst>
              <a:ext uri="{96DAC541-7B7A-43D3-8B79-37D633B846F1}">
                <asvg:svgBlip xmlns:asvg="http://schemas.microsoft.com/office/drawing/2016/SVG/main" r:embed="rId4"/>
              </a:ext>
            </a:extLst>
          </a:blip>
          <a:srcRect l="56" r="56"/>
          <a:stretch/>
        </p:blipFill>
        <p:spPr>
          <a:xfrm>
            <a:off x="5029537" y="1751528"/>
            <a:ext cx="6716510" cy="3637595"/>
          </a:xfrm>
          <a:prstGeom prst="rect">
            <a:avLst/>
          </a:prstGeom>
        </p:spPr>
      </p:pic>
      <p:sp>
        <p:nvSpPr>
          <p:cNvPr id="3" name="Text">
            <a:extLst>
              <a:ext uri="{FF2B5EF4-FFF2-40B4-BE49-F238E27FC236}">
                <a16:creationId xmlns:a16="http://schemas.microsoft.com/office/drawing/2014/main" id="{0E748878-B366-70EB-F386-C6FA4793F7A5}"/>
              </a:ext>
            </a:extLst>
          </p:cNvPr>
          <p:cNvSpPr txBox="1"/>
          <p:nvPr/>
        </p:nvSpPr>
        <p:spPr>
          <a:xfrm>
            <a:off x="1035753" y="2211104"/>
            <a:ext cx="4436359" cy="3077766"/>
          </a:xfrm>
          <a:prstGeom prst="rect">
            <a:avLst/>
          </a:prstGeom>
          <a:noFill/>
        </p:spPr>
        <p:txBody>
          <a:bodyPr wrap="square" lIns="0" tIns="0" rIns="0" bIns="0" rtlCol="0">
            <a:spAutoFit/>
          </a:bodyPr>
          <a:lstStyle/>
          <a:p>
            <a:r>
              <a:rPr lang="en-GB" sz="4000" b="1" u="none" strike="noStrike">
                <a:solidFill>
                  <a:schemeClr val="accent2"/>
                </a:solidFill>
                <a:effectLst/>
                <a:latin typeface="Arial" panose="020B0604020202020204" pitchFamily="34" charset="0"/>
                <a:cs typeface="Arial" panose="020B0604020202020204" pitchFamily="34" charset="0"/>
              </a:rPr>
              <a:t>We have guidance on our website </a:t>
            </a:r>
          </a:p>
          <a:p>
            <a:r>
              <a:rPr lang="en-GB" sz="4000" b="1">
                <a:solidFill>
                  <a:schemeClr val="bg1"/>
                </a:solidFill>
                <a:latin typeface="Arial" panose="020B0604020202020204" pitchFamily="34" charset="0"/>
                <a:cs typeface="Arial" panose="020B0604020202020204" pitchFamily="34" charset="0"/>
              </a:rPr>
              <a:t>a</a:t>
            </a:r>
            <a:r>
              <a:rPr lang="en-GB" sz="4000" b="1" i="0" u="none" strike="noStrike">
                <a:solidFill>
                  <a:schemeClr val="bg1"/>
                </a:solidFill>
                <a:effectLst/>
                <a:latin typeface="Arial" panose="020B0604020202020204" pitchFamily="34" charset="0"/>
                <a:cs typeface="Arial" panose="020B0604020202020204" pitchFamily="34" charset="0"/>
              </a:rPr>
              <a:t>nd a checklist that you can download</a:t>
            </a:r>
            <a:endParaRPr lang="en-PT" sz="4000" b="1" spc="-200">
              <a:solidFill>
                <a:schemeClr val="bg1"/>
              </a:solidFill>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C9F3DA5F-E285-CC63-7B4F-A24F27DD18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75774" y="1896502"/>
            <a:ext cx="3238500" cy="4203700"/>
          </a:xfrm>
          <a:prstGeom prst="rect">
            <a:avLst/>
          </a:prstGeom>
        </p:spPr>
      </p:pic>
    </p:spTree>
    <p:extLst>
      <p:ext uri="{BB962C8B-B14F-4D97-AF65-F5344CB8AC3E}">
        <p14:creationId xmlns:p14="http://schemas.microsoft.com/office/powerpoint/2010/main" val="110990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500" fill="hold"/>
                                        <p:tgtEl>
                                          <p:spTgt spid="16"/>
                                        </p:tgtEl>
                                        <p:attrNameLst>
                                          <p:attrName>ppt_x</p:attrName>
                                        </p:attrNameLst>
                                      </p:cBhvr>
                                      <p:tavLst>
                                        <p:tav tm="0">
                                          <p:val>
                                            <p:strVal val="1+#ppt_w/2"/>
                                          </p:val>
                                        </p:tav>
                                        <p:tav tm="100000">
                                          <p:val>
                                            <p:strVal val="#ppt_x"/>
                                          </p:val>
                                        </p:tav>
                                      </p:tavLst>
                                    </p:anim>
                                    <p:anim calcmode="lin" valueType="num">
                                      <p:cBhvr additive="base">
                                        <p:cTn id="12" dur="1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1+#ppt_w/2"/>
                                          </p:val>
                                        </p:tav>
                                        <p:tav tm="100000">
                                          <p:val>
                                            <p:strVal val="#ppt_x"/>
                                          </p:val>
                                        </p:tav>
                                      </p:tavLst>
                                    </p:anim>
                                    <p:anim calcmode="lin" valueType="num">
                                      <p:cBhvr additive="base">
                                        <p:cTn id="16" dur="15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5000" fill="hold"/>
                                        <p:tgtEl>
                                          <p:spTgt spid="15"/>
                                        </p:tgtEl>
                                      </p:cBhvr>
                                      <p:by x="125000" y="125000"/>
                                    </p:animScale>
                                  </p:childTnLst>
                                </p:cTn>
                              </p:par>
                              <p:par>
                                <p:cTn id="19" presetID="2" presetClass="entr" presetSubtype="2" accel="50000" decel="5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500" fill="hold"/>
                                        <p:tgtEl>
                                          <p:spTgt spid="11"/>
                                        </p:tgtEl>
                                        <p:attrNameLst>
                                          <p:attrName>ppt_x</p:attrName>
                                        </p:attrNameLst>
                                      </p:cBhvr>
                                      <p:tavLst>
                                        <p:tav tm="0">
                                          <p:val>
                                            <p:strVal val="1+#ppt_w/2"/>
                                          </p:val>
                                        </p:tav>
                                        <p:tav tm="100000">
                                          <p:val>
                                            <p:strVal val="#ppt_x"/>
                                          </p:val>
                                        </p:tav>
                                      </p:tavLst>
                                    </p:anim>
                                    <p:anim calcmode="lin" valueType="num">
                                      <p:cBhvr additive="base">
                                        <p:cTn id="22" dur="1500" fill="hold"/>
                                        <p:tgtEl>
                                          <p:spTgt spid="11"/>
                                        </p:tgtEl>
                                        <p:attrNameLst>
                                          <p:attrName>ppt_y</p:attrName>
                                        </p:attrNameLst>
                                      </p:cBhvr>
                                      <p:tavLst>
                                        <p:tav tm="0">
                                          <p:val>
                                            <p:strVal val="#ppt_y"/>
                                          </p:val>
                                        </p:tav>
                                        <p:tav tm="100000">
                                          <p:val>
                                            <p:strVal val="#ppt_y"/>
                                          </p:val>
                                        </p:tav>
                                      </p:tavLst>
                                    </p:anim>
                                  </p:childTnLst>
                                </p:cTn>
                              </p:par>
                              <p:par>
                                <p:cTn id="23" presetID="6" presetClass="emph" presetSubtype="0" repeatCount="indefinite" autoRev="1" fill="hold" grpId="1" nodeType="withEffect">
                                  <p:stCondLst>
                                    <p:cond delay="0"/>
                                  </p:stCondLst>
                                  <p:childTnLst>
                                    <p:animScale>
                                      <p:cBhvr>
                                        <p:cTn id="24" dur="20000" fill="hold"/>
                                        <p:tgtEl>
                                          <p:spTgt spid="11"/>
                                        </p:tgtEl>
                                      </p:cBhvr>
                                      <p:by x="125000" y="125000"/>
                                    </p:animScale>
                                  </p:childTnLst>
                                </p:cTn>
                              </p:par>
                              <p:par>
                                <p:cTn id="25" presetID="2" presetClass="entr" presetSubtype="2" accel="50000" decel="5000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500" fill="hold"/>
                                        <p:tgtEl>
                                          <p:spTgt spid="10"/>
                                        </p:tgtEl>
                                        <p:attrNameLst>
                                          <p:attrName>ppt_x</p:attrName>
                                        </p:attrNameLst>
                                      </p:cBhvr>
                                      <p:tavLst>
                                        <p:tav tm="0">
                                          <p:val>
                                            <p:strVal val="1+#ppt_w/2"/>
                                          </p:val>
                                        </p:tav>
                                        <p:tav tm="100000">
                                          <p:val>
                                            <p:strVal val="#ppt_x"/>
                                          </p:val>
                                        </p:tav>
                                      </p:tavLst>
                                    </p:anim>
                                    <p:anim calcmode="lin" valueType="num">
                                      <p:cBhvr additive="base">
                                        <p:cTn id="28" dur="1500" fill="hold"/>
                                        <p:tgtEl>
                                          <p:spTgt spid="10"/>
                                        </p:tgtEl>
                                        <p:attrNameLst>
                                          <p:attrName>ppt_y</p:attrName>
                                        </p:attrNameLst>
                                      </p:cBhvr>
                                      <p:tavLst>
                                        <p:tav tm="0">
                                          <p:val>
                                            <p:strVal val="#ppt_y"/>
                                          </p:val>
                                        </p:tav>
                                        <p:tav tm="100000">
                                          <p:val>
                                            <p:strVal val="#ppt_y"/>
                                          </p:val>
                                        </p:tav>
                                      </p:tavLst>
                                    </p:anim>
                                  </p:childTnLst>
                                </p:cTn>
                              </p:par>
                              <p:par>
                                <p:cTn id="29" presetID="6" presetClass="emph" presetSubtype="0" repeatCount="indefinite" autoRev="1" fill="hold" grpId="1" nodeType="withEffect">
                                  <p:stCondLst>
                                    <p:cond delay="0"/>
                                  </p:stCondLst>
                                  <p:childTnLst>
                                    <p:animScale>
                                      <p:cBhvr>
                                        <p:cTn id="30" dur="25000" fill="hold"/>
                                        <p:tgtEl>
                                          <p:spTgt spid="10"/>
                                        </p:tgtEl>
                                      </p:cBhvr>
                                      <p:by x="125000" y="125000"/>
                                    </p:animScale>
                                  </p:childTnLst>
                                </p:cTn>
                              </p:par>
                              <p:par>
                                <p:cTn id="31" presetID="2" presetClass="entr" presetSubtype="2" accel="50000" decel="5000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500" fill="hold"/>
                                        <p:tgtEl>
                                          <p:spTgt spid="5"/>
                                        </p:tgtEl>
                                        <p:attrNameLst>
                                          <p:attrName>ppt_x</p:attrName>
                                        </p:attrNameLst>
                                      </p:cBhvr>
                                      <p:tavLst>
                                        <p:tav tm="0">
                                          <p:val>
                                            <p:strVal val="1+#ppt_w/2"/>
                                          </p:val>
                                        </p:tav>
                                        <p:tav tm="100000">
                                          <p:val>
                                            <p:strVal val="#ppt_x"/>
                                          </p:val>
                                        </p:tav>
                                      </p:tavLst>
                                    </p:anim>
                                    <p:anim calcmode="lin" valueType="num">
                                      <p:cBhvr additive="base">
                                        <p:cTn id="34"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5" grpId="0" animBg="1"/>
      <p:bldP spid="15" grpId="1"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rnament">
            <a:extLst>
              <a:ext uri="{FF2B5EF4-FFF2-40B4-BE49-F238E27FC236}">
                <a16:creationId xmlns:a16="http://schemas.microsoft.com/office/drawing/2014/main" id="{855C0C05-7749-FFC2-F236-95E327D91904}"/>
              </a:ext>
            </a:extLst>
          </p:cNvPr>
          <p:cNvSpPr/>
          <p:nvPr/>
        </p:nvSpPr>
        <p:spPr>
          <a:xfrm>
            <a:off x="3990109" y="-1343891"/>
            <a:ext cx="1640378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8" name="Ornament">
            <a:extLst>
              <a:ext uri="{FF2B5EF4-FFF2-40B4-BE49-F238E27FC236}">
                <a16:creationId xmlns:a16="http://schemas.microsoft.com/office/drawing/2014/main" id="{5B7E49DA-2F5A-084A-31D7-B5F72EBFCCA1}"/>
              </a:ext>
            </a:extLst>
          </p:cNvPr>
          <p:cNvSpPr/>
          <p:nvPr/>
        </p:nvSpPr>
        <p:spPr>
          <a:xfrm>
            <a:off x="7232968" y="2041774"/>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9" name="Ornament">
            <a:extLst>
              <a:ext uri="{FF2B5EF4-FFF2-40B4-BE49-F238E27FC236}">
                <a16:creationId xmlns:a16="http://schemas.microsoft.com/office/drawing/2014/main" id="{ED99ED55-2A98-D091-57C9-07C4B9EAA906}"/>
              </a:ext>
            </a:extLst>
          </p:cNvPr>
          <p:cNvSpPr/>
          <p:nvPr/>
        </p:nvSpPr>
        <p:spPr>
          <a:xfrm>
            <a:off x="9867014" y="4300461"/>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7" name="Rectangle 16">
            <a:extLst>
              <a:ext uri="{FF2B5EF4-FFF2-40B4-BE49-F238E27FC236}">
                <a16:creationId xmlns:a16="http://schemas.microsoft.com/office/drawing/2014/main" id="{7485E32C-031C-C01F-CDF8-9818BA10E269}"/>
              </a:ext>
            </a:extLst>
          </p:cNvPr>
          <p:cNvSpPr/>
          <p:nvPr/>
        </p:nvSpPr>
        <p:spPr>
          <a:xfrm>
            <a:off x="6115050" y="2099918"/>
            <a:ext cx="4124990" cy="2899422"/>
          </a:xfrm>
          <a:prstGeom prst="rect">
            <a:avLst/>
          </a:prstGeom>
          <a:solidFill>
            <a:schemeClr val="accent1">
              <a:alpha val="0"/>
            </a:schemeClr>
          </a:solidFill>
          <a:ln w="158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grpSp>
        <p:nvGrpSpPr>
          <p:cNvPr id="19" name="Group 18">
            <a:extLst>
              <a:ext uri="{FF2B5EF4-FFF2-40B4-BE49-F238E27FC236}">
                <a16:creationId xmlns:a16="http://schemas.microsoft.com/office/drawing/2014/main" id="{6017816F-BB6E-8845-0F72-5D98442B7BF0}"/>
              </a:ext>
            </a:extLst>
          </p:cNvPr>
          <p:cNvGrpSpPr/>
          <p:nvPr/>
        </p:nvGrpSpPr>
        <p:grpSpPr>
          <a:xfrm>
            <a:off x="7121639" y="3239259"/>
            <a:ext cx="5629962" cy="3574486"/>
            <a:chOff x="6651194" y="2872041"/>
            <a:chExt cx="4804708" cy="3050529"/>
          </a:xfrm>
        </p:grpSpPr>
        <p:pic>
          <p:nvPicPr>
            <p:cNvPr id="6" name="Screen">
              <a:extLst>
                <a:ext uri="{FF2B5EF4-FFF2-40B4-BE49-F238E27FC236}">
                  <a16:creationId xmlns:a16="http://schemas.microsoft.com/office/drawing/2014/main" id="{E08267D7-85E7-CFD1-72E8-70D0A9EDA362}"/>
                </a:ext>
              </a:extLst>
            </p:cNvPr>
            <p:cNvPicPr>
              <a:picLocks noChangeAspect="1"/>
            </p:cNvPicPr>
            <p:nvPr/>
          </p:nvPicPr>
          <p:blipFill>
            <a:blip r:embed="rId3">
              <a:extLst>
                <a:ext uri="{96DAC541-7B7A-43D3-8B79-37D633B846F1}">
                  <asvg:svgBlip xmlns:asvg="http://schemas.microsoft.com/office/drawing/2016/SVG/main" r:embed="rId4"/>
                </a:ext>
              </a:extLst>
            </a:blip>
            <a:srcRect t="141" b="141"/>
            <a:stretch/>
          </p:blipFill>
          <p:spPr>
            <a:xfrm>
              <a:off x="6651194" y="2872041"/>
              <a:ext cx="3520340" cy="2423867"/>
            </a:xfrm>
            <a:prstGeom prst="rect">
              <a:avLst/>
            </a:prstGeom>
            <a:effectLst>
              <a:outerShdw dist="88900" dir="12900000" algn="ctr" rotWithShape="0">
                <a:schemeClr val="tx2">
                  <a:alpha val="25000"/>
                </a:schemeClr>
              </a:outerShdw>
            </a:effectLst>
          </p:spPr>
        </p:pic>
        <p:sp>
          <p:nvSpPr>
            <p:cNvPr id="12" name="Text">
              <a:extLst>
                <a:ext uri="{FF2B5EF4-FFF2-40B4-BE49-F238E27FC236}">
                  <a16:creationId xmlns:a16="http://schemas.microsoft.com/office/drawing/2014/main" id="{9FEB3BC6-A086-D080-5B76-429DB2DEC729}"/>
                </a:ext>
              </a:extLst>
            </p:cNvPr>
            <p:cNvSpPr txBox="1"/>
            <p:nvPr/>
          </p:nvSpPr>
          <p:spPr>
            <a:xfrm>
              <a:off x="6662278" y="5476045"/>
              <a:ext cx="4793624" cy="446525"/>
            </a:xfrm>
            <a:prstGeom prst="rect">
              <a:avLst/>
            </a:prstGeom>
            <a:noFill/>
          </p:spPr>
          <p:txBody>
            <a:bodyPr wrap="square" lIns="0" tIns="0" rIns="0" bIns="0" rtlCol="0">
              <a:spAutoFit/>
            </a:bodyPr>
            <a:lstStyle/>
            <a:p>
              <a:endParaRPr lang="en-PT" sz="3400" spc="-200">
                <a:solidFill>
                  <a:schemeClr val="bg1"/>
                </a:solidFill>
                <a:latin typeface="Gotham" pitchFamily="50" charset="0"/>
              </a:endParaRPr>
            </a:p>
          </p:txBody>
        </p:sp>
      </p:grpSp>
      <p:grpSp>
        <p:nvGrpSpPr>
          <p:cNvPr id="18" name="Group 17">
            <a:extLst>
              <a:ext uri="{FF2B5EF4-FFF2-40B4-BE49-F238E27FC236}">
                <a16:creationId xmlns:a16="http://schemas.microsoft.com/office/drawing/2014/main" id="{EA6AF318-DFBE-F864-EB8B-AB52D3A33F3F}"/>
              </a:ext>
            </a:extLst>
          </p:cNvPr>
          <p:cNvGrpSpPr/>
          <p:nvPr/>
        </p:nvGrpSpPr>
        <p:grpSpPr>
          <a:xfrm>
            <a:off x="5477770" y="187921"/>
            <a:ext cx="6558286" cy="3799718"/>
            <a:chOff x="5337343" y="829814"/>
            <a:chExt cx="5596955" cy="3242746"/>
          </a:xfrm>
        </p:grpSpPr>
        <p:pic>
          <p:nvPicPr>
            <p:cNvPr id="11" name="Graphic 10">
              <a:extLst>
                <a:ext uri="{FF2B5EF4-FFF2-40B4-BE49-F238E27FC236}">
                  <a16:creationId xmlns:a16="http://schemas.microsoft.com/office/drawing/2014/main" id="{910CAD33-F21A-DE20-35CC-788FDA2651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66653" y="1378069"/>
              <a:ext cx="2521451" cy="2694491"/>
            </a:xfrm>
            <a:prstGeom prst="rect">
              <a:avLst/>
            </a:prstGeom>
          </p:spPr>
        </p:pic>
        <p:sp>
          <p:nvSpPr>
            <p:cNvPr id="2" name="Text">
              <a:extLst>
                <a:ext uri="{FF2B5EF4-FFF2-40B4-BE49-F238E27FC236}">
                  <a16:creationId xmlns:a16="http://schemas.microsoft.com/office/drawing/2014/main" id="{00E3E170-D471-223E-478B-F49A39E297D9}"/>
                </a:ext>
              </a:extLst>
            </p:cNvPr>
            <p:cNvSpPr txBox="1"/>
            <p:nvPr/>
          </p:nvSpPr>
          <p:spPr>
            <a:xfrm>
              <a:off x="5337343" y="829814"/>
              <a:ext cx="5596955" cy="446525"/>
            </a:xfrm>
            <a:prstGeom prst="rect">
              <a:avLst/>
            </a:prstGeom>
            <a:noFill/>
          </p:spPr>
          <p:txBody>
            <a:bodyPr wrap="square" lIns="0" tIns="0" rIns="0" bIns="0" rtlCol="0">
              <a:spAutoFit/>
            </a:bodyPr>
            <a:lstStyle/>
            <a:p>
              <a:endParaRPr lang="en-PT" sz="3400" spc="-200">
                <a:solidFill>
                  <a:schemeClr val="bg1"/>
                </a:solidFill>
                <a:latin typeface="Gotham" pitchFamily="50" charset="0"/>
              </a:endParaRPr>
            </a:p>
          </p:txBody>
        </p:sp>
      </p:grpSp>
      <p:pic>
        <p:nvPicPr>
          <p:cNvPr id="7" name="Target">
            <a:extLst>
              <a:ext uri="{FF2B5EF4-FFF2-40B4-BE49-F238E27FC236}">
                <a16:creationId xmlns:a16="http://schemas.microsoft.com/office/drawing/2014/main" id="{4E13045D-4508-B573-2975-7B51673E51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32516" y="1582578"/>
            <a:ext cx="2174024" cy="2174022"/>
          </a:xfrm>
          <a:prstGeom prst="rect">
            <a:avLst/>
          </a:prstGeom>
          <a:effectLst>
            <a:outerShdw dist="88900" dir="9000000" algn="ctr" rotWithShape="0">
              <a:schemeClr val="tx2">
                <a:alpha val="25000"/>
              </a:schemeClr>
            </a:outerShdw>
          </a:effectLst>
        </p:spPr>
      </p:pic>
      <p:sp>
        <p:nvSpPr>
          <p:cNvPr id="3" name="Text">
            <a:extLst>
              <a:ext uri="{FF2B5EF4-FFF2-40B4-BE49-F238E27FC236}">
                <a16:creationId xmlns:a16="http://schemas.microsoft.com/office/drawing/2014/main" id="{0E748878-B366-70EB-F386-C6FA4793F7A5}"/>
              </a:ext>
            </a:extLst>
          </p:cNvPr>
          <p:cNvSpPr txBox="1"/>
          <p:nvPr/>
        </p:nvSpPr>
        <p:spPr>
          <a:xfrm>
            <a:off x="2013033" y="4233395"/>
            <a:ext cx="2958703" cy="830997"/>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Understand the </a:t>
            </a:r>
          </a:p>
          <a:p>
            <a:r>
              <a:rPr lang="en-GB" b="1" dirty="0">
                <a:solidFill>
                  <a:schemeClr val="bg1"/>
                </a:solidFill>
                <a:latin typeface="Arial" panose="020B0604020202020204" pitchFamily="34" charset="0"/>
                <a:cs typeface="Arial" panose="020B0604020202020204" pitchFamily="34" charset="0"/>
              </a:rPr>
              <a:t>impact of the connection dates on their scheme</a:t>
            </a:r>
            <a:endParaRPr lang="en-PT" b="1" spc="-200" dirty="0">
              <a:solidFill>
                <a:schemeClr val="bg1"/>
              </a:solidFill>
              <a:latin typeface="Arial" panose="020B0604020202020204" pitchFamily="34" charset="0"/>
              <a:cs typeface="Arial" panose="020B0604020202020204" pitchFamily="34" charset="0"/>
            </a:endParaRPr>
          </a:p>
        </p:txBody>
      </p:sp>
      <p:sp>
        <p:nvSpPr>
          <p:cNvPr id="4" name="Text">
            <a:extLst>
              <a:ext uri="{FF2B5EF4-FFF2-40B4-BE49-F238E27FC236}">
                <a16:creationId xmlns:a16="http://schemas.microsoft.com/office/drawing/2014/main" id="{9940EABC-693F-97F3-E47A-42D0C9CE09D8}"/>
              </a:ext>
            </a:extLst>
          </p:cNvPr>
          <p:cNvSpPr txBox="1"/>
          <p:nvPr/>
        </p:nvSpPr>
        <p:spPr>
          <a:xfrm>
            <a:off x="630974" y="1249900"/>
            <a:ext cx="4688046" cy="2215991"/>
          </a:xfrm>
          <a:prstGeom prst="rect">
            <a:avLst/>
          </a:prstGeom>
          <a:noFill/>
        </p:spPr>
        <p:txBody>
          <a:bodyPr wrap="square" lIns="0" tIns="0" rIns="0" bIns="0" rtlCol="0">
            <a:spAutoFit/>
          </a:bodyPr>
          <a:lstStyle/>
          <a:p>
            <a:r>
              <a:rPr lang="en-GB" sz="3600" b="1" i="0" u="none" strike="noStrike" dirty="0">
                <a:solidFill>
                  <a:schemeClr val="accent2"/>
                </a:solidFill>
                <a:effectLst/>
                <a:latin typeface="Arial" panose="020B0604020202020204" pitchFamily="34" charset="0"/>
                <a:cs typeface="Arial" panose="020B0604020202020204" pitchFamily="34" charset="0"/>
              </a:rPr>
              <a:t>It’s important that schemes work with those supporting them to:</a:t>
            </a:r>
            <a:endParaRPr lang="en-GB" sz="3600" b="1" u="none" strike="noStrike" dirty="0">
              <a:solidFill>
                <a:schemeClr val="accent2"/>
              </a:solidFill>
              <a:effectLst/>
              <a:latin typeface="+mj-lt"/>
            </a:endParaRPr>
          </a:p>
        </p:txBody>
      </p:sp>
      <p:sp>
        <p:nvSpPr>
          <p:cNvPr id="8" name="Text">
            <a:extLst>
              <a:ext uri="{FF2B5EF4-FFF2-40B4-BE49-F238E27FC236}">
                <a16:creationId xmlns:a16="http://schemas.microsoft.com/office/drawing/2014/main" id="{90F83D2C-B274-6FE8-E924-523973232765}"/>
              </a:ext>
            </a:extLst>
          </p:cNvPr>
          <p:cNvSpPr txBox="1"/>
          <p:nvPr/>
        </p:nvSpPr>
        <p:spPr>
          <a:xfrm>
            <a:off x="2013034" y="5360620"/>
            <a:ext cx="2642041" cy="553998"/>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Develop a practical delivery plan</a:t>
            </a:r>
            <a:endParaRPr lang="en-PT" b="1" spc="-200" dirty="0">
              <a:solidFill>
                <a:schemeClr val="bg1"/>
              </a:solidFill>
              <a:latin typeface="Arial" panose="020B0604020202020204" pitchFamily="34" charset="0"/>
              <a:cs typeface="Arial" panose="020B0604020202020204" pitchFamily="34" charset="0"/>
            </a:endParaRPr>
          </a:p>
        </p:txBody>
      </p:sp>
      <p:grpSp>
        <p:nvGrpSpPr>
          <p:cNvPr id="20" name="Icon">
            <a:extLst>
              <a:ext uri="{FF2B5EF4-FFF2-40B4-BE49-F238E27FC236}">
                <a16:creationId xmlns:a16="http://schemas.microsoft.com/office/drawing/2014/main" id="{153A354B-5DDB-BF98-1830-DDC461E6C4CC}"/>
              </a:ext>
            </a:extLst>
          </p:cNvPr>
          <p:cNvGrpSpPr/>
          <p:nvPr/>
        </p:nvGrpSpPr>
        <p:grpSpPr>
          <a:xfrm>
            <a:off x="826050" y="4094161"/>
            <a:ext cx="902828" cy="902828"/>
            <a:chOff x="7119721" y="2483811"/>
            <a:chExt cx="1706910" cy="1706910"/>
          </a:xfrm>
        </p:grpSpPr>
        <p:sp>
          <p:nvSpPr>
            <p:cNvPr id="21" name="Circle">
              <a:extLst>
                <a:ext uri="{FF2B5EF4-FFF2-40B4-BE49-F238E27FC236}">
                  <a16:creationId xmlns:a16="http://schemas.microsoft.com/office/drawing/2014/main" id="{E54A3226-4B92-FC64-B7CD-5C640526787A}"/>
                </a:ext>
              </a:extLst>
            </p:cNvPr>
            <p:cNvSpPr/>
            <p:nvPr/>
          </p:nvSpPr>
          <p:spPr>
            <a:xfrm>
              <a:off x="7119721" y="2483811"/>
              <a:ext cx="1706910" cy="170691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22" name="Icon">
              <a:extLst>
                <a:ext uri="{FF2B5EF4-FFF2-40B4-BE49-F238E27FC236}">
                  <a16:creationId xmlns:a16="http://schemas.microsoft.com/office/drawing/2014/main" id="{AB61AD4A-48CF-2F90-F530-E41C0BAAA86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623921" y="3059750"/>
              <a:ext cx="632443" cy="555033"/>
            </a:xfrm>
            <a:prstGeom prst="rect">
              <a:avLst/>
            </a:prstGeom>
          </p:spPr>
        </p:pic>
      </p:grpSp>
      <p:grpSp>
        <p:nvGrpSpPr>
          <p:cNvPr id="23" name="Icon">
            <a:extLst>
              <a:ext uri="{FF2B5EF4-FFF2-40B4-BE49-F238E27FC236}">
                <a16:creationId xmlns:a16="http://schemas.microsoft.com/office/drawing/2014/main" id="{929D52B1-F4F4-7991-CFCC-CFAD85591C5D}"/>
              </a:ext>
            </a:extLst>
          </p:cNvPr>
          <p:cNvGrpSpPr/>
          <p:nvPr/>
        </p:nvGrpSpPr>
        <p:grpSpPr>
          <a:xfrm>
            <a:off x="826050" y="5216166"/>
            <a:ext cx="902828" cy="902828"/>
            <a:chOff x="7119721" y="2483811"/>
            <a:chExt cx="1706910" cy="1706910"/>
          </a:xfrm>
        </p:grpSpPr>
        <p:sp>
          <p:nvSpPr>
            <p:cNvPr id="24" name="Circle">
              <a:extLst>
                <a:ext uri="{FF2B5EF4-FFF2-40B4-BE49-F238E27FC236}">
                  <a16:creationId xmlns:a16="http://schemas.microsoft.com/office/drawing/2014/main" id="{16747E65-644D-A4CE-2D1F-EEDCA2B8C619}"/>
                </a:ext>
              </a:extLst>
            </p:cNvPr>
            <p:cNvSpPr/>
            <p:nvPr/>
          </p:nvSpPr>
          <p:spPr>
            <a:xfrm>
              <a:off x="7119721" y="2483811"/>
              <a:ext cx="1706910" cy="170691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25" name="Icon">
              <a:extLst>
                <a:ext uri="{FF2B5EF4-FFF2-40B4-BE49-F238E27FC236}">
                  <a16:creationId xmlns:a16="http://schemas.microsoft.com/office/drawing/2014/main" id="{C897D5B0-1DB4-81C4-A479-304201E237D2}"/>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691762" y="2986237"/>
              <a:ext cx="632443" cy="632443"/>
            </a:xfrm>
            <a:prstGeom prst="rect">
              <a:avLst/>
            </a:prstGeom>
          </p:spPr>
        </p:pic>
      </p:grpSp>
    </p:spTree>
    <p:extLst>
      <p:ext uri="{BB962C8B-B14F-4D97-AF65-F5344CB8AC3E}">
        <p14:creationId xmlns:p14="http://schemas.microsoft.com/office/powerpoint/2010/main" val="1371465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1+#ppt_w/2"/>
                                          </p:val>
                                        </p:tav>
                                        <p:tav tm="100000">
                                          <p:val>
                                            <p:strVal val="#ppt_x"/>
                                          </p:val>
                                        </p:tav>
                                      </p:tavLst>
                                    </p:anim>
                                    <p:anim calcmode="lin" valueType="num">
                                      <p:cBhvr additive="base">
                                        <p:cTn id="12" dur="1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500" fill="hold"/>
                                        <p:tgtEl>
                                          <p:spTgt spid="18"/>
                                        </p:tgtEl>
                                        <p:attrNameLst>
                                          <p:attrName>ppt_x</p:attrName>
                                        </p:attrNameLst>
                                      </p:cBhvr>
                                      <p:tavLst>
                                        <p:tav tm="0">
                                          <p:val>
                                            <p:strVal val="1+#ppt_w/2"/>
                                          </p:val>
                                        </p:tav>
                                        <p:tav tm="100000">
                                          <p:val>
                                            <p:strVal val="#ppt_x"/>
                                          </p:val>
                                        </p:tav>
                                      </p:tavLst>
                                    </p:anim>
                                    <p:anim calcmode="lin" valueType="num">
                                      <p:cBhvr additive="base">
                                        <p:cTn id="20" dur="1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5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500" fill="hold"/>
                                        <p:tgtEl>
                                          <p:spTgt spid="19"/>
                                        </p:tgtEl>
                                        <p:attrNameLst>
                                          <p:attrName>ppt_x</p:attrName>
                                        </p:attrNameLst>
                                      </p:cBhvr>
                                      <p:tavLst>
                                        <p:tav tm="0">
                                          <p:val>
                                            <p:strVal val="1+#ppt_w/2"/>
                                          </p:val>
                                        </p:tav>
                                        <p:tav tm="100000">
                                          <p:val>
                                            <p:strVal val="#ppt_x"/>
                                          </p:val>
                                        </p:tav>
                                      </p:tavLst>
                                    </p:anim>
                                    <p:anim calcmode="lin" valueType="num">
                                      <p:cBhvr additive="base">
                                        <p:cTn id="24" dur="1500" fill="hold"/>
                                        <p:tgtEl>
                                          <p:spTgt spid="19"/>
                                        </p:tgtEl>
                                        <p:attrNameLst>
                                          <p:attrName>ppt_y</p:attrName>
                                        </p:attrNameLst>
                                      </p:cBhvr>
                                      <p:tavLst>
                                        <p:tav tm="0">
                                          <p:val>
                                            <p:strVal val="#ppt_y"/>
                                          </p:val>
                                        </p:tav>
                                        <p:tav tm="100000">
                                          <p:val>
                                            <p:strVal val="#ppt_y"/>
                                          </p:val>
                                        </p:tav>
                                      </p:tavLst>
                                    </p:anim>
                                  </p:childTnLst>
                                </p:cTn>
                              </p:par>
                              <p:par>
                                <p:cTn id="25" presetID="21" presetClass="entr" presetSubtype="1" fill="hold" grpId="0" nodeType="withEffect">
                                  <p:stCondLst>
                                    <p:cond delay="1500"/>
                                  </p:stCondLst>
                                  <p:childTnLst>
                                    <p:set>
                                      <p:cBhvr>
                                        <p:cTn id="26" dur="1" fill="hold">
                                          <p:stCondLst>
                                            <p:cond delay="0"/>
                                          </p:stCondLst>
                                        </p:cTn>
                                        <p:tgtEl>
                                          <p:spTgt spid="17"/>
                                        </p:tgtEl>
                                        <p:attrNameLst>
                                          <p:attrName>style.visibility</p:attrName>
                                        </p:attrNameLst>
                                      </p:cBhvr>
                                      <p:to>
                                        <p:strVal val="visible"/>
                                      </p:to>
                                    </p:set>
                                    <p:animEffect transition="in" filter="wheel(1)">
                                      <p:cBhvr>
                                        <p:cTn id="27" dur="2000"/>
                                        <p:tgtEl>
                                          <p:spTgt spid="17"/>
                                        </p:tgtEl>
                                      </p:cBhvr>
                                    </p:animEffect>
                                  </p:childTnLst>
                                </p:cTn>
                              </p:par>
                              <p:par>
                                <p:cTn id="28" presetID="6" presetClass="emph" presetSubtype="0" repeatCount="indefinite" autoRev="1" fill="hold" grpId="0" nodeType="withEffect">
                                  <p:stCondLst>
                                    <p:cond delay="0"/>
                                  </p:stCondLst>
                                  <p:childTnLst>
                                    <p:animScale>
                                      <p:cBhvr>
                                        <p:cTn id="29" dur="15000" fill="hold"/>
                                        <p:tgtEl>
                                          <p:spTgt spid="39"/>
                                        </p:tgtEl>
                                      </p:cBhvr>
                                      <p:by x="125000" y="125000"/>
                                    </p:animScale>
                                  </p:childTnLst>
                                </p:cTn>
                              </p:par>
                              <p:par>
                                <p:cTn id="30" presetID="6" presetClass="emph" presetSubtype="0" repeatCount="indefinite" autoRev="1" fill="hold" grpId="0" nodeType="withEffect">
                                  <p:stCondLst>
                                    <p:cond delay="0"/>
                                  </p:stCondLst>
                                  <p:childTnLst>
                                    <p:animScale>
                                      <p:cBhvr>
                                        <p:cTn id="31" dur="20000" fill="hold"/>
                                        <p:tgtEl>
                                          <p:spTgt spid="38"/>
                                        </p:tgtEl>
                                      </p:cBhvr>
                                      <p:by x="125000" y="125000"/>
                                    </p:animScale>
                                  </p:childTnLst>
                                </p:cTn>
                              </p:par>
                              <p:par>
                                <p:cTn id="32" presetID="6" presetClass="emph" presetSubtype="0" repeatCount="indefinite" autoRev="1" fill="hold" grpId="0" nodeType="withEffect">
                                  <p:stCondLst>
                                    <p:cond delay="0"/>
                                  </p:stCondLst>
                                  <p:childTnLst>
                                    <p:animScale>
                                      <p:cBhvr>
                                        <p:cTn id="33" dur="25000" fill="hold"/>
                                        <p:tgtEl>
                                          <p:spTgt spid="37"/>
                                        </p:tgtEl>
                                      </p:cBhvr>
                                      <p:by x="125000" y="125000"/>
                                    </p:animScale>
                                  </p:childTnLst>
                                </p:cTn>
                              </p:par>
                              <p:par>
                                <p:cTn id="34" presetID="2" presetClass="entr" presetSubtype="8" accel="50000" decel="50000" fill="hold" grpId="0" nodeType="withEffect">
                                  <p:stCondLst>
                                    <p:cond delay="50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1500" fill="hold"/>
                                        <p:tgtEl>
                                          <p:spTgt spid="8"/>
                                        </p:tgtEl>
                                        <p:attrNameLst>
                                          <p:attrName>ppt_x</p:attrName>
                                        </p:attrNameLst>
                                      </p:cBhvr>
                                      <p:tavLst>
                                        <p:tav tm="0">
                                          <p:val>
                                            <p:strVal val="0-#ppt_w/2"/>
                                          </p:val>
                                        </p:tav>
                                        <p:tav tm="100000">
                                          <p:val>
                                            <p:strVal val="#ppt_x"/>
                                          </p:val>
                                        </p:tav>
                                      </p:tavLst>
                                    </p:anim>
                                    <p:anim calcmode="lin" valueType="num">
                                      <p:cBhvr additive="base">
                                        <p:cTn id="37" dur="1500" fill="hold"/>
                                        <p:tgtEl>
                                          <p:spTgt spid="8"/>
                                        </p:tgtEl>
                                        <p:attrNameLst>
                                          <p:attrName>ppt_y</p:attrName>
                                        </p:attrNameLst>
                                      </p:cBhvr>
                                      <p:tavLst>
                                        <p:tav tm="0">
                                          <p:val>
                                            <p:strVal val="#ppt_y"/>
                                          </p:val>
                                        </p:tav>
                                        <p:tav tm="100000">
                                          <p:val>
                                            <p:strVal val="#ppt_y"/>
                                          </p:val>
                                        </p:tav>
                                      </p:tavLst>
                                    </p:anim>
                                  </p:childTnLst>
                                </p:cTn>
                              </p:par>
                              <p:par>
                                <p:cTn id="38" presetID="10" presetClass="entr" presetSubtype="0" fill="hold" nodeType="withEffect">
                                  <p:stCondLst>
                                    <p:cond delay="15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childTnLst>
                                </p:cTn>
                              </p:par>
                              <p:par>
                                <p:cTn id="41" presetID="10" presetClass="entr" presetSubtype="0" fill="hold" nodeType="withEffect">
                                  <p:stCondLst>
                                    <p:cond delay="15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17" grpId="0" animBg="1"/>
      <p:bldP spid="3" grpId="0"/>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rnament">
            <a:extLst>
              <a:ext uri="{FF2B5EF4-FFF2-40B4-BE49-F238E27FC236}">
                <a16:creationId xmlns:a16="http://schemas.microsoft.com/office/drawing/2014/main" id="{BA15D361-FC67-E3F5-F152-78D463D0D16E}"/>
              </a:ext>
            </a:extLst>
          </p:cNvPr>
          <p:cNvSpPr/>
          <p:nvPr/>
        </p:nvSpPr>
        <p:spPr>
          <a:xfrm>
            <a:off x="3990109" y="-8179417"/>
            <a:ext cx="1640378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Ornament">
            <a:extLst>
              <a:ext uri="{FF2B5EF4-FFF2-40B4-BE49-F238E27FC236}">
                <a16:creationId xmlns:a16="http://schemas.microsoft.com/office/drawing/2014/main" id="{C3928B9E-2B82-6A38-5ED6-7CFDBB3B2DCA}"/>
              </a:ext>
            </a:extLst>
          </p:cNvPr>
          <p:cNvSpPr/>
          <p:nvPr/>
        </p:nvSpPr>
        <p:spPr>
          <a:xfrm>
            <a:off x="7375774" y="-4793752"/>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Ornament">
            <a:extLst>
              <a:ext uri="{FF2B5EF4-FFF2-40B4-BE49-F238E27FC236}">
                <a16:creationId xmlns:a16="http://schemas.microsoft.com/office/drawing/2014/main" id="{1EB505C1-1D34-BEA2-4663-8265802DFA55}"/>
              </a:ext>
            </a:extLst>
          </p:cNvPr>
          <p:cNvSpPr/>
          <p:nvPr/>
        </p:nvSpPr>
        <p:spPr>
          <a:xfrm>
            <a:off x="9867014" y="-2535065"/>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Text">
            <a:extLst>
              <a:ext uri="{FF2B5EF4-FFF2-40B4-BE49-F238E27FC236}">
                <a16:creationId xmlns:a16="http://schemas.microsoft.com/office/drawing/2014/main" id="{0E748878-B366-70EB-F386-C6FA4793F7A5}"/>
              </a:ext>
            </a:extLst>
          </p:cNvPr>
          <p:cNvSpPr txBox="1"/>
          <p:nvPr/>
        </p:nvSpPr>
        <p:spPr>
          <a:xfrm>
            <a:off x="1027362" y="4104858"/>
            <a:ext cx="4048642" cy="1231106"/>
          </a:xfrm>
          <a:prstGeom prst="rect">
            <a:avLst/>
          </a:prstGeom>
          <a:noFill/>
        </p:spPr>
        <p:txBody>
          <a:bodyPr wrap="square" lIns="0" tIns="0" rIns="0" bIns="0" rtlCol="0">
            <a:spAutoFit/>
          </a:bodyPr>
          <a:lstStyle/>
          <a:p>
            <a:r>
              <a:rPr lang="en-GB" sz="4000" b="1" u="none" strike="noStrike">
                <a:solidFill>
                  <a:schemeClr val="bg1"/>
                </a:solidFill>
                <a:effectLst/>
                <a:latin typeface="Arial" panose="020B0604020202020204" pitchFamily="34" charset="0"/>
                <a:cs typeface="Arial" panose="020B0604020202020204" pitchFamily="34" charset="0"/>
              </a:rPr>
              <a:t>engaged with the delivery plan</a:t>
            </a:r>
            <a:endParaRPr lang="en-PT" sz="4000" b="1" spc="-200">
              <a:solidFill>
                <a:schemeClr val="bg1"/>
              </a:solidFill>
              <a:latin typeface="Arial" panose="020B0604020202020204" pitchFamily="34" charset="0"/>
              <a:cs typeface="Arial" panose="020B0604020202020204" pitchFamily="34" charset="0"/>
            </a:endParaRPr>
          </a:p>
        </p:txBody>
      </p:sp>
      <p:sp>
        <p:nvSpPr>
          <p:cNvPr id="4" name="Text">
            <a:extLst>
              <a:ext uri="{FF2B5EF4-FFF2-40B4-BE49-F238E27FC236}">
                <a16:creationId xmlns:a16="http://schemas.microsoft.com/office/drawing/2014/main" id="{1C830FF1-49EB-99D8-BCEB-A0991B323ECC}"/>
              </a:ext>
            </a:extLst>
          </p:cNvPr>
          <p:cNvSpPr txBox="1"/>
          <p:nvPr/>
        </p:nvSpPr>
        <p:spPr>
          <a:xfrm>
            <a:off x="1027362" y="2321078"/>
            <a:ext cx="4322278" cy="1846659"/>
          </a:xfrm>
          <a:prstGeom prst="rect">
            <a:avLst/>
          </a:prstGeom>
          <a:noFill/>
        </p:spPr>
        <p:txBody>
          <a:bodyPr wrap="square" lIns="0" tIns="0" rIns="0" bIns="0" rtlCol="0">
            <a:spAutoFit/>
          </a:bodyPr>
          <a:lstStyle/>
          <a:p>
            <a:r>
              <a:rPr lang="en-GB" sz="4000" b="1" i="0" u="none" strike="noStrike" dirty="0">
                <a:solidFill>
                  <a:schemeClr val="accent2"/>
                </a:solidFill>
                <a:effectLst/>
                <a:latin typeface="Arial" panose="020B0604020202020204" pitchFamily="34" charset="0"/>
                <a:cs typeface="Arial" panose="020B0604020202020204" pitchFamily="34" charset="0"/>
              </a:rPr>
              <a:t>It’s important to ensure all parts of the scheme are</a:t>
            </a:r>
            <a:endParaRPr lang="en-PT" sz="4000" b="1" spc="-200" dirty="0">
              <a:solidFill>
                <a:schemeClr val="accent2"/>
              </a:solidFill>
              <a:latin typeface="Arial" panose="020B0604020202020204" pitchFamily="34" charset="0"/>
              <a:cs typeface="Arial" panose="020B0604020202020204" pitchFamily="34" charset="0"/>
            </a:endParaRPr>
          </a:p>
        </p:txBody>
      </p:sp>
      <p:pic>
        <p:nvPicPr>
          <p:cNvPr id="29" name="Graphic 28">
            <a:extLst>
              <a:ext uri="{FF2B5EF4-FFF2-40B4-BE49-F238E27FC236}">
                <a16:creationId xmlns:a16="http://schemas.microsoft.com/office/drawing/2014/main" id="{6B01E52A-8766-CAFC-C768-6A87B4D460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6919" y="3774852"/>
            <a:ext cx="2539564" cy="2539560"/>
          </a:xfrm>
          <a:prstGeom prst="rect">
            <a:avLst/>
          </a:prstGeom>
          <a:effectLst>
            <a:outerShdw dist="88900" dir="8100000" algn="ctr" rotWithShape="0">
              <a:schemeClr val="tx2">
                <a:alpha val="25000"/>
              </a:schemeClr>
            </a:outerShdw>
          </a:effectLst>
        </p:spPr>
      </p:pic>
      <p:pic>
        <p:nvPicPr>
          <p:cNvPr id="31" name="Graphic 30">
            <a:extLst>
              <a:ext uri="{FF2B5EF4-FFF2-40B4-BE49-F238E27FC236}">
                <a16:creationId xmlns:a16="http://schemas.microsoft.com/office/drawing/2014/main" id="{BE1E6F85-A921-420C-AF02-CD34B8F039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81369">
            <a:off x="8601354" y="994146"/>
            <a:ext cx="2539564" cy="2539560"/>
          </a:xfrm>
          <a:prstGeom prst="rect">
            <a:avLst/>
          </a:prstGeom>
          <a:effectLst>
            <a:outerShdw dist="88900" dir="8100000" algn="ctr" rotWithShape="0">
              <a:schemeClr val="tx2">
                <a:alpha val="25000"/>
              </a:schemeClr>
            </a:outerShdw>
          </a:effectLst>
        </p:spPr>
      </p:pic>
      <p:pic>
        <p:nvPicPr>
          <p:cNvPr id="33" name="Graphic 32">
            <a:extLst>
              <a:ext uri="{FF2B5EF4-FFF2-40B4-BE49-F238E27FC236}">
                <a16:creationId xmlns:a16="http://schemas.microsoft.com/office/drawing/2014/main" id="{FCB66ED7-71E9-5A33-53AA-42170B1085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79476" y="1250967"/>
            <a:ext cx="2539564" cy="2539560"/>
          </a:xfrm>
          <a:prstGeom prst="rect">
            <a:avLst/>
          </a:prstGeom>
          <a:effectLst>
            <a:outerShdw dist="88900" dir="8100000" algn="ctr" rotWithShape="0">
              <a:schemeClr val="tx2">
                <a:alpha val="25000"/>
              </a:schemeClr>
            </a:outerShdw>
          </a:effectLst>
        </p:spPr>
      </p:pic>
      <p:pic>
        <p:nvPicPr>
          <p:cNvPr id="27" name="Graphic 26">
            <a:extLst>
              <a:ext uri="{FF2B5EF4-FFF2-40B4-BE49-F238E27FC236}">
                <a16:creationId xmlns:a16="http://schemas.microsoft.com/office/drawing/2014/main" id="{BC500246-9F7A-70CD-B611-75E8B19477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79476" y="3228793"/>
            <a:ext cx="2539564" cy="2539560"/>
          </a:xfrm>
          <a:prstGeom prst="rect">
            <a:avLst/>
          </a:prstGeom>
          <a:effectLst>
            <a:outerShdw dist="88900" dir="8100000" algn="ctr" rotWithShape="0">
              <a:schemeClr val="tx2">
                <a:alpha val="25000"/>
              </a:schemeClr>
            </a:outerShdw>
          </a:effectLst>
        </p:spPr>
      </p:pic>
    </p:spTree>
    <p:extLst>
      <p:ext uri="{BB962C8B-B14F-4D97-AF65-F5344CB8AC3E}">
        <p14:creationId xmlns:p14="http://schemas.microsoft.com/office/powerpoint/2010/main" val="538088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6" presetClass="emph" presetSubtype="0" repeatCount="indefinite" autoRev="1" fill="hold" grpId="0" nodeType="withEffect">
                                  <p:stCondLst>
                                    <p:cond delay="0"/>
                                  </p:stCondLst>
                                  <p:childTnLst>
                                    <p:animScale>
                                      <p:cBhvr>
                                        <p:cTn id="14" dur="15000" fill="hold"/>
                                        <p:tgtEl>
                                          <p:spTgt spid="15"/>
                                        </p:tgtEl>
                                      </p:cBhvr>
                                      <p:by x="125000" y="125000"/>
                                    </p:animScale>
                                  </p:childTnLst>
                                </p:cTn>
                              </p:par>
                              <p:par>
                                <p:cTn id="15" presetID="6" presetClass="emph" presetSubtype="0" repeatCount="indefinite" autoRev="1" fill="hold" grpId="0" nodeType="withEffect">
                                  <p:stCondLst>
                                    <p:cond delay="0"/>
                                  </p:stCondLst>
                                  <p:childTnLst>
                                    <p:animScale>
                                      <p:cBhvr>
                                        <p:cTn id="16" dur="20000" fill="hold"/>
                                        <p:tgtEl>
                                          <p:spTgt spid="11"/>
                                        </p:tgtEl>
                                      </p:cBhvr>
                                      <p:by x="125000" y="125000"/>
                                    </p:animScale>
                                  </p:childTnLst>
                                </p:cTn>
                              </p:par>
                              <p:par>
                                <p:cTn id="17" presetID="6" presetClass="emph" presetSubtype="0" repeatCount="indefinite" autoRev="1" fill="hold" grpId="0" nodeType="withEffect">
                                  <p:stCondLst>
                                    <p:cond delay="0"/>
                                  </p:stCondLst>
                                  <p:childTnLst>
                                    <p:animScale>
                                      <p:cBhvr>
                                        <p:cTn id="18" dur="25000" fill="hold"/>
                                        <p:tgtEl>
                                          <p:spTgt spid="10"/>
                                        </p:tgtEl>
                                      </p:cBhvr>
                                      <p:by x="125000" y="125000"/>
                                    </p:animScale>
                                  </p:childTnLst>
                                </p:cTn>
                              </p:par>
                              <p:par>
                                <p:cTn id="19" presetID="2" presetClass="entr" presetSubtype="2" accel="50000" decel="5000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1500" fill="hold"/>
                                        <p:tgtEl>
                                          <p:spTgt spid="27"/>
                                        </p:tgtEl>
                                        <p:attrNameLst>
                                          <p:attrName>ppt_x</p:attrName>
                                        </p:attrNameLst>
                                      </p:cBhvr>
                                      <p:tavLst>
                                        <p:tav tm="0">
                                          <p:val>
                                            <p:strVal val="1+#ppt_w/2"/>
                                          </p:val>
                                        </p:tav>
                                        <p:tav tm="100000">
                                          <p:val>
                                            <p:strVal val="#ppt_x"/>
                                          </p:val>
                                        </p:tav>
                                      </p:tavLst>
                                    </p:anim>
                                    <p:anim calcmode="lin" valueType="num">
                                      <p:cBhvr additive="base">
                                        <p:cTn id="22" dur="15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2" accel="50000" decel="50000" fill="hold" nodeType="withEffect">
                                  <p:stCondLst>
                                    <p:cond delay="50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1500" fill="hold"/>
                                        <p:tgtEl>
                                          <p:spTgt spid="33"/>
                                        </p:tgtEl>
                                        <p:attrNameLst>
                                          <p:attrName>ppt_x</p:attrName>
                                        </p:attrNameLst>
                                      </p:cBhvr>
                                      <p:tavLst>
                                        <p:tav tm="0">
                                          <p:val>
                                            <p:strVal val="1+#ppt_w/2"/>
                                          </p:val>
                                        </p:tav>
                                        <p:tav tm="100000">
                                          <p:val>
                                            <p:strVal val="#ppt_x"/>
                                          </p:val>
                                        </p:tav>
                                      </p:tavLst>
                                    </p:anim>
                                    <p:anim calcmode="lin" valueType="num">
                                      <p:cBhvr additive="base">
                                        <p:cTn id="26" dur="1500" fill="hold"/>
                                        <p:tgtEl>
                                          <p:spTgt spid="33"/>
                                        </p:tgtEl>
                                        <p:attrNameLst>
                                          <p:attrName>ppt_y</p:attrName>
                                        </p:attrNameLst>
                                      </p:cBhvr>
                                      <p:tavLst>
                                        <p:tav tm="0">
                                          <p:val>
                                            <p:strVal val="#ppt_y"/>
                                          </p:val>
                                        </p:tav>
                                        <p:tav tm="100000">
                                          <p:val>
                                            <p:strVal val="#ppt_y"/>
                                          </p:val>
                                        </p:tav>
                                      </p:tavLst>
                                    </p:anim>
                                  </p:childTnLst>
                                </p:cTn>
                              </p:par>
                              <p:par>
                                <p:cTn id="27" presetID="2" presetClass="entr" presetSubtype="2" accel="50000" decel="50000" fill="hold" nodeType="withEffect">
                                  <p:stCondLst>
                                    <p:cond delay="50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1500" fill="hold"/>
                                        <p:tgtEl>
                                          <p:spTgt spid="29"/>
                                        </p:tgtEl>
                                        <p:attrNameLst>
                                          <p:attrName>ppt_x</p:attrName>
                                        </p:attrNameLst>
                                      </p:cBhvr>
                                      <p:tavLst>
                                        <p:tav tm="0">
                                          <p:val>
                                            <p:strVal val="1+#ppt_w/2"/>
                                          </p:val>
                                        </p:tav>
                                        <p:tav tm="100000">
                                          <p:val>
                                            <p:strVal val="#ppt_x"/>
                                          </p:val>
                                        </p:tav>
                                      </p:tavLst>
                                    </p:anim>
                                    <p:anim calcmode="lin" valueType="num">
                                      <p:cBhvr additive="base">
                                        <p:cTn id="30" dur="1500" fill="hold"/>
                                        <p:tgtEl>
                                          <p:spTgt spid="29"/>
                                        </p:tgtEl>
                                        <p:attrNameLst>
                                          <p:attrName>ppt_y</p:attrName>
                                        </p:attrNameLst>
                                      </p:cBhvr>
                                      <p:tavLst>
                                        <p:tav tm="0">
                                          <p:val>
                                            <p:strVal val="#ppt_y"/>
                                          </p:val>
                                        </p:tav>
                                        <p:tav tm="100000">
                                          <p:val>
                                            <p:strVal val="#ppt_y"/>
                                          </p:val>
                                        </p:tav>
                                      </p:tavLst>
                                    </p:anim>
                                  </p:childTnLst>
                                </p:cTn>
                              </p:par>
                              <p:par>
                                <p:cTn id="31" presetID="2" presetClass="entr" presetSubtype="2" accel="50000" decel="50000" fill="hold" nodeType="withEffect">
                                  <p:stCondLst>
                                    <p:cond delay="50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500" fill="hold"/>
                                        <p:tgtEl>
                                          <p:spTgt spid="31"/>
                                        </p:tgtEl>
                                        <p:attrNameLst>
                                          <p:attrName>ppt_x</p:attrName>
                                        </p:attrNameLst>
                                      </p:cBhvr>
                                      <p:tavLst>
                                        <p:tav tm="0">
                                          <p:val>
                                            <p:strVal val="1+#ppt_w/2"/>
                                          </p:val>
                                        </p:tav>
                                        <p:tav tm="100000">
                                          <p:val>
                                            <p:strVal val="#ppt_x"/>
                                          </p:val>
                                        </p:tav>
                                      </p:tavLst>
                                    </p:anim>
                                    <p:anim calcmode="lin" valueType="num">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a:extLst>
              <a:ext uri="{FF2B5EF4-FFF2-40B4-BE49-F238E27FC236}">
                <a16:creationId xmlns:a16="http://schemas.microsoft.com/office/drawing/2014/main" id="{1FD5A49F-B78B-E07B-65AA-797A1E7ADDDB}"/>
              </a:ext>
            </a:extLst>
          </p:cNvPr>
          <p:cNvSpPr txBox="1"/>
          <p:nvPr/>
        </p:nvSpPr>
        <p:spPr>
          <a:xfrm>
            <a:off x="0" y="3452881"/>
            <a:ext cx="12192000" cy="2462213"/>
          </a:xfrm>
          <a:prstGeom prst="rect">
            <a:avLst/>
          </a:prstGeom>
          <a:noFill/>
        </p:spPr>
        <p:txBody>
          <a:bodyPr wrap="square" lIns="0" tIns="0" rIns="0" bIns="0" rtlCol="0">
            <a:spAutoFit/>
          </a:bodyPr>
          <a:lstStyle/>
          <a:p>
            <a:pPr algn="ctr"/>
            <a:r>
              <a:rPr lang="en-PT" sz="15900" b="1" spc="-300">
                <a:solidFill>
                  <a:schemeClr val="bg1">
                    <a:alpha val="5000"/>
                  </a:schemeClr>
                </a:solidFill>
                <a:latin typeface="Gotham" panose="02000504050000020004" pitchFamily="2" charset="0"/>
              </a:rPr>
              <a:t>OVERVIEW</a:t>
            </a:r>
          </a:p>
        </p:txBody>
      </p:sp>
      <p:sp>
        <p:nvSpPr>
          <p:cNvPr id="12" name="Text">
            <a:extLst>
              <a:ext uri="{FF2B5EF4-FFF2-40B4-BE49-F238E27FC236}">
                <a16:creationId xmlns:a16="http://schemas.microsoft.com/office/drawing/2014/main" id="{AE4A7193-51B6-27CC-2037-28E905A49F4D}"/>
              </a:ext>
            </a:extLst>
          </p:cNvPr>
          <p:cNvSpPr txBox="1"/>
          <p:nvPr/>
        </p:nvSpPr>
        <p:spPr>
          <a:xfrm>
            <a:off x="0" y="1800851"/>
            <a:ext cx="12192000" cy="2462213"/>
          </a:xfrm>
          <a:prstGeom prst="rect">
            <a:avLst/>
          </a:prstGeom>
          <a:noFill/>
        </p:spPr>
        <p:txBody>
          <a:bodyPr wrap="square" lIns="0" tIns="0" rIns="0" bIns="0" rtlCol="0">
            <a:spAutoFit/>
          </a:bodyPr>
          <a:lstStyle/>
          <a:p>
            <a:pPr algn="ctr"/>
            <a:r>
              <a:rPr lang="en-PT" sz="15900" b="1" spc="-300">
                <a:solidFill>
                  <a:schemeClr val="bg1">
                    <a:alpha val="17000"/>
                  </a:schemeClr>
                </a:solidFill>
                <a:latin typeface="Gotham" panose="02000504050000020004" pitchFamily="2" charset="0"/>
              </a:rPr>
              <a:t>OVERVIEW</a:t>
            </a:r>
          </a:p>
        </p:txBody>
      </p:sp>
      <p:sp>
        <p:nvSpPr>
          <p:cNvPr id="3" name="Text">
            <a:extLst>
              <a:ext uri="{FF2B5EF4-FFF2-40B4-BE49-F238E27FC236}">
                <a16:creationId xmlns:a16="http://schemas.microsoft.com/office/drawing/2014/main" id="{1C254026-DF72-5414-B3B0-ADBBAFCE234A}"/>
              </a:ext>
            </a:extLst>
          </p:cNvPr>
          <p:cNvSpPr txBox="1"/>
          <p:nvPr/>
        </p:nvSpPr>
        <p:spPr>
          <a:xfrm>
            <a:off x="0" y="148822"/>
            <a:ext cx="12192000" cy="2462213"/>
          </a:xfrm>
          <a:prstGeom prst="rect">
            <a:avLst/>
          </a:prstGeom>
          <a:noFill/>
        </p:spPr>
        <p:txBody>
          <a:bodyPr wrap="square" lIns="0" tIns="0" rIns="0" bIns="0" rtlCol="0">
            <a:spAutoFit/>
          </a:bodyPr>
          <a:lstStyle/>
          <a:p>
            <a:pPr algn="ctr"/>
            <a:r>
              <a:rPr lang="en-PT" sz="15900" b="1" spc="-300">
                <a:solidFill>
                  <a:schemeClr val="bg1">
                    <a:alpha val="5000"/>
                  </a:schemeClr>
                </a:solidFill>
                <a:latin typeface="Gotham" panose="02000504050000020004" pitchFamily="2" charset="0"/>
              </a:rPr>
              <a:t>OVERVIEW</a:t>
            </a:r>
          </a:p>
        </p:txBody>
      </p:sp>
      <p:sp>
        <p:nvSpPr>
          <p:cNvPr id="5" name="Text">
            <a:extLst>
              <a:ext uri="{FF2B5EF4-FFF2-40B4-BE49-F238E27FC236}">
                <a16:creationId xmlns:a16="http://schemas.microsoft.com/office/drawing/2014/main" id="{34DC2788-BC23-37B3-41C9-75FFAF34C15E}"/>
              </a:ext>
            </a:extLst>
          </p:cNvPr>
          <p:cNvSpPr txBox="1"/>
          <p:nvPr/>
        </p:nvSpPr>
        <p:spPr>
          <a:xfrm>
            <a:off x="0" y="1800851"/>
            <a:ext cx="12192000" cy="2462213"/>
          </a:xfrm>
          <a:prstGeom prst="rect">
            <a:avLst/>
          </a:prstGeom>
          <a:noFill/>
        </p:spPr>
        <p:txBody>
          <a:bodyPr wrap="square" lIns="0" tIns="0" rIns="0" bIns="0" rtlCol="0">
            <a:spAutoFit/>
          </a:bodyPr>
          <a:lstStyle/>
          <a:p>
            <a:pPr algn="ctr"/>
            <a:r>
              <a:rPr lang="en-PT" sz="15900" b="1" spc="-300">
                <a:solidFill>
                  <a:schemeClr val="accent2"/>
                </a:solidFill>
                <a:latin typeface="Gotham" panose="02000504050000020004" pitchFamily="2" charset="0"/>
              </a:rPr>
              <a:t>OVERVIEW</a:t>
            </a:r>
          </a:p>
        </p:txBody>
      </p:sp>
      <p:sp>
        <p:nvSpPr>
          <p:cNvPr id="7" name="Text">
            <a:extLst>
              <a:ext uri="{FF2B5EF4-FFF2-40B4-BE49-F238E27FC236}">
                <a16:creationId xmlns:a16="http://schemas.microsoft.com/office/drawing/2014/main" id="{15626F8E-9095-F728-1A7C-1A773E3E75B3}"/>
              </a:ext>
            </a:extLst>
          </p:cNvPr>
          <p:cNvSpPr txBox="1"/>
          <p:nvPr/>
        </p:nvSpPr>
        <p:spPr>
          <a:xfrm>
            <a:off x="3303057" y="4032753"/>
            <a:ext cx="5687454" cy="984885"/>
          </a:xfrm>
          <a:prstGeom prst="rect">
            <a:avLst/>
          </a:prstGeom>
          <a:noFill/>
        </p:spPr>
        <p:txBody>
          <a:bodyPr wrap="none" lIns="0" tIns="0" rIns="0" bIns="0" rtlCol="0">
            <a:spAutoFit/>
          </a:bodyPr>
          <a:lstStyle/>
          <a:p>
            <a:pPr algn="ctr"/>
            <a:r>
              <a:rPr lang="en-GB" sz="3200" b="1">
                <a:solidFill>
                  <a:schemeClr val="bg1"/>
                </a:solidFill>
                <a:latin typeface="Arial" panose="020B0604020202020204" pitchFamily="34" charset="0"/>
                <a:cs typeface="Arial" panose="020B0604020202020204" pitchFamily="34" charset="0"/>
              </a:rPr>
              <a:t>of the </a:t>
            </a:r>
            <a:r>
              <a:rPr lang="en-GB" sz="3200" b="1">
                <a:solidFill>
                  <a:schemeClr val="accent2"/>
                </a:solidFill>
                <a:latin typeface="Arial" panose="020B0604020202020204" pitchFamily="34" charset="0"/>
                <a:cs typeface="Arial" panose="020B0604020202020204" pitchFamily="34" charset="0"/>
              </a:rPr>
              <a:t>legal duties </a:t>
            </a:r>
            <a:r>
              <a:rPr lang="en-GB" sz="3200" b="1">
                <a:solidFill>
                  <a:schemeClr val="bg1"/>
                </a:solidFill>
                <a:latin typeface="Arial" panose="020B0604020202020204" pitchFamily="34" charset="0"/>
                <a:cs typeface="Arial" panose="020B0604020202020204" pitchFamily="34" charset="0"/>
              </a:rPr>
              <a:t>of trustees</a:t>
            </a:r>
          </a:p>
          <a:p>
            <a:pPr algn="ctr"/>
            <a:r>
              <a:rPr lang="en-GB" sz="3200" b="1">
                <a:solidFill>
                  <a:schemeClr val="bg1"/>
                </a:solidFill>
                <a:latin typeface="Arial" panose="020B0604020202020204" pitchFamily="34" charset="0"/>
                <a:cs typeface="Arial" panose="020B0604020202020204" pitchFamily="34" charset="0"/>
              </a:rPr>
              <a:t>and scheme managers </a:t>
            </a:r>
            <a:endParaRPr lang="en-PT" sz="3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58600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2" presetClass="entr" presetSubtype="8"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0-#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3"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rnament">
            <a:extLst>
              <a:ext uri="{FF2B5EF4-FFF2-40B4-BE49-F238E27FC236}">
                <a16:creationId xmlns:a16="http://schemas.microsoft.com/office/drawing/2014/main" id="{BA15D361-FC67-E3F5-F152-78D463D0D16E}"/>
              </a:ext>
            </a:extLst>
          </p:cNvPr>
          <p:cNvSpPr/>
          <p:nvPr/>
        </p:nvSpPr>
        <p:spPr>
          <a:xfrm>
            <a:off x="749013" y="-6198456"/>
            <a:ext cx="1640378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Ornament">
            <a:extLst>
              <a:ext uri="{FF2B5EF4-FFF2-40B4-BE49-F238E27FC236}">
                <a16:creationId xmlns:a16="http://schemas.microsoft.com/office/drawing/2014/main" id="{1EB505C1-1D34-BEA2-4663-8265802DFA55}"/>
              </a:ext>
            </a:extLst>
          </p:cNvPr>
          <p:cNvSpPr/>
          <p:nvPr/>
        </p:nvSpPr>
        <p:spPr>
          <a:xfrm>
            <a:off x="6573910" y="871461"/>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Text">
            <a:extLst>
              <a:ext uri="{FF2B5EF4-FFF2-40B4-BE49-F238E27FC236}">
                <a16:creationId xmlns:a16="http://schemas.microsoft.com/office/drawing/2014/main" id="{0E748878-B366-70EB-F386-C6FA4793F7A5}"/>
              </a:ext>
            </a:extLst>
          </p:cNvPr>
          <p:cNvSpPr txBox="1"/>
          <p:nvPr/>
        </p:nvSpPr>
        <p:spPr>
          <a:xfrm>
            <a:off x="929779" y="1080106"/>
            <a:ext cx="4995792" cy="1846659"/>
          </a:xfrm>
          <a:prstGeom prst="rect">
            <a:avLst/>
          </a:prstGeom>
          <a:noFill/>
        </p:spPr>
        <p:txBody>
          <a:bodyPr wrap="square" lIns="0" tIns="0" rIns="0" bIns="0" rtlCol="0">
            <a:spAutoFit/>
          </a:bodyPr>
          <a:lstStyle/>
          <a:p>
            <a:r>
              <a:rPr lang="en-GB" sz="4000" b="1" dirty="0">
                <a:solidFill>
                  <a:schemeClr val="bg1"/>
                </a:solidFill>
                <a:latin typeface="Arial" panose="020B0604020202020204" pitchFamily="34" charset="0"/>
                <a:cs typeface="Arial" panose="020B0604020202020204" pitchFamily="34" charset="0"/>
              </a:rPr>
              <a:t>Larger schemes have dashboards firmly on their radar</a:t>
            </a:r>
          </a:p>
        </p:txBody>
      </p:sp>
      <p:pic>
        <p:nvPicPr>
          <p:cNvPr id="12" name="Radar">
            <a:extLst>
              <a:ext uri="{FF2B5EF4-FFF2-40B4-BE49-F238E27FC236}">
                <a16:creationId xmlns:a16="http://schemas.microsoft.com/office/drawing/2014/main" id="{B5D30E13-9DA1-EDA1-EFD9-057BAE8DCD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6729" y="1164281"/>
            <a:ext cx="4529442" cy="4529440"/>
          </a:xfrm>
          <a:prstGeom prst="rect">
            <a:avLst/>
          </a:prstGeom>
        </p:spPr>
      </p:pic>
      <p:pic>
        <p:nvPicPr>
          <p:cNvPr id="5" name="Radar">
            <a:extLst>
              <a:ext uri="{FF2B5EF4-FFF2-40B4-BE49-F238E27FC236}">
                <a16:creationId xmlns:a16="http://schemas.microsoft.com/office/drawing/2014/main" id="{F7928F8E-D9C1-3332-13E4-676E50FB8F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86083" y="1783634"/>
            <a:ext cx="3290734" cy="3290734"/>
          </a:xfrm>
          <a:prstGeom prst="rect">
            <a:avLst/>
          </a:prstGeom>
        </p:spPr>
      </p:pic>
      <p:pic>
        <p:nvPicPr>
          <p:cNvPr id="19" name="Clock">
            <a:extLst>
              <a:ext uri="{FF2B5EF4-FFF2-40B4-BE49-F238E27FC236}">
                <a16:creationId xmlns:a16="http://schemas.microsoft.com/office/drawing/2014/main" id="{77EE7A8D-EF68-F217-6034-F040269DAF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20385" y="3996767"/>
            <a:ext cx="2079412" cy="2079410"/>
          </a:xfrm>
          <a:prstGeom prst="rect">
            <a:avLst/>
          </a:prstGeom>
          <a:effectLst>
            <a:outerShdw dist="88900" dir="1200000" algn="ctr" rotWithShape="0">
              <a:schemeClr val="tx2">
                <a:alpha val="25000"/>
              </a:schemeClr>
            </a:outerShdw>
          </a:effectLst>
        </p:spPr>
      </p:pic>
      <p:sp>
        <p:nvSpPr>
          <p:cNvPr id="17" name="Ornament">
            <a:extLst>
              <a:ext uri="{FF2B5EF4-FFF2-40B4-BE49-F238E27FC236}">
                <a16:creationId xmlns:a16="http://schemas.microsoft.com/office/drawing/2014/main" id="{5B8158E0-399D-4177-02CA-62C1309E7CED}"/>
              </a:ext>
            </a:extLst>
          </p:cNvPr>
          <p:cNvSpPr/>
          <p:nvPr/>
        </p:nvSpPr>
        <p:spPr>
          <a:xfrm>
            <a:off x="8850856" y="2255028"/>
            <a:ext cx="200096" cy="200092"/>
          </a:xfrm>
          <a:prstGeom prst="ellipse">
            <a:avLst/>
          </a:prstGeom>
          <a:solidFill>
            <a:schemeClr val="accent2"/>
          </a:solidFill>
          <a:ln w="6350">
            <a:solidFill>
              <a:schemeClr val="bg1"/>
            </a:solidFill>
          </a:ln>
          <a:effectLst>
            <a:glow rad="63500">
              <a:schemeClr val="accent2">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8" name="Ornament">
            <a:extLst>
              <a:ext uri="{FF2B5EF4-FFF2-40B4-BE49-F238E27FC236}">
                <a16:creationId xmlns:a16="http://schemas.microsoft.com/office/drawing/2014/main" id="{EA0A65AD-4B64-CE02-0861-233D9A40ABF1}"/>
              </a:ext>
            </a:extLst>
          </p:cNvPr>
          <p:cNvSpPr/>
          <p:nvPr/>
        </p:nvSpPr>
        <p:spPr>
          <a:xfrm>
            <a:off x="7943830" y="3442273"/>
            <a:ext cx="200096" cy="200092"/>
          </a:xfrm>
          <a:prstGeom prst="ellipse">
            <a:avLst/>
          </a:prstGeom>
          <a:solidFill>
            <a:schemeClr val="accent2"/>
          </a:solidFill>
          <a:ln w="6350">
            <a:solidFill>
              <a:schemeClr val="bg1"/>
            </a:solidFill>
          </a:ln>
          <a:effectLst>
            <a:glow rad="63500">
              <a:schemeClr val="accent2">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0" name="Ornament">
            <a:extLst>
              <a:ext uri="{FF2B5EF4-FFF2-40B4-BE49-F238E27FC236}">
                <a16:creationId xmlns:a16="http://schemas.microsoft.com/office/drawing/2014/main" id="{F19B06AC-560B-9BBA-58B0-74913D1DA96A}"/>
              </a:ext>
            </a:extLst>
          </p:cNvPr>
          <p:cNvSpPr/>
          <p:nvPr/>
        </p:nvSpPr>
        <p:spPr>
          <a:xfrm>
            <a:off x="10329382" y="2926080"/>
            <a:ext cx="200096" cy="200092"/>
          </a:xfrm>
          <a:prstGeom prst="ellipse">
            <a:avLst/>
          </a:prstGeom>
          <a:solidFill>
            <a:schemeClr val="accent2"/>
          </a:solidFill>
          <a:ln w="6350">
            <a:solidFill>
              <a:schemeClr val="bg1"/>
            </a:solidFill>
          </a:ln>
          <a:effectLst>
            <a:glow rad="63500">
              <a:schemeClr val="accent2">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 name="Ornament">
            <a:extLst>
              <a:ext uri="{FF2B5EF4-FFF2-40B4-BE49-F238E27FC236}">
                <a16:creationId xmlns:a16="http://schemas.microsoft.com/office/drawing/2014/main" id="{2AD147A2-B221-D477-C86B-697AA93C5EC9}"/>
              </a:ext>
            </a:extLst>
          </p:cNvPr>
          <p:cNvSpPr/>
          <p:nvPr/>
        </p:nvSpPr>
        <p:spPr>
          <a:xfrm>
            <a:off x="9970989" y="4281405"/>
            <a:ext cx="200096" cy="200092"/>
          </a:xfrm>
          <a:prstGeom prst="ellipse">
            <a:avLst/>
          </a:prstGeom>
          <a:solidFill>
            <a:schemeClr val="accent2"/>
          </a:solidFill>
          <a:ln w="6350">
            <a:solidFill>
              <a:schemeClr val="bg1"/>
            </a:solidFill>
          </a:ln>
          <a:effectLst>
            <a:glow rad="63500">
              <a:schemeClr val="accent2">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4" name="Ornament">
            <a:extLst>
              <a:ext uri="{FF2B5EF4-FFF2-40B4-BE49-F238E27FC236}">
                <a16:creationId xmlns:a16="http://schemas.microsoft.com/office/drawing/2014/main" id="{C9C96CC6-74FA-204B-C767-218FD1F8AFB6}"/>
              </a:ext>
            </a:extLst>
          </p:cNvPr>
          <p:cNvSpPr/>
          <p:nvPr/>
        </p:nvSpPr>
        <p:spPr>
          <a:xfrm>
            <a:off x="8650760" y="4620515"/>
            <a:ext cx="200096" cy="200092"/>
          </a:xfrm>
          <a:prstGeom prst="ellipse">
            <a:avLst/>
          </a:prstGeom>
          <a:solidFill>
            <a:schemeClr val="accent2"/>
          </a:solidFill>
          <a:ln w="6350">
            <a:solidFill>
              <a:schemeClr val="bg1"/>
            </a:solidFill>
          </a:ln>
          <a:effectLst>
            <a:glow rad="63500">
              <a:schemeClr val="accent2">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7" name="Text">
            <a:extLst>
              <a:ext uri="{FF2B5EF4-FFF2-40B4-BE49-F238E27FC236}">
                <a16:creationId xmlns:a16="http://schemas.microsoft.com/office/drawing/2014/main" id="{F78E35A5-207C-5A73-D238-F0C10470B64F}"/>
              </a:ext>
            </a:extLst>
          </p:cNvPr>
          <p:cNvSpPr txBox="1"/>
          <p:nvPr/>
        </p:nvSpPr>
        <p:spPr>
          <a:xfrm>
            <a:off x="897026" y="3000021"/>
            <a:ext cx="4322278" cy="615553"/>
          </a:xfrm>
          <a:prstGeom prst="rect">
            <a:avLst/>
          </a:prstGeom>
          <a:noFill/>
        </p:spPr>
        <p:txBody>
          <a:bodyPr wrap="square" lIns="0" tIns="0" rIns="0" bIns="0" rtlCol="0">
            <a:spAutoFit/>
          </a:bodyPr>
          <a:lstStyle/>
          <a:p>
            <a:r>
              <a:rPr lang="en-GB" sz="4000" b="1" i="0" u="none" strike="noStrike" dirty="0">
                <a:solidFill>
                  <a:schemeClr val="accent2"/>
                </a:solidFill>
                <a:effectLst/>
                <a:latin typeface="Arial" panose="020B0604020202020204" pitchFamily="34" charset="0"/>
                <a:cs typeface="Arial" panose="020B0604020202020204" pitchFamily="34" charset="0"/>
              </a:rPr>
              <a:t>BUT</a:t>
            </a:r>
            <a:endParaRPr lang="en-PT" sz="4000" b="1" spc="-200" dirty="0">
              <a:solidFill>
                <a:schemeClr val="accent2"/>
              </a:solidFill>
              <a:latin typeface="Arial" panose="020B0604020202020204" pitchFamily="34" charset="0"/>
              <a:cs typeface="Arial" panose="020B0604020202020204" pitchFamily="34" charset="0"/>
            </a:endParaRPr>
          </a:p>
        </p:txBody>
      </p:sp>
      <p:sp>
        <p:nvSpPr>
          <p:cNvPr id="9" name="Text">
            <a:extLst>
              <a:ext uri="{FF2B5EF4-FFF2-40B4-BE49-F238E27FC236}">
                <a16:creationId xmlns:a16="http://schemas.microsoft.com/office/drawing/2014/main" id="{DB6F69A4-C95F-9647-867B-E6A635D3A1F4}"/>
              </a:ext>
            </a:extLst>
          </p:cNvPr>
          <p:cNvSpPr txBox="1"/>
          <p:nvPr/>
        </p:nvSpPr>
        <p:spPr>
          <a:xfrm>
            <a:off x="873630" y="3665852"/>
            <a:ext cx="4995792" cy="1231106"/>
          </a:xfrm>
          <a:prstGeom prst="rect">
            <a:avLst/>
          </a:prstGeom>
          <a:noFill/>
        </p:spPr>
        <p:txBody>
          <a:bodyPr wrap="square" lIns="0" tIns="0" rIns="0" bIns="0" rtlCol="0">
            <a:spAutoFit/>
          </a:bodyPr>
          <a:lstStyle/>
          <a:p>
            <a:r>
              <a:rPr lang="en-GB" sz="4000" b="1" dirty="0">
                <a:solidFill>
                  <a:schemeClr val="bg1"/>
                </a:solidFill>
                <a:latin typeface="Arial" panose="020B0604020202020204" pitchFamily="34" charset="0"/>
                <a:cs typeface="Arial" panose="020B0604020202020204" pitchFamily="34" charset="0"/>
              </a:rPr>
              <a:t>Smaller schemes are less prepared</a:t>
            </a:r>
          </a:p>
        </p:txBody>
      </p:sp>
      <p:sp>
        <p:nvSpPr>
          <p:cNvPr id="13" name="Text">
            <a:extLst>
              <a:ext uri="{FF2B5EF4-FFF2-40B4-BE49-F238E27FC236}">
                <a16:creationId xmlns:a16="http://schemas.microsoft.com/office/drawing/2014/main" id="{3A61900A-DF24-08DC-543F-D9A6ABA9DB36}"/>
              </a:ext>
            </a:extLst>
          </p:cNvPr>
          <p:cNvSpPr txBox="1"/>
          <p:nvPr/>
        </p:nvSpPr>
        <p:spPr>
          <a:xfrm>
            <a:off x="873630" y="5002613"/>
            <a:ext cx="4322278" cy="615553"/>
          </a:xfrm>
          <a:prstGeom prst="rect">
            <a:avLst/>
          </a:prstGeom>
          <a:noFill/>
        </p:spPr>
        <p:txBody>
          <a:bodyPr wrap="square" lIns="0" tIns="0" rIns="0" bIns="0" rtlCol="0">
            <a:spAutoFit/>
          </a:bodyPr>
          <a:lstStyle/>
          <a:p>
            <a:r>
              <a:rPr lang="en-GB" sz="4000" b="1" i="0" u="none" strike="noStrike" dirty="0">
                <a:solidFill>
                  <a:schemeClr val="accent2"/>
                </a:solidFill>
                <a:effectLst/>
                <a:latin typeface="Arial" panose="020B0604020202020204" pitchFamily="34" charset="0"/>
                <a:cs typeface="Arial" panose="020B0604020202020204" pitchFamily="34" charset="0"/>
              </a:rPr>
              <a:t>DON’T DELAY!</a:t>
            </a:r>
            <a:endParaRPr lang="en-PT" sz="4000" b="1" spc="-2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804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1+#ppt_w/2"/>
                                          </p:val>
                                        </p:tav>
                                        <p:tav tm="100000">
                                          <p:val>
                                            <p:strVal val="#ppt_x"/>
                                          </p:val>
                                        </p:tav>
                                      </p:tavLst>
                                    </p:anim>
                                    <p:anim calcmode="lin" valueType="num">
                                      <p:cBhvr additive="base">
                                        <p:cTn id="16" dur="1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500" fill="hold"/>
                                        <p:tgtEl>
                                          <p:spTgt spid="19"/>
                                        </p:tgtEl>
                                        <p:attrNameLst>
                                          <p:attrName>ppt_x</p:attrName>
                                        </p:attrNameLst>
                                      </p:cBhvr>
                                      <p:tavLst>
                                        <p:tav tm="0">
                                          <p:val>
                                            <p:strVal val="1+#ppt_w/2"/>
                                          </p:val>
                                        </p:tav>
                                        <p:tav tm="100000">
                                          <p:val>
                                            <p:strVal val="#ppt_x"/>
                                          </p:val>
                                        </p:tav>
                                      </p:tavLst>
                                    </p:anim>
                                    <p:anim calcmode="lin" valueType="num">
                                      <p:cBhvr additive="base">
                                        <p:cTn id="20" dur="1500" fill="hold"/>
                                        <p:tgtEl>
                                          <p:spTgt spid="19"/>
                                        </p:tgtEl>
                                        <p:attrNameLst>
                                          <p:attrName>ppt_y</p:attrName>
                                        </p:attrNameLst>
                                      </p:cBhvr>
                                      <p:tavLst>
                                        <p:tav tm="0">
                                          <p:val>
                                            <p:strVal val="#ppt_y"/>
                                          </p:val>
                                        </p:tav>
                                        <p:tav tm="100000">
                                          <p:val>
                                            <p:strVal val="#ppt_y"/>
                                          </p:val>
                                        </p:tav>
                                      </p:tavLst>
                                    </p:anim>
                                  </p:childTnLst>
                                </p:cTn>
                              </p:par>
                              <p:par>
                                <p:cTn id="21" presetID="6" presetClass="emph" presetSubtype="0" repeatCount="indefinite" autoRev="1" fill="hold" grpId="0" nodeType="withEffect">
                                  <p:stCondLst>
                                    <p:cond delay="0"/>
                                  </p:stCondLst>
                                  <p:childTnLst>
                                    <p:animScale>
                                      <p:cBhvr>
                                        <p:cTn id="22" dur="15000" fill="hold"/>
                                        <p:tgtEl>
                                          <p:spTgt spid="15"/>
                                        </p:tgtEl>
                                      </p:cBhvr>
                                      <p:by x="125000" y="125000"/>
                                    </p:animScale>
                                  </p:childTnLst>
                                </p:cTn>
                              </p:par>
                              <p:par>
                                <p:cTn id="23" presetID="6" presetClass="emph" presetSubtype="0" repeatCount="indefinite" autoRev="1" fill="hold" grpId="0" nodeType="withEffect">
                                  <p:stCondLst>
                                    <p:cond delay="0"/>
                                  </p:stCondLst>
                                  <p:childTnLst>
                                    <p:animScale>
                                      <p:cBhvr>
                                        <p:cTn id="24" dur="25000" fill="hold"/>
                                        <p:tgtEl>
                                          <p:spTgt spid="10"/>
                                        </p:tgtEl>
                                      </p:cBhvr>
                                      <p:by x="125000" y="125000"/>
                                    </p:animScale>
                                  </p:childTnLst>
                                </p:cTn>
                              </p:par>
                              <p:par>
                                <p:cTn id="25" presetID="8" presetClass="emph" presetSubtype="0" repeatCount="indefinite" fill="hold" nodeType="withEffect">
                                  <p:stCondLst>
                                    <p:cond delay="0"/>
                                  </p:stCondLst>
                                  <p:childTnLst>
                                    <p:animRot by="21600000">
                                      <p:cBhvr>
                                        <p:cTn id="26" dur="30000" fill="hold"/>
                                        <p:tgtEl>
                                          <p:spTgt spid="5"/>
                                        </p:tgtEl>
                                        <p:attrNameLst>
                                          <p:attrName>r</p:attrName>
                                        </p:attrNameLst>
                                      </p:cBhvr>
                                    </p:animRot>
                                  </p:childTnLst>
                                </p:cTn>
                              </p:par>
                              <p:par>
                                <p:cTn id="27" presetID="10" presetClass="entr" presetSubtype="0" fill="hold" grpId="0" nodeType="withEffect">
                                  <p:stCondLst>
                                    <p:cond delay="175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750"/>
                                        <p:tgtEl>
                                          <p:spTgt spid="17"/>
                                        </p:tgtEl>
                                      </p:cBhvr>
                                    </p:animEffect>
                                  </p:childTnLst>
                                </p:cTn>
                              </p:par>
                              <p:par>
                                <p:cTn id="30" presetID="10" presetClass="exit" presetSubtype="0" fill="hold" grpId="1" nodeType="withEffect">
                                  <p:stCondLst>
                                    <p:cond delay="3000"/>
                                  </p:stCondLst>
                                  <p:childTnLst>
                                    <p:animEffect transition="out" filter="fade">
                                      <p:cBhvr>
                                        <p:cTn id="31" dur="750"/>
                                        <p:tgtEl>
                                          <p:spTgt spid="17"/>
                                        </p:tgtEl>
                                      </p:cBhvr>
                                    </p:animEffect>
                                    <p:set>
                                      <p:cBhvr>
                                        <p:cTn id="32" dur="1" fill="hold">
                                          <p:stCondLst>
                                            <p:cond delay="749"/>
                                          </p:stCondLst>
                                        </p:cTn>
                                        <p:tgtEl>
                                          <p:spTgt spid="17"/>
                                        </p:tgtEl>
                                        <p:attrNameLst>
                                          <p:attrName>style.visibility</p:attrName>
                                        </p:attrNameLst>
                                      </p:cBhvr>
                                      <p:to>
                                        <p:strVal val="hidden"/>
                                      </p:to>
                                    </p:set>
                                  </p:childTnLst>
                                </p:cTn>
                              </p:par>
                              <p:par>
                                <p:cTn id="33" presetID="10" presetClass="entr" presetSubtype="0" fill="hold" grpId="0" nodeType="withEffect">
                                  <p:stCondLst>
                                    <p:cond delay="30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750"/>
                                        <p:tgtEl>
                                          <p:spTgt spid="18"/>
                                        </p:tgtEl>
                                      </p:cBhvr>
                                    </p:animEffect>
                                  </p:childTnLst>
                                </p:cTn>
                              </p:par>
                              <p:par>
                                <p:cTn id="36" presetID="10" presetClass="exit" presetSubtype="0" fill="hold" grpId="1" nodeType="withEffect">
                                  <p:stCondLst>
                                    <p:cond delay="4000"/>
                                  </p:stCondLst>
                                  <p:childTnLst>
                                    <p:animEffect transition="out" filter="fade">
                                      <p:cBhvr>
                                        <p:cTn id="37" dur="750"/>
                                        <p:tgtEl>
                                          <p:spTgt spid="18"/>
                                        </p:tgtEl>
                                      </p:cBhvr>
                                    </p:animEffect>
                                    <p:set>
                                      <p:cBhvr>
                                        <p:cTn id="38" dur="1" fill="hold">
                                          <p:stCondLst>
                                            <p:cond delay="749"/>
                                          </p:stCondLst>
                                        </p:cTn>
                                        <p:tgtEl>
                                          <p:spTgt spid="18"/>
                                        </p:tgtEl>
                                        <p:attrNameLst>
                                          <p:attrName>style.visibility</p:attrName>
                                        </p:attrNameLst>
                                      </p:cBhvr>
                                      <p:to>
                                        <p:strVal val="hidden"/>
                                      </p:to>
                                    </p:set>
                                  </p:childTnLst>
                                </p:cTn>
                              </p:par>
                              <p:par>
                                <p:cTn id="39" presetID="10" presetClass="entr" presetSubtype="0" fill="hold" grpId="0" nodeType="withEffect">
                                  <p:stCondLst>
                                    <p:cond delay="400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50"/>
                                        <p:tgtEl>
                                          <p:spTgt spid="20"/>
                                        </p:tgtEl>
                                      </p:cBhvr>
                                    </p:animEffect>
                                  </p:childTnLst>
                                </p:cTn>
                              </p:par>
                              <p:par>
                                <p:cTn id="42" presetID="10" presetClass="entr" presetSubtype="0" fill="hold" grpId="0" nodeType="withEffect">
                                  <p:stCondLst>
                                    <p:cond delay="225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750"/>
                                        <p:tgtEl>
                                          <p:spTgt spid="2"/>
                                        </p:tgtEl>
                                      </p:cBhvr>
                                    </p:animEffect>
                                  </p:childTnLst>
                                </p:cTn>
                              </p:par>
                              <p:par>
                                <p:cTn id="45" presetID="10" presetClass="exit" presetSubtype="0" fill="hold" grpId="1" nodeType="withEffect">
                                  <p:stCondLst>
                                    <p:cond delay="3500"/>
                                  </p:stCondLst>
                                  <p:childTnLst>
                                    <p:animEffect transition="out" filter="fade">
                                      <p:cBhvr>
                                        <p:cTn id="46" dur="750"/>
                                        <p:tgtEl>
                                          <p:spTgt spid="2"/>
                                        </p:tgtEl>
                                      </p:cBhvr>
                                    </p:animEffect>
                                    <p:set>
                                      <p:cBhvr>
                                        <p:cTn id="47" dur="1" fill="hold">
                                          <p:stCondLst>
                                            <p:cond delay="749"/>
                                          </p:stCondLst>
                                        </p:cTn>
                                        <p:tgtEl>
                                          <p:spTgt spid="2"/>
                                        </p:tgtEl>
                                        <p:attrNameLst>
                                          <p:attrName>style.visibility</p:attrName>
                                        </p:attrNameLst>
                                      </p:cBhvr>
                                      <p:to>
                                        <p:strVal val="hidden"/>
                                      </p:to>
                                    </p:set>
                                  </p:childTnLst>
                                </p:cTn>
                              </p:par>
                              <p:par>
                                <p:cTn id="48" presetID="10" presetClass="entr" presetSubtype="0" fill="hold" grpId="0" nodeType="withEffect">
                                  <p:stCondLst>
                                    <p:cond delay="35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750"/>
                                        <p:tgtEl>
                                          <p:spTgt spid="4"/>
                                        </p:tgtEl>
                                      </p:cBhvr>
                                    </p:animEffect>
                                  </p:childTnLst>
                                </p:cTn>
                              </p:par>
                              <p:par>
                                <p:cTn id="51" presetID="10" presetClass="exit" presetSubtype="0" fill="hold" grpId="1" nodeType="withEffect">
                                  <p:stCondLst>
                                    <p:cond delay="4500"/>
                                  </p:stCondLst>
                                  <p:childTnLst>
                                    <p:animEffect transition="out" filter="fade">
                                      <p:cBhvr>
                                        <p:cTn id="52" dur="750"/>
                                        <p:tgtEl>
                                          <p:spTgt spid="4"/>
                                        </p:tgtEl>
                                      </p:cBhvr>
                                    </p:animEffect>
                                    <p:set>
                                      <p:cBhvr>
                                        <p:cTn id="53" dur="1" fill="hold">
                                          <p:stCondLst>
                                            <p:cond delay="749"/>
                                          </p:stCondLst>
                                        </p:cTn>
                                        <p:tgtEl>
                                          <p:spTgt spid="4"/>
                                        </p:tgtEl>
                                        <p:attrNameLst>
                                          <p:attrName>style.visibility</p:attrName>
                                        </p:attrNameLst>
                                      </p:cBhvr>
                                      <p:to>
                                        <p:strVal val="hidden"/>
                                      </p:to>
                                    </p:set>
                                  </p:childTnLst>
                                </p:cTn>
                              </p:par>
                              <p:par>
                                <p:cTn id="54" presetID="2" presetClass="entr" presetSubtype="8" accel="50000" decel="5000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1500" fill="hold"/>
                                        <p:tgtEl>
                                          <p:spTgt spid="7"/>
                                        </p:tgtEl>
                                        <p:attrNameLst>
                                          <p:attrName>ppt_x</p:attrName>
                                        </p:attrNameLst>
                                      </p:cBhvr>
                                      <p:tavLst>
                                        <p:tav tm="0">
                                          <p:val>
                                            <p:strVal val="0-#ppt_w/2"/>
                                          </p:val>
                                        </p:tav>
                                        <p:tav tm="100000">
                                          <p:val>
                                            <p:strVal val="#ppt_x"/>
                                          </p:val>
                                        </p:tav>
                                      </p:tavLst>
                                    </p:anim>
                                    <p:anim calcmode="lin" valueType="num">
                                      <p:cBhvr additive="base">
                                        <p:cTn id="57" dur="1500" fill="hold"/>
                                        <p:tgtEl>
                                          <p:spTgt spid="7"/>
                                        </p:tgtEl>
                                        <p:attrNameLst>
                                          <p:attrName>ppt_y</p:attrName>
                                        </p:attrNameLst>
                                      </p:cBhvr>
                                      <p:tavLst>
                                        <p:tav tm="0">
                                          <p:val>
                                            <p:strVal val="#ppt_y"/>
                                          </p:val>
                                        </p:tav>
                                        <p:tav tm="100000">
                                          <p:val>
                                            <p:strVal val="#ppt_y"/>
                                          </p:val>
                                        </p:tav>
                                      </p:tavLst>
                                    </p:anim>
                                  </p:childTnLst>
                                </p:cTn>
                              </p:par>
                              <p:par>
                                <p:cTn id="58" presetID="2" presetClass="entr" presetSubtype="8" accel="50000" decel="5000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1500" fill="hold"/>
                                        <p:tgtEl>
                                          <p:spTgt spid="9"/>
                                        </p:tgtEl>
                                        <p:attrNameLst>
                                          <p:attrName>ppt_x</p:attrName>
                                        </p:attrNameLst>
                                      </p:cBhvr>
                                      <p:tavLst>
                                        <p:tav tm="0">
                                          <p:val>
                                            <p:strVal val="0-#ppt_w/2"/>
                                          </p:val>
                                        </p:tav>
                                        <p:tav tm="100000">
                                          <p:val>
                                            <p:strVal val="#ppt_x"/>
                                          </p:val>
                                        </p:tav>
                                      </p:tavLst>
                                    </p:anim>
                                    <p:anim calcmode="lin" valueType="num">
                                      <p:cBhvr additive="base">
                                        <p:cTn id="61" dur="1500" fill="hold"/>
                                        <p:tgtEl>
                                          <p:spTgt spid="9"/>
                                        </p:tgtEl>
                                        <p:attrNameLst>
                                          <p:attrName>ppt_y</p:attrName>
                                        </p:attrNameLst>
                                      </p:cBhvr>
                                      <p:tavLst>
                                        <p:tav tm="0">
                                          <p:val>
                                            <p:strVal val="#ppt_y"/>
                                          </p:val>
                                        </p:tav>
                                        <p:tav tm="100000">
                                          <p:val>
                                            <p:strVal val="#ppt_y"/>
                                          </p:val>
                                        </p:tav>
                                      </p:tavLst>
                                    </p:anim>
                                  </p:childTnLst>
                                </p:cTn>
                              </p:par>
                              <p:par>
                                <p:cTn id="62" presetID="2" presetClass="entr" presetSubtype="8" accel="50000" decel="5000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1500" fill="hold"/>
                                        <p:tgtEl>
                                          <p:spTgt spid="13"/>
                                        </p:tgtEl>
                                        <p:attrNameLst>
                                          <p:attrName>ppt_x</p:attrName>
                                        </p:attrNameLst>
                                      </p:cBhvr>
                                      <p:tavLst>
                                        <p:tav tm="0">
                                          <p:val>
                                            <p:strVal val="0-#ppt_w/2"/>
                                          </p:val>
                                        </p:tav>
                                        <p:tav tm="100000">
                                          <p:val>
                                            <p:strVal val="#ppt_x"/>
                                          </p:val>
                                        </p:tav>
                                      </p:tavLst>
                                    </p:anim>
                                    <p:anim calcmode="lin" valueType="num">
                                      <p:cBhvr additive="base">
                                        <p:cTn id="65" dur="1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3" grpId="0"/>
      <p:bldP spid="17" grpId="0" animBg="1"/>
      <p:bldP spid="17" grpId="1" animBg="1"/>
      <p:bldP spid="18" grpId="0" animBg="1"/>
      <p:bldP spid="18" grpId="1" animBg="1"/>
      <p:bldP spid="20" grpId="0" animBg="1"/>
      <p:bldP spid="2" grpId="0" animBg="1"/>
      <p:bldP spid="2" grpId="1" animBg="1"/>
      <p:bldP spid="4" grpId="0" animBg="1"/>
      <p:bldP spid="4" grpId="1" animBg="1"/>
      <p:bldP spid="7" grpId="0"/>
      <p:bldP spid="9"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1D29E-EEF8-01B4-3763-B07EDE5BC1B6}"/>
            </a:ext>
          </a:extLst>
        </p:cNvPr>
        <p:cNvGrpSpPr/>
        <p:nvPr/>
      </p:nvGrpSpPr>
      <p:grpSpPr>
        <a:xfrm>
          <a:off x="0" y="0"/>
          <a:ext cx="0" cy="0"/>
          <a:chOff x="0" y="0"/>
          <a:chExt cx="0" cy="0"/>
        </a:xfrm>
      </p:grpSpPr>
      <p:sp>
        <p:nvSpPr>
          <p:cNvPr id="7" name="Text">
            <a:extLst>
              <a:ext uri="{FF2B5EF4-FFF2-40B4-BE49-F238E27FC236}">
                <a16:creationId xmlns:a16="http://schemas.microsoft.com/office/drawing/2014/main" id="{A35684CD-5D02-C22C-C09A-E983D2A842B6}"/>
              </a:ext>
            </a:extLst>
          </p:cNvPr>
          <p:cNvSpPr txBox="1"/>
          <p:nvPr/>
        </p:nvSpPr>
        <p:spPr>
          <a:xfrm>
            <a:off x="730308" y="1286622"/>
            <a:ext cx="10840369" cy="492443"/>
          </a:xfrm>
          <a:prstGeom prst="rect">
            <a:avLst/>
          </a:prstGeom>
          <a:noFill/>
        </p:spPr>
        <p:txBody>
          <a:bodyPr wrap="square" lIns="0" tIns="0" rIns="0" bIns="0" rtlCol="0">
            <a:spAutoFit/>
          </a:bodyPr>
          <a:lstStyle/>
          <a:p>
            <a:pPr algn="ctr"/>
            <a:r>
              <a:rPr lang="en-GB" sz="3200" b="1">
                <a:solidFill>
                  <a:schemeClr val="bg1"/>
                </a:solidFill>
                <a:latin typeface="Arial" panose="020B0604020202020204" pitchFamily="34" charset="0"/>
                <a:cs typeface="Arial" panose="020B0604020202020204" pitchFamily="34" charset="0"/>
              </a:rPr>
              <a:t>Success of dashboards will be dependent on the</a:t>
            </a:r>
            <a:endParaRPr lang="en-PT" sz="3200" b="1" spc="-200">
              <a:solidFill>
                <a:schemeClr val="bg1"/>
              </a:solidFill>
              <a:latin typeface="Arial" panose="020B0604020202020204" pitchFamily="34" charset="0"/>
              <a:cs typeface="Arial" panose="020B0604020202020204" pitchFamily="34" charset="0"/>
            </a:endParaRPr>
          </a:p>
        </p:txBody>
      </p:sp>
      <p:sp>
        <p:nvSpPr>
          <p:cNvPr id="2" name="Text">
            <a:extLst>
              <a:ext uri="{FF2B5EF4-FFF2-40B4-BE49-F238E27FC236}">
                <a16:creationId xmlns:a16="http://schemas.microsoft.com/office/drawing/2014/main" id="{9C7801F1-06E8-3179-43D1-D22AC849C455}"/>
              </a:ext>
            </a:extLst>
          </p:cNvPr>
          <p:cNvSpPr txBox="1"/>
          <p:nvPr/>
        </p:nvSpPr>
        <p:spPr>
          <a:xfrm>
            <a:off x="0" y="1717898"/>
            <a:ext cx="12192000" cy="1231106"/>
          </a:xfrm>
          <a:prstGeom prst="rect">
            <a:avLst/>
          </a:prstGeom>
          <a:noFill/>
        </p:spPr>
        <p:txBody>
          <a:bodyPr wrap="square" lIns="0" tIns="0" rIns="0" bIns="0" rtlCol="0">
            <a:spAutoFit/>
          </a:bodyPr>
          <a:lstStyle/>
          <a:p>
            <a:pPr algn="ctr"/>
            <a:r>
              <a:rPr lang="en-GB" sz="8000" b="1">
                <a:solidFill>
                  <a:schemeClr val="accent2"/>
                </a:solidFill>
                <a:latin typeface="Gotham" panose="02000504050000020004" pitchFamily="2" charset="0"/>
              </a:rPr>
              <a:t>ACCURACY OF DATA</a:t>
            </a:r>
            <a:endParaRPr lang="en-PT" sz="8000" b="1" spc="-200">
              <a:solidFill>
                <a:schemeClr val="accent2"/>
              </a:solidFill>
              <a:latin typeface="Gotham" panose="02000504050000020004" pitchFamily="2" charset="0"/>
            </a:endParaRPr>
          </a:p>
        </p:txBody>
      </p:sp>
      <p:sp>
        <p:nvSpPr>
          <p:cNvPr id="3" name="Text">
            <a:extLst>
              <a:ext uri="{FF2B5EF4-FFF2-40B4-BE49-F238E27FC236}">
                <a16:creationId xmlns:a16="http://schemas.microsoft.com/office/drawing/2014/main" id="{5E9641D2-3620-78D2-EC0C-3EFF0AD6E12A}"/>
              </a:ext>
            </a:extLst>
          </p:cNvPr>
          <p:cNvSpPr txBox="1"/>
          <p:nvPr/>
        </p:nvSpPr>
        <p:spPr>
          <a:xfrm>
            <a:off x="0" y="2649715"/>
            <a:ext cx="12192000" cy="1231106"/>
          </a:xfrm>
          <a:prstGeom prst="rect">
            <a:avLst/>
          </a:prstGeom>
          <a:noFill/>
        </p:spPr>
        <p:txBody>
          <a:bodyPr wrap="square" lIns="0" tIns="0" rIns="0" bIns="0" rtlCol="0">
            <a:spAutoFit/>
          </a:bodyPr>
          <a:lstStyle/>
          <a:p>
            <a:pPr algn="ctr"/>
            <a:r>
              <a:rPr lang="en-GB" sz="8000" b="1">
                <a:solidFill>
                  <a:schemeClr val="bg1">
                    <a:alpha val="30000"/>
                  </a:schemeClr>
                </a:solidFill>
                <a:latin typeface="Gotham" panose="02000504050000020004" pitchFamily="2" charset="0"/>
              </a:rPr>
              <a:t>ACCURACY OF DATA</a:t>
            </a:r>
            <a:endParaRPr lang="en-PT" sz="8000" b="1" spc="-200">
              <a:solidFill>
                <a:schemeClr val="bg1">
                  <a:alpha val="30000"/>
                </a:schemeClr>
              </a:solidFill>
              <a:latin typeface="Gotham" panose="02000504050000020004" pitchFamily="2" charset="0"/>
            </a:endParaRPr>
          </a:p>
        </p:txBody>
      </p:sp>
      <p:sp>
        <p:nvSpPr>
          <p:cNvPr id="4" name="Text">
            <a:extLst>
              <a:ext uri="{FF2B5EF4-FFF2-40B4-BE49-F238E27FC236}">
                <a16:creationId xmlns:a16="http://schemas.microsoft.com/office/drawing/2014/main" id="{8ACB098B-85F6-F05A-5FE3-2738D55AB639}"/>
              </a:ext>
            </a:extLst>
          </p:cNvPr>
          <p:cNvSpPr txBox="1"/>
          <p:nvPr/>
        </p:nvSpPr>
        <p:spPr>
          <a:xfrm>
            <a:off x="0" y="3581532"/>
            <a:ext cx="12192000" cy="1231106"/>
          </a:xfrm>
          <a:prstGeom prst="rect">
            <a:avLst/>
          </a:prstGeom>
          <a:noFill/>
        </p:spPr>
        <p:txBody>
          <a:bodyPr wrap="square" lIns="0" tIns="0" rIns="0" bIns="0" rtlCol="0">
            <a:spAutoFit/>
          </a:bodyPr>
          <a:lstStyle/>
          <a:p>
            <a:pPr algn="ctr"/>
            <a:r>
              <a:rPr lang="en-GB" sz="8000" b="1">
                <a:solidFill>
                  <a:schemeClr val="bg1">
                    <a:alpha val="17000"/>
                  </a:schemeClr>
                </a:solidFill>
                <a:latin typeface="Gotham" panose="02000504050000020004" pitchFamily="2" charset="0"/>
              </a:rPr>
              <a:t>ACCURACY OF DATA</a:t>
            </a:r>
            <a:endParaRPr lang="en-PT" sz="8000" b="1" spc="-200">
              <a:solidFill>
                <a:schemeClr val="bg1">
                  <a:alpha val="17000"/>
                </a:schemeClr>
              </a:solidFill>
              <a:latin typeface="Gotham" panose="02000504050000020004" pitchFamily="2" charset="0"/>
            </a:endParaRPr>
          </a:p>
        </p:txBody>
      </p:sp>
      <p:sp>
        <p:nvSpPr>
          <p:cNvPr id="10" name="Text">
            <a:extLst>
              <a:ext uri="{FF2B5EF4-FFF2-40B4-BE49-F238E27FC236}">
                <a16:creationId xmlns:a16="http://schemas.microsoft.com/office/drawing/2014/main" id="{AD40BF6C-AF00-9997-82A2-2335554AD02D}"/>
              </a:ext>
            </a:extLst>
          </p:cNvPr>
          <p:cNvSpPr txBox="1"/>
          <p:nvPr/>
        </p:nvSpPr>
        <p:spPr>
          <a:xfrm>
            <a:off x="0" y="4513349"/>
            <a:ext cx="12192000" cy="1231106"/>
          </a:xfrm>
          <a:prstGeom prst="rect">
            <a:avLst/>
          </a:prstGeom>
          <a:noFill/>
        </p:spPr>
        <p:txBody>
          <a:bodyPr wrap="square" lIns="0" tIns="0" rIns="0" bIns="0" rtlCol="0">
            <a:spAutoFit/>
          </a:bodyPr>
          <a:lstStyle/>
          <a:p>
            <a:pPr algn="ctr"/>
            <a:r>
              <a:rPr lang="en-GB" sz="8000" b="1">
                <a:solidFill>
                  <a:schemeClr val="bg1">
                    <a:alpha val="5000"/>
                  </a:schemeClr>
                </a:solidFill>
                <a:latin typeface="Gotham" panose="02000504050000020004" pitchFamily="2" charset="0"/>
              </a:rPr>
              <a:t>ACCURACY OF DATA</a:t>
            </a:r>
            <a:endParaRPr lang="en-PT" sz="8000" b="1" spc="-200">
              <a:solidFill>
                <a:schemeClr val="bg1">
                  <a:alpha val="5000"/>
                </a:schemeClr>
              </a:solidFill>
              <a:latin typeface="Gotham" panose="02000504050000020004" pitchFamily="2" charset="0"/>
            </a:endParaRPr>
          </a:p>
        </p:txBody>
      </p:sp>
    </p:spTree>
    <p:extLst>
      <p:ext uri="{BB962C8B-B14F-4D97-AF65-F5344CB8AC3E}">
        <p14:creationId xmlns:p14="http://schemas.microsoft.com/office/powerpoint/2010/main" val="13089977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anim calcmode="lin" valueType="num">
                                      <p:cBhvr>
                                        <p:cTn id="8" dur="1250" fill="hold"/>
                                        <p:tgtEl>
                                          <p:spTgt spid="7"/>
                                        </p:tgtEl>
                                        <p:attrNameLst>
                                          <p:attrName>ppt_x</p:attrName>
                                        </p:attrNameLst>
                                      </p:cBhvr>
                                      <p:tavLst>
                                        <p:tav tm="0">
                                          <p:val>
                                            <p:strVal val="#ppt_x"/>
                                          </p:val>
                                        </p:tav>
                                        <p:tav tm="100000">
                                          <p:val>
                                            <p:strVal val="#ppt_x"/>
                                          </p:val>
                                        </p:tav>
                                      </p:tavLst>
                                    </p:anim>
                                    <p:anim calcmode="lin" valueType="num">
                                      <p:cBhvr>
                                        <p:cTn id="9" dur="125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65D7F-5EC3-06EF-9CA8-A53C539E7283}"/>
            </a:ext>
          </a:extLst>
        </p:cNvPr>
        <p:cNvGrpSpPr/>
        <p:nvPr/>
      </p:nvGrpSpPr>
      <p:grpSpPr>
        <a:xfrm>
          <a:off x="0" y="0"/>
          <a:ext cx="0" cy="0"/>
          <a:chOff x="0" y="0"/>
          <a:chExt cx="0" cy="0"/>
        </a:xfrm>
      </p:grpSpPr>
      <p:sp>
        <p:nvSpPr>
          <p:cNvPr id="7" name="Ornament">
            <a:extLst>
              <a:ext uri="{FF2B5EF4-FFF2-40B4-BE49-F238E27FC236}">
                <a16:creationId xmlns:a16="http://schemas.microsoft.com/office/drawing/2014/main" id="{A62C6BFD-CB7C-155D-0D43-F12A94554F90}"/>
              </a:ext>
            </a:extLst>
          </p:cNvPr>
          <p:cNvSpPr/>
          <p:nvPr/>
        </p:nvSpPr>
        <p:spPr>
          <a:xfrm>
            <a:off x="-6665128" y="-6180804"/>
            <a:ext cx="13051414" cy="1305141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Ornament">
            <a:extLst>
              <a:ext uri="{FF2B5EF4-FFF2-40B4-BE49-F238E27FC236}">
                <a16:creationId xmlns:a16="http://schemas.microsoft.com/office/drawing/2014/main" id="{A8A87EB0-BF02-ED02-7401-2153CEA207B2}"/>
              </a:ext>
            </a:extLst>
          </p:cNvPr>
          <p:cNvSpPr/>
          <p:nvPr/>
        </p:nvSpPr>
        <p:spPr>
          <a:xfrm>
            <a:off x="-3501383" y="-2817115"/>
            <a:ext cx="7002766" cy="7002766"/>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2" name="Ornament">
            <a:extLst>
              <a:ext uri="{FF2B5EF4-FFF2-40B4-BE49-F238E27FC236}">
                <a16:creationId xmlns:a16="http://schemas.microsoft.com/office/drawing/2014/main" id="{D8C52053-37E8-007F-087A-FC1EFD0087E1}"/>
              </a:ext>
            </a:extLst>
          </p:cNvPr>
          <p:cNvSpPr/>
          <p:nvPr/>
        </p:nvSpPr>
        <p:spPr>
          <a:xfrm>
            <a:off x="-1272572" y="-788248"/>
            <a:ext cx="2266302" cy="226630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2" name="Text">
            <a:extLst>
              <a:ext uri="{FF2B5EF4-FFF2-40B4-BE49-F238E27FC236}">
                <a16:creationId xmlns:a16="http://schemas.microsoft.com/office/drawing/2014/main" id="{6B2DF9F5-946D-1772-8247-23C2F92DA280}"/>
              </a:ext>
            </a:extLst>
          </p:cNvPr>
          <p:cNvSpPr txBox="1"/>
          <p:nvPr/>
        </p:nvSpPr>
        <p:spPr>
          <a:xfrm>
            <a:off x="8513739" y="4446017"/>
            <a:ext cx="2397604" cy="553998"/>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Returning value data </a:t>
            </a:r>
          </a:p>
          <a:p>
            <a:r>
              <a:rPr lang="en-GB" b="1" dirty="0">
                <a:solidFill>
                  <a:schemeClr val="bg1"/>
                </a:solidFill>
                <a:latin typeface="Arial" panose="020B0604020202020204" pitchFamily="34" charset="0"/>
                <a:cs typeface="Arial" panose="020B0604020202020204" pitchFamily="34" charset="0"/>
              </a:rPr>
              <a:t>to savers</a:t>
            </a:r>
            <a:endParaRPr lang="en-PT" b="1" dirty="0">
              <a:solidFill>
                <a:schemeClr val="bg1"/>
              </a:solidFill>
              <a:latin typeface="Arial" panose="020B0604020202020204" pitchFamily="34" charset="0"/>
              <a:cs typeface="Arial" panose="020B0604020202020204" pitchFamily="34" charset="0"/>
            </a:endParaRPr>
          </a:p>
        </p:txBody>
      </p:sp>
      <p:sp>
        <p:nvSpPr>
          <p:cNvPr id="23" name="Text">
            <a:extLst>
              <a:ext uri="{FF2B5EF4-FFF2-40B4-BE49-F238E27FC236}">
                <a16:creationId xmlns:a16="http://schemas.microsoft.com/office/drawing/2014/main" id="{0098A0F9-118C-9EC5-D6DA-AB6458E4614B}"/>
              </a:ext>
            </a:extLst>
          </p:cNvPr>
          <p:cNvSpPr txBox="1"/>
          <p:nvPr/>
        </p:nvSpPr>
        <p:spPr>
          <a:xfrm>
            <a:off x="8493787" y="1888168"/>
            <a:ext cx="2417556" cy="553998"/>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Finding savers in scheme records</a:t>
            </a:r>
            <a:endParaRPr lang="en-PT" b="1" dirty="0">
              <a:solidFill>
                <a:schemeClr val="bg1"/>
              </a:solidFill>
              <a:latin typeface="Arial" panose="020B0604020202020204" pitchFamily="34" charset="0"/>
              <a:cs typeface="Arial" panose="020B0604020202020204" pitchFamily="34" charset="0"/>
            </a:endParaRPr>
          </a:p>
        </p:txBody>
      </p:sp>
      <p:grpSp>
        <p:nvGrpSpPr>
          <p:cNvPr id="45" name="Icon">
            <a:extLst>
              <a:ext uri="{FF2B5EF4-FFF2-40B4-BE49-F238E27FC236}">
                <a16:creationId xmlns:a16="http://schemas.microsoft.com/office/drawing/2014/main" id="{22AC50DA-B6DD-0EF8-6924-054C45239821}"/>
              </a:ext>
            </a:extLst>
          </p:cNvPr>
          <p:cNvGrpSpPr/>
          <p:nvPr/>
        </p:nvGrpSpPr>
        <p:grpSpPr>
          <a:xfrm>
            <a:off x="6525004" y="3869561"/>
            <a:ext cx="1706910" cy="1706910"/>
            <a:chOff x="6310252" y="3617203"/>
            <a:chExt cx="1706910" cy="1706910"/>
          </a:xfrm>
        </p:grpSpPr>
        <p:sp>
          <p:nvSpPr>
            <p:cNvPr id="29" name="Circle">
              <a:extLst>
                <a:ext uri="{FF2B5EF4-FFF2-40B4-BE49-F238E27FC236}">
                  <a16:creationId xmlns:a16="http://schemas.microsoft.com/office/drawing/2014/main" id="{A166384F-2695-323D-DE1A-4BBDD146D2F2}"/>
                </a:ext>
              </a:extLst>
            </p:cNvPr>
            <p:cNvSpPr/>
            <p:nvPr/>
          </p:nvSpPr>
          <p:spPr>
            <a:xfrm>
              <a:off x="6310252" y="3617203"/>
              <a:ext cx="1706910" cy="170691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41" name="Icon">
              <a:extLst>
                <a:ext uri="{FF2B5EF4-FFF2-40B4-BE49-F238E27FC236}">
                  <a16:creationId xmlns:a16="http://schemas.microsoft.com/office/drawing/2014/main" id="{E690A557-BEEC-E93F-B69B-F2625A4450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17158" y="4124110"/>
              <a:ext cx="693098" cy="693096"/>
            </a:xfrm>
            <a:prstGeom prst="rect">
              <a:avLst/>
            </a:prstGeom>
          </p:spPr>
        </p:pic>
      </p:grpSp>
      <p:grpSp>
        <p:nvGrpSpPr>
          <p:cNvPr id="44" name="Icon">
            <a:extLst>
              <a:ext uri="{FF2B5EF4-FFF2-40B4-BE49-F238E27FC236}">
                <a16:creationId xmlns:a16="http://schemas.microsoft.com/office/drawing/2014/main" id="{1C2E2C4A-8226-C2BC-047C-D1E8A37166ED}"/>
              </a:ext>
            </a:extLst>
          </p:cNvPr>
          <p:cNvGrpSpPr/>
          <p:nvPr/>
        </p:nvGrpSpPr>
        <p:grpSpPr>
          <a:xfrm>
            <a:off x="6500745" y="1404045"/>
            <a:ext cx="1706910" cy="1706910"/>
            <a:chOff x="6310252" y="1533888"/>
            <a:chExt cx="1706910" cy="1706910"/>
          </a:xfrm>
        </p:grpSpPr>
        <p:sp>
          <p:nvSpPr>
            <p:cNvPr id="33" name="Circle">
              <a:extLst>
                <a:ext uri="{FF2B5EF4-FFF2-40B4-BE49-F238E27FC236}">
                  <a16:creationId xmlns:a16="http://schemas.microsoft.com/office/drawing/2014/main" id="{4E59B40F-F050-D0BC-D5CF-A7D4597DF925}"/>
                </a:ext>
              </a:extLst>
            </p:cNvPr>
            <p:cNvSpPr/>
            <p:nvPr/>
          </p:nvSpPr>
          <p:spPr>
            <a:xfrm>
              <a:off x="6310252" y="1533888"/>
              <a:ext cx="1706910" cy="170691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43" name="Icon">
              <a:extLst>
                <a:ext uri="{FF2B5EF4-FFF2-40B4-BE49-F238E27FC236}">
                  <a16:creationId xmlns:a16="http://schemas.microsoft.com/office/drawing/2014/main" id="{2558C668-DF6D-7DFE-51E1-4AA7898094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18061" y="2119310"/>
              <a:ext cx="691292" cy="536066"/>
            </a:xfrm>
            <a:prstGeom prst="rect">
              <a:avLst/>
            </a:prstGeom>
          </p:spPr>
        </p:pic>
      </p:grpSp>
      <p:sp>
        <p:nvSpPr>
          <p:cNvPr id="2" name="Text">
            <a:extLst>
              <a:ext uri="{FF2B5EF4-FFF2-40B4-BE49-F238E27FC236}">
                <a16:creationId xmlns:a16="http://schemas.microsoft.com/office/drawing/2014/main" id="{F96CABC9-BAC4-93D5-8833-B6919DF817D3}"/>
              </a:ext>
            </a:extLst>
          </p:cNvPr>
          <p:cNvSpPr txBox="1"/>
          <p:nvPr/>
        </p:nvSpPr>
        <p:spPr>
          <a:xfrm>
            <a:off x="993730" y="2505670"/>
            <a:ext cx="3767650" cy="1846659"/>
          </a:xfrm>
          <a:prstGeom prst="rect">
            <a:avLst/>
          </a:prstGeom>
          <a:noFill/>
        </p:spPr>
        <p:txBody>
          <a:bodyPr wrap="square" lIns="0" tIns="0" rIns="0" bIns="0" rtlCol="0">
            <a:spAutoFit/>
          </a:bodyPr>
          <a:lstStyle/>
          <a:p>
            <a:r>
              <a:rPr lang="en-GB" sz="4000" b="1" dirty="0">
                <a:solidFill>
                  <a:schemeClr val="bg1"/>
                </a:solidFill>
                <a:latin typeface="Arial" panose="020B0604020202020204" pitchFamily="34" charset="0"/>
                <a:cs typeface="Arial" panose="020B0604020202020204" pitchFamily="34" charset="0"/>
              </a:rPr>
              <a:t>Data that will be required for dashboards:</a:t>
            </a:r>
            <a:endParaRPr lang="en-PT"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168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1"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1"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0-#ppt_w/2"/>
                                          </p:val>
                                        </p:tav>
                                        <p:tav tm="100000">
                                          <p:val>
                                            <p:strVal val="#ppt_x"/>
                                          </p:val>
                                        </p:tav>
                                      </p:tavLst>
                                    </p:anim>
                                    <p:anim calcmode="lin" valueType="num">
                                      <p:cBhvr additive="base">
                                        <p:cTn id="16" dur="1500" fill="hold"/>
                                        <p:tgtEl>
                                          <p:spTgt spid="12"/>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0" nodeType="withEffect">
                                  <p:stCondLst>
                                    <p:cond delay="0"/>
                                  </p:stCondLst>
                                  <p:childTnLst>
                                    <p:animScale>
                                      <p:cBhvr>
                                        <p:cTn id="18" dur="15000" fill="hold"/>
                                        <p:tgtEl>
                                          <p:spTgt spid="12"/>
                                        </p:tgtEl>
                                      </p:cBhvr>
                                      <p:by x="125000" y="125000"/>
                                    </p:animScale>
                                  </p:childTnLst>
                                </p:cTn>
                              </p:par>
                              <p:par>
                                <p:cTn id="19" presetID="6" presetClass="emph" presetSubtype="0" repeatCount="indefinite" autoRev="1" fill="hold" grpId="0" nodeType="withEffect">
                                  <p:stCondLst>
                                    <p:cond delay="0"/>
                                  </p:stCondLst>
                                  <p:childTnLst>
                                    <p:animScale>
                                      <p:cBhvr>
                                        <p:cTn id="20" dur="20000" fill="hold"/>
                                        <p:tgtEl>
                                          <p:spTgt spid="8"/>
                                        </p:tgtEl>
                                      </p:cBhvr>
                                      <p:by x="125000" y="125000"/>
                                    </p:animScale>
                                  </p:childTnLst>
                                </p:cTn>
                              </p:par>
                              <p:par>
                                <p:cTn id="21" presetID="6" presetClass="emph" presetSubtype="0" repeatCount="indefinite" autoRev="1" fill="hold" grpId="0" nodeType="withEffect">
                                  <p:stCondLst>
                                    <p:cond delay="0"/>
                                  </p:stCondLst>
                                  <p:childTnLst>
                                    <p:animScale>
                                      <p:cBhvr>
                                        <p:cTn id="22" dur="25000" fill="hold"/>
                                        <p:tgtEl>
                                          <p:spTgt spid="7"/>
                                        </p:tgtEl>
                                      </p:cBhvr>
                                      <p:by x="120000" y="120000"/>
                                    </p:animScale>
                                  </p:childTnLst>
                                </p:cTn>
                              </p:par>
                              <p:par>
                                <p:cTn id="23" presetID="2" presetClass="entr" presetSubtype="8" accel="50000" decel="5000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500" fill="hold"/>
                                        <p:tgtEl>
                                          <p:spTgt spid="2"/>
                                        </p:tgtEl>
                                        <p:attrNameLst>
                                          <p:attrName>ppt_x</p:attrName>
                                        </p:attrNameLst>
                                      </p:cBhvr>
                                      <p:tavLst>
                                        <p:tav tm="0">
                                          <p:val>
                                            <p:strVal val="0-#ppt_w/2"/>
                                          </p:val>
                                        </p:tav>
                                        <p:tav tm="100000">
                                          <p:val>
                                            <p:strVal val="#ppt_x"/>
                                          </p:val>
                                        </p:tav>
                                      </p:tavLst>
                                    </p:anim>
                                    <p:anim calcmode="lin" valueType="num">
                                      <p:cBhvr additive="base">
                                        <p:cTn id="26" dur="1500" fill="hold"/>
                                        <p:tgtEl>
                                          <p:spTgt spid="2"/>
                                        </p:tgtEl>
                                        <p:attrNameLst>
                                          <p:attrName>ppt_y</p:attrName>
                                        </p:attrNameLst>
                                      </p:cBhvr>
                                      <p:tavLst>
                                        <p:tav tm="0">
                                          <p:val>
                                            <p:strVal val="#ppt_y"/>
                                          </p:val>
                                        </p:tav>
                                        <p:tav tm="100000">
                                          <p:val>
                                            <p:strVal val="#ppt_y"/>
                                          </p:val>
                                        </p:tav>
                                      </p:tavLst>
                                    </p:anim>
                                  </p:childTnLst>
                                </p:cTn>
                              </p:par>
                              <p:par>
                                <p:cTn id="27" presetID="10" presetClass="entr" presetSubtype="0" fill="hold" nodeType="withEffect">
                                  <p:stCondLst>
                                    <p:cond delay="125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childTnLst>
                                </p:cTn>
                              </p:par>
                              <p:par>
                                <p:cTn id="30" presetID="10" presetClass="entr" presetSubtype="0" fill="hold" nodeType="withEffect">
                                  <p:stCondLst>
                                    <p:cond delay="150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childTnLst>
                                </p:cTn>
                              </p:par>
                              <p:par>
                                <p:cTn id="33" presetID="2" presetClass="entr" presetSubtype="2" accel="50000" decel="50000" fill="hold" grpId="0" nodeType="withEffect">
                                  <p:stCondLst>
                                    <p:cond delay="25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500" fill="hold"/>
                                        <p:tgtEl>
                                          <p:spTgt spid="22"/>
                                        </p:tgtEl>
                                        <p:attrNameLst>
                                          <p:attrName>ppt_x</p:attrName>
                                        </p:attrNameLst>
                                      </p:cBhvr>
                                      <p:tavLst>
                                        <p:tav tm="0">
                                          <p:val>
                                            <p:strVal val="1+#ppt_w/2"/>
                                          </p:val>
                                        </p:tav>
                                        <p:tav tm="100000">
                                          <p:val>
                                            <p:strVal val="#ppt_x"/>
                                          </p:val>
                                        </p:tav>
                                      </p:tavLst>
                                    </p:anim>
                                    <p:anim calcmode="lin" valueType="num">
                                      <p:cBhvr additive="base">
                                        <p:cTn id="36" dur="15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2" accel="50000" decel="50000" fill="hold" grpId="0" nodeType="withEffect">
                                  <p:stCondLst>
                                    <p:cond delay="50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1500" fill="hold"/>
                                        <p:tgtEl>
                                          <p:spTgt spid="23"/>
                                        </p:tgtEl>
                                        <p:attrNameLst>
                                          <p:attrName>ppt_x</p:attrName>
                                        </p:attrNameLst>
                                      </p:cBhvr>
                                      <p:tavLst>
                                        <p:tav tm="0">
                                          <p:val>
                                            <p:strVal val="1+#ppt_w/2"/>
                                          </p:val>
                                        </p:tav>
                                        <p:tav tm="100000">
                                          <p:val>
                                            <p:strVal val="#ppt_x"/>
                                          </p:val>
                                        </p:tav>
                                      </p:tavLst>
                                    </p:anim>
                                    <p:anim calcmode="lin" valueType="num">
                                      <p:cBhvr additive="base">
                                        <p:cTn id="40" dur="1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2" grpId="0" animBg="1"/>
      <p:bldP spid="12" grpId="1" animBg="1"/>
      <p:bldP spid="22" grpId="0"/>
      <p:bldP spid="2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rnament" hidden="1">
            <a:extLst>
              <a:ext uri="{FF2B5EF4-FFF2-40B4-BE49-F238E27FC236}">
                <a16:creationId xmlns:a16="http://schemas.microsoft.com/office/drawing/2014/main" id="{BA15D361-FC67-E3F5-F152-78D463D0D16E}"/>
              </a:ext>
            </a:extLst>
          </p:cNvPr>
          <p:cNvSpPr/>
          <p:nvPr/>
        </p:nvSpPr>
        <p:spPr>
          <a:xfrm>
            <a:off x="3990109" y="-7699732"/>
            <a:ext cx="1640378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Ornament" hidden="1">
            <a:extLst>
              <a:ext uri="{FF2B5EF4-FFF2-40B4-BE49-F238E27FC236}">
                <a16:creationId xmlns:a16="http://schemas.microsoft.com/office/drawing/2014/main" id="{C3928B9E-2B82-6A38-5ED6-7CFDBB3B2DCA}"/>
              </a:ext>
            </a:extLst>
          </p:cNvPr>
          <p:cNvSpPr/>
          <p:nvPr/>
        </p:nvSpPr>
        <p:spPr>
          <a:xfrm>
            <a:off x="7375774" y="-4793752"/>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Ornament" hidden="1">
            <a:extLst>
              <a:ext uri="{FF2B5EF4-FFF2-40B4-BE49-F238E27FC236}">
                <a16:creationId xmlns:a16="http://schemas.microsoft.com/office/drawing/2014/main" id="{1EB505C1-1D34-BEA2-4663-8265802DFA55}"/>
              </a:ext>
            </a:extLst>
          </p:cNvPr>
          <p:cNvSpPr/>
          <p:nvPr/>
        </p:nvSpPr>
        <p:spPr>
          <a:xfrm>
            <a:off x="9867014" y="-2535065"/>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Text">
            <a:extLst>
              <a:ext uri="{FF2B5EF4-FFF2-40B4-BE49-F238E27FC236}">
                <a16:creationId xmlns:a16="http://schemas.microsoft.com/office/drawing/2014/main" id="{0E748878-B366-70EB-F386-C6FA4793F7A5}"/>
              </a:ext>
            </a:extLst>
          </p:cNvPr>
          <p:cNvSpPr txBox="1"/>
          <p:nvPr/>
        </p:nvSpPr>
        <p:spPr>
          <a:xfrm>
            <a:off x="1022917" y="2197893"/>
            <a:ext cx="4769006" cy="2462213"/>
          </a:xfrm>
          <a:prstGeom prst="rect">
            <a:avLst/>
          </a:prstGeom>
          <a:noFill/>
        </p:spPr>
        <p:txBody>
          <a:bodyPr wrap="square" lIns="0" tIns="0" rIns="0" bIns="0" rtlCol="0">
            <a:spAutoFit/>
          </a:bodyPr>
          <a:lstStyle/>
          <a:p>
            <a:r>
              <a:rPr lang="en-GB" sz="4000" b="1" dirty="0">
                <a:solidFill>
                  <a:schemeClr val="bg1"/>
                </a:solidFill>
                <a:latin typeface="Arial" panose="020B0604020202020204" pitchFamily="34" charset="0"/>
                <a:cs typeface="Arial" panose="020B0604020202020204" pitchFamily="34" charset="0"/>
              </a:rPr>
              <a:t>The </a:t>
            </a:r>
            <a:r>
              <a:rPr lang="en-GB" sz="4000" b="1" dirty="0">
                <a:solidFill>
                  <a:schemeClr val="accent2"/>
                </a:solidFill>
                <a:latin typeface="Arial" panose="020B0604020202020204" pitchFamily="34" charset="0"/>
                <a:cs typeface="Arial" panose="020B0604020202020204" pitchFamily="34" charset="0"/>
              </a:rPr>
              <a:t>presence</a:t>
            </a:r>
            <a:r>
              <a:rPr lang="en-GB" sz="4000" b="1" dirty="0">
                <a:solidFill>
                  <a:schemeClr val="bg1"/>
                </a:solidFill>
                <a:latin typeface="Arial" panose="020B0604020202020204" pitchFamily="34" charset="0"/>
                <a:cs typeface="Arial" panose="020B0604020202020204" pitchFamily="34" charset="0"/>
              </a:rPr>
              <a:t> of data does not necessarily reflect the </a:t>
            </a:r>
            <a:r>
              <a:rPr lang="en-GB" sz="4000" b="1" dirty="0">
                <a:solidFill>
                  <a:schemeClr val="accent2"/>
                </a:solidFill>
                <a:latin typeface="Arial" panose="020B0604020202020204" pitchFamily="34" charset="0"/>
                <a:cs typeface="Arial" panose="020B0604020202020204" pitchFamily="34" charset="0"/>
              </a:rPr>
              <a:t>quality</a:t>
            </a:r>
            <a:r>
              <a:rPr lang="en-GB" sz="4000" b="1" dirty="0">
                <a:solidFill>
                  <a:schemeClr val="bg1"/>
                </a:solidFill>
                <a:latin typeface="Arial" panose="020B0604020202020204" pitchFamily="34" charset="0"/>
                <a:cs typeface="Arial" panose="020B0604020202020204" pitchFamily="34" charset="0"/>
              </a:rPr>
              <a:t> of data</a:t>
            </a:r>
            <a:endParaRPr lang="en-PT" sz="4000" b="1" dirty="0">
              <a:solidFill>
                <a:schemeClr val="bg1"/>
              </a:solidFill>
              <a:latin typeface="Arial" panose="020B0604020202020204" pitchFamily="34" charset="0"/>
              <a:cs typeface="Arial" panose="020B0604020202020204" pitchFamily="34" charset="0"/>
            </a:endParaRPr>
          </a:p>
        </p:txBody>
      </p:sp>
      <p:pic>
        <p:nvPicPr>
          <p:cNvPr id="18" name="Graphic 17">
            <a:extLst>
              <a:ext uri="{FF2B5EF4-FFF2-40B4-BE49-F238E27FC236}">
                <a16:creationId xmlns:a16="http://schemas.microsoft.com/office/drawing/2014/main" id="{BE3B0DF1-3862-18D3-462E-99E71E8755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1841" y="740932"/>
            <a:ext cx="1898650" cy="1898650"/>
          </a:xfrm>
          <a:prstGeom prst="rect">
            <a:avLst/>
          </a:prstGeom>
        </p:spPr>
      </p:pic>
      <p:pic>
        <p:nvPicPr>
          <p:cNvPr id="13" name="Graphic 12">
            <a:extLst>
              <a:ext uri="{FF2B5EF4-FFF2-40B4-BE49-F238E27FC236}">
                <a16:creationId xmlns:a16="http://schemas.microsoft.com/office/drawing/2014/main" id="{1D339C2A-2F97-1620-1822-A93B2C22B5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1375" y="1562550"/>
            <a:ext cx="3460750" cy="1908502"/>
          </a:xfrm>
          <a:prstGeom prst="rect">
            <a:avLst/>
          </a:prstGeom>
          <a:effectLst>
            <a:outerShdw dist="127000" dir="13500000" algn="ctr" rotWithShape="0">
              <a:schemeClr val="tx2">
                <a:alpha val="25000"/>
              </a:schemeClr>
            </a:outerShdw>
          </a:effectLst>
        </p:spPr>
      </p:pic>
      <p:pic>
        <p:nvPicPr>
          <p:cNvPr id="16" name="Graphic 15">
            <a:extLst>
              <a:ext uri="{FF2B5EF4-FFF2-40B4-BE49-F238E27FC236}">
                <a16:creationId xmlns:a16="http://schemas.microsoft.com/office/drawing/2014/main" id="{93CCA612-EAA4-6201-493F-8599827F85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66649" y="3471052"/>
            <a:ext cx="3460750" cy="2457450"/>
          </a:xfrm>
          <a:prstGeom prst="rect">
            <a:avLst/>
          </a:prstGeom>
          <a:effectLst>
            <a:outerShdw dist="127000" dir="15300000" algn="ctr" rotWithShape="0">
              <a:schemeClr val="tx2">
                <a:alpha val="25000"/>
              </a:schemeClr>
            </a:outerShdw>
          </a:effectLst>
        </p:spPr>
      </p:pic>
      <p:pic>
        <p:nvPicPr>
          <p:cNvPr id="26" name="Quality">
            <a:extLst>
              <a:ext uri="{FF2B5EF4-FFF2-40B4-BE49-F238E27FC236}">
                <a16:creationId xmlns:a16="http://schemas.microsoft.com/office/drawing/2014/main" id="{A7325DE5-8A0A-9FEB-584C-9749B55E3F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14827" y="2086152"/>
            <a:ext cx="2604376" cy="3836982"/>
          </a:xfrm>
          <a:prstGeom prst="rect">
            <a:avLst/>
          </a:prstGeom>
          <a:effectLst>
            <a:outerShdw dist="88900" dir="12000000" algn="ctr" rotWithShape="0">
              <a:schemeClr val="tx2">
                <a:alpha val="25000"/>
              </a:schemeClr>
            </a:outerShdw>
          </a:effectLst>
        </p:spPr>
      </p:pic>
    </p:spTree>
    <p:extLst>
      <p:ext uri="{BB962C8B-B14F-4D97-AF65-F5344CB8AC3E}">
        <p14:creationId xmlns:p14="http://schemas.microsoft.com/office/powerpoint/2010/main" val="320521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15000" fill="hold"/>
                                        <p:tgtEl>
                                          <p:spTgt spid="15"/>
                                        </p:tgtEl>
                                      </p:cBhvr>
                                      <p:by x="125000" y="125000"/>
                                    </p:animScale>
                                  </p:childTnLst>
                                </p:cTn>
                              </p:par>
                              <p:par>
                                <p:cTn id="7" presetID="6" presetClass="emph" presetSubtype="0" repeatCount="indefinite" autoRev="1" fill="hold" grpId="0" nodeType="withEffect">
                                  <p:stCondLst>
                                    <p:cond delay="0"/>
                                  </p:stCondLst>
                                  <p:childTnLst>
                                    <p:animScale>
                                      <p:cBhvr>
                                        <p:cTn id="8" dur="20000" fill="hold"/>
                                        <p:tgtEl>
                                          <p:spTgt spid="11"/>
                                        </p:tgtEl>
                                      </p:cBhvr>
                                      <p:by x="125000" y="125000"/>
                                    </p:animScale>
                                  </p:childTnLst>
                                </p:cTn>
                              </p:par>
                              <p:par>
                                <p:cTn id="9" presetID="6" presetClass="emph" presetSubtype="0" repeatCount="indefinite" autoRev="1" fill="hold" grpId="0" nodeType="withEffect">
                                  <p:stCondLst>
                                    <p:cond delay="0"/>
                                  </p:stCondLst>
                                  <p:childTnLst>
                                    <p:animScale>
                                      <p:cBhvr>
                                        <p:cTn id="10" dur="25000" fill="hold"/>
                                        <p:tgtEl>
                                          <p:spTgt spid="10"/>
                                        </p:tgtEl>
                                      </p:cBhvr>
                                      <p:by x="125000" y="125000"/>
                                    </p:animScale>
                                  </p:childTnLst>
                                </p:cTn>
                              </p:par>
                              <p:par>
                                <p:cTn id="11" presetID="2" presetClass="entr" presetSubtype="8" accel="50000" decel="5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0-#ppt_w/2"/>
                                          </p:val>
                                        </p:tav>
                                        <p:tav tm="100000">
                                          <p:val>
                                            <p:strVal val="#ppt_x"/>
                                          </p:val>
                                        </p:tav>
                                      </p:tavLst>
                                    </p:anim>
                                    <p:anim calcmode="lin" valueType="num">
                                      <p:cBhvr additive="base">
                                        <p:cTn id="14" dur="1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accel="50000" decel="50000" fill="hold" nodeType="withEffect">
                                  <p:stCondLst>
                                    <p:cond delay="25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500" fill="hold"/>
                                        <p:tgtEl>
                                          <p:spTgt spid="26"/>
                                        </p:tgtEl>
                                        <p:attrNameLst>
                                          <p:attrName>ppt_x</p:attrName>
                                        </p:attrNameLst>
                                      </p:cBhvr>
                                      <p:tavLst>
                                        <p:tav tm="0">
                                          <p:val>
                                            <p:strVal val="1+#ppt_w/2"/>
                                          </p:val>
                                        </p:tav>
                                        <p:tav tm="100000">
                                          <p:val>
                                            <p:strVal val="#ppt_x"/>
                                          </p:val>
                                        </p:tav>
                                      </p:tavLst>
                                    </p:anim>
                                    <p:anim calcmode="lin" valueType="num">
                                      <p:cBhvr additive="base">
                                        <p:cTn id="18" dur="1500" fill="hold"/>
                                        <p:tgtEl>
                                          <p:spTgt spid="26"/>
                                        </p:tgtEl>
                                        <p:attrNameLst>
                                          <p:attrName>ppt_y</p:attrName>
                                        </p:attrNameLst>
                                      </p:cBhvr>
                                      <p:tavLst>
                                        <p:tav tm="0">
                                          <p:val>
                                            <p:strVal val="#ppt_y"/>
                                          </p:val>
                                        </p:tav>
                                        <p:tav tm="100000">
                                          <p:val>
                                            <p:strVal val="#ppt_y"/>
                                          </p:val>
                                        </p:tav>
                                      </p:tavLst>
                                    </p:anim>
                                  </p:childTnLst>
                                </p:cTn>
                              </p:par>
                              <p:par>
                                <p:cTn id="19" presetID="2" presetClass="entr" presetSubtype="2" accel="50000" decel="50000" fill="hold" nodeType="withEffect">
                                  <p:stCondLst>
                                    <p:cond delay="25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500" fill="hold"/>
                                        <p:tgtEl>
                                          <p:spTgt spid="16"/>
                                        </p:tgtEl>
                                        <p:attrNameLst>
                                          <p:attrName>ppt_x</p:attrName>
                                        </p:attrNameLst>
                                      </p:cBhvr>
                                      <p:tavLst>
                                        <p:tav tm="0">
                                          <p:val>
                                            <p:strVal val="1+#ppt_w/2"/>
                                          </p:val>
                                        </p:tav>
                                        <p:tav tm="100000">
                                          <p:val>
                                            <p:strVal val="#ppt_x"/>
                                          </p:val>
                                        </p:tav>
                                      </p:tavLst>
                                    </p:anim>
                                    <p:anim calcmode="lin" valueType="num">
                                      <p:cBhvr additive="base">
                                        <p:cTn id="22" dur="1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2" accel="50000" decel="50000" fill="hold" nodeType="withEffect">
                                  <p:stCondLst>
                                    <p:cond delay="25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500" fill="hold"/>
                                        <p:tgtEl>
                                          <p:spTgt spid="13"/>
                                        </p:tgtEl>
                                        <p:attrNameLst>
                                          <p:attrName>ppt_x</p:attrName>
                                        </p:attrNameLst>
                                      </p:cBhvr>
                                      <p:tavLst>
                                        <p:tav tm="0">
                                          <p:val>
                                            <p:strVal val="1+#ppt_w/2"/>
                                          </p:val>
                                        </p:tav>
                                        <p:tav tm="100000">
                                          <p:val>
                                            <p:strVal val="#ppt_x"/>
                                          </p:val>
                                        </p:tav>
                                      </p:tavLst>
                                    </p:anim>
                                    <p:anim calcmode="lin" valueType="num">
                                      <p:cBhvr additive="base">
                                        <p:cTn id="26" dur="1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1" accel="50000" decel="50000"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500" fill="hold"/>
                                        <p:tgtEl>
                                          <p:spTgt spid="18"/>
                                        </p:tgtEl>
                                        <p:attrNameLst>
                                          <p:attrName>ppt_x</p:attrName>
                                        </p:attrNameLst>
                                      </p:cBhvr>
                                      <p:tavLst>
                                        <p:tav tm="0">
                                          <p:val>
                                            <p:strVal val="#ppt_x"/>
                                          </p:val>
                                        </p:tav>
                                        <p:tav tm="100000">
                                          <p:val>
                                            <p:strVal val="#ppt_x"/>
                                          </p:val>
                                        </p:tav>
                                      </p:tavLst>
                                    </p:anim>
                                    <p:anim calcmode="lin" valueType="num">
                                      <p:cBhvr additive="base">
                                        <p:cTn id="30" dur="1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nament">
            <a:extLst>
              <a:ext uri="{FF2B5EF4-FFF2-40B4-BE49-F238E27FC236}">
                <a16:creationId xmlns:a16="http://schemas.microsoft.com/office/drawing/2014/main" id="{56B73DB3-DAE4-5008-74B3-4D149E7710E2}"/>
              </a:ext>
            </a:extLst>
          </p:cNvPr>
          <p:cNvSpPr/>
          <p:nvPr/>
        </p:nvSpPr>
        <p:spPr>
          <a:xfrm>
            <a:off x="3990109" y="-1343891"/>
            <a:ext cx="1640378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5" name="Ornament">
            <a:extLst>
              <a:ext uri="{FF2B5EF4-FFF2-40B4-BE49-F238E27FC236}">
                <a16:creationId xmlns:a16="http://schemas.microsoft.com/office/drawing/2014/main" id="{5A0156CC-C534-98C3-0E6B-815BEFE89B44}"/>
              </a:ext>
            </a:extLst>
          </p:cNvPr>
          <p:cNvSpPr/>
          <p:nvPr/>
        </p:nvSpPr>
        <p:spPr>
          <a:xfrm>
            <a:off x="7375774" y="2041774"/>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6" name="Ornament">
            <a:extLst>
              <a:ext uri="{FF2B5EF4-FFF2-40B4-BE49-F238E27FC236}">
                <a16:creationId xmlns:a16="http://schemas.microsoft.com/office/drawing/2014/main" id="{50E79724-C12C-40E8-7FAB-D8418260E3B2}"/>
              </a:ext>
            </a:extLst>
          </p:cNvPr>
          <p:cNvSpPr/>
          <p:nvPr/>
        </p:nvSpPr>
        <p:spPr>
          <a:xfrm>
            <a:off x="9867014" y="4300461"/>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Text">
            <a:extLst>
              <a:ext uri="{FF2B5EF4-FFF2-40B4-BE49-F238E27FC236}">
                <a16:creationId xmlns:a16="http://schemas.microsoft.com/office/drawing/2014/main" id="{0E748878-B366-70EB-F386-C6FA4793F7A5}"/>
              </a:ext>
            </a:extLst>
          </p:cNvPr>
          <p:cNvSpPr txBox="1"/>
          <p:nvPr/>
        </p:nvSpPr>
        <p:spPr>
          <a:xfrm>
            <a:off x="1083908" y="1582340"/>
            <a:ext cx="5012092" cy="3693319"/>
          </a:xfrm>
          <a:prstGeom prst="rect">
            <a:avLst/>
          </a:prstGeom>
          <a:noFill/>
        </p:spPr>
        <p:txBody>
          <a:bodyPr wrap="square" lIns="0" tIns="0" rIns="0" bIns="0" rtlCol="0">
            <a:spAutoFit/>
          </a:bodyPr>
          <a:lstStyle/>
          <a:p>
            <a:r>
              <a:rPr lang="en-GB" sz="4000" b="1" dirty="0">
                <a:solidFill>
                  <a:schemeClr val="bg1"/>
                </a:solidFill>
                <a:latin typeface="Arial" panose="020B0604020202020204" pitchFamily="34" charset="0"/>
                <a:cs typeface="Arial" panose="020B0604020202020204" pitchFamily="34" charset="0"/>
              </a:rPr>
              <a:t>TPR set out expectations </a:t>
            </a:r>
          </a:p>
          <a:p>
            <a:r>
              <a:rPr lang="en-GB" sz="4000" b="1" dirty="0">
                <a:solidFill>
                  <a:schemeClr val="accent2"/>
                </a:solidFill>
                <a:latin typeface="Arial" panose="020B0604020202020204" pitchFamily="34" charset="0"/>
                <a:cs typeface="Arial" panose="020B0604020202020204" pitchFamily="34" charset="0"/>
              </a:rPr>
              <a:t>over 10 years ago </a:t>
            </a:r>
            <a:r>
              <a:rPr lang="en-GB" sz="4000" b="1" dirty="0">
                <a:solidFill>
                  <a:schemeClr val="bg1"/>
                </a:solidFill>
                <a:latin typeface="Arial" panose="020B0604020202020204" pitchFamily="34" charset="0"/>
                <a:cs typeface="Arial" panose="020B0604020202020204" pitchFamily="34" charset="0"/>
              </a:rPr>
              <a:t>that schemes should measure and improve their data</a:t>
            </a:r>
            <a:endParaRPr lang="en-PT" sz="4000" b="1" dirty="0">
              <a:solidFill>
                <a:schemeClr val="bg1"/>
              </a:solidFill>
              <a:latin typeface="Arial" panose="020B0604020202020204" pitchFamily="34" charset="0"/>
              <a:cs typeface="Arial" panose="020B0604020202020204" pitchFamily="34" charset="0"/>
            </a:endParaRPr>
          </a:p>
        </p:txBody>
      </p:sp>
      <p:pic>
        <p:nvPicPr>
          <p:cNvPr id="14" name="Calendar">
            <a:extLst>
              <a:ext uri="{FF2B5EF4-FFF2-40B4-BE49-F238E27FC236}">
                <a16:creationId xmlns:a16="http://schemas.microsoft.com/office/drawing/2014/main" id="{48DDD5E7-C72A-C700-6BB2-774A8A381F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7715" y="818952"/>
            <a:ext cx="2831751" cy="2981227"/>
          </a:xfrm>
          <a:prstGeom prst="rect">
            <a:avLst/>
          </a:prstGeom>
        </p:spPr>
      </p:pic>
      <p:pic>
        <p:nvPicPr>
          <p:cNvPr id="13" name="Improve">
            <a:extLst>
              <a:ext uri="{FF2B5EF4-FFF2-40B4-BE49-F238E27FC236}">
                <a16:creationId xmlns:a16="http://schemas.microsoft.com/office/drawing/2014/main" id="{982C3B21-C8C4-4F2C-9FBC-A361A6654F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9546" y="2051071"/>
            <a:ext cx="3584459" cy="3736297"/>
          </a:xfrm>
          <a:prstGeom prst="rect">
            <a:avLst/>
          </a:prstGeom>
          <a:effectLst>
            <a:outerShdw dist="88900" algn="ctr" rotWithShape="0">
              <a:schemeClr val="tx2">
                <a:alpha val="25000"/>
              </a:schemeClr>
            </a:outerShdw>
          </a:effectLst>
        </p:spPr>
      </p:pic>
    </p:spTree>
    <p:extLst>
      <p:ext uri="{BB962C8B-B14F-4D97-AF65-F5344CB8AC3E}">
        <p14:creationId xmlns:p14="http://schemas.microsoft.com/office/powerpoint/2010/main" val="42120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4" accel="50000" decel="50000" fill="hold"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par>
                                <p:cTn id="17" presetID="6" presetClass="emph" presetSubtype="0" repeatCount="indefinite" autoRev="1" fill="hold" grpId="0" nodeType="withEffect">
                                  <p:stCondLst>
                                    <p:cond delay="0"/>
                                  </p:stCondLst>
                                  <p:childTnLst>
                                    <p:animScale>
                                      <p:cBhvr>
                                        <p:cTn id="18" dur="15000" fill="hold"/>
                                        <p:tgtEl>
                                          <p:spTgt spid="6"/>
                                        </p:tgtEl>
                                      </p:cBhvr>
                                      <p:by x="125000" y="125000"/>
                                    </p:animScale>
                                  </p:childTnLst>
                                </p:cTn>
                              </p:par>
                              <p:par>
                                <p:cTn id="19" presetID="6" presetClass="emph" presetSubtype="0" repeatCount="indefinite" autoRev="1" fill="hold" grpId="0" nodeType="withEffect">
                                  <p:stCondLst>
                                    <p:cond delay="0"/>
                                  </p:stCondLst>
                                  <p:childTnLst>
                                    <p:animScale>
                                      <p:cBhvr>
                                        <p:cTn id="20" dur="20000" fill="hold"/>
                                        <p:tgtEl>
                                          <p:spTgt spid="5"/>
                                        </p:tgtEl>
                                      </p:cBhvr>
                                      <p:by x="125000" y="125000"/>
                                    </p:animScale>
                                  </p:childTnLst>
                                </p:cTn>
                              </p:par>
                              <p:par>
                                <p:cTn id="21" presetID="6" presetClass="emph" presetSubtype="0" repeatCount="indefinite" autoRev="1" fill="hold" grpId="0" nodeType="withEffect">
                                  <p:stCondLst>
                                    <p:cond delay="0"/>
                                  </p:stCondLst>
                                  <p:childTnLst>
                                    <p:animScale>
                                      <p:cBhvr>
                                        <p:cTn id="22" dur="25000" fill="hold"/>
                                        <p:tgtEl>
                                          <p:spTgt spid="2"/>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5C1E0-D3D7-3F73-B853-F02F14CBBC2C}"/>
            </a:ext>
          </a:extLst>
        </p:cNvPr>
        <p:cNvGrpSpPr/>
        <p:nvPr/>
      </p:nvGrpSpPr>
      <p:grpSpPr>
        <a:xfrm>
          <a:off x="0" y="0"/>
          <a:ext cx="0" cy="0"/>
          <a:chOff x="0" y="0"/>
          <a:chExt cx="0" cy="0"/>
        </a:xfrm>
      </p:grpSpPr>
      <p:sp>
        <p:nvSpPr>
          <p:cNvPr id="11" name="Ornament">
            <a:extLst>
              <a:ext uri="{FF2B5EF4-FFF2-40B4-BE49-F238E27FC236}">
                <a16:creationId xmlns:a16="http://schemas.microsoft.com/office/drawing/2014/main" id="{042E5642-D6D2-BC1F-BB52-5E3CDC146191}"/>
              </a:ext>
            </a:extLst>
          </p:cNvPr>
          <p:cNvSpPr/>
          <p:nvPr/>
        </p:nvSpPr>
        <p:spPr>
          <a:xfrm>
            <a:off x="-5753505" y="-5719853"/>
            <a:ext cx="11484654" cy="1148465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2" name="Ornament">
            <a:extLst>
              <a:ext uri="{FF2B5EF4-FFF2-40B4-BE49-F238E27FC236}">
                <a16:creationId xmlns:a16="http://schemas.microsoft.com/office/drawing/2014/main" id="{2600A8DA-1C1F-1255-8974-C934AA8F61EB}"/>
              </a:ext>
            </a:extLst>
          </p:cNvPr>
          <p:cNvSpPr/>
          <p:nvPr/>
        </p:nvSpPr>
        <p:spPr>
          <a:xfrm>
            <a:off x="-3856511" y="-3822859"/>
            <a:ext cx="7690666" cy="7690666"/>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3" name="Ornament">
            <a:extLst>
              <a:ext uri="{FF2B5EF4-FFF2-40B4-BE49-F238E27FC236}">
                <a16:creationId xmlns:a16="http://schemas.microsoft.com/office/drawing/2014/main" id="{49731D2F-44C4-72AA-F046-B1414B4878BA}"/>
              </a:ext>
            </a:extLst>
          </p:cNvPr>
          <p:cNvSpPr/>
          <p:nvPr/>
        </p:nvSpPr>
        <p:spPr>
          <a:xfrm>
            <a:off x="-1047483" y="-1013831"/>
            <a:ext cx="2072610" cy="207261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9" name="Text">
            <a:extLst>
              <a:ext uri="{FF2B5EF4-FFF2-40B4-BE49-F238E27FC236}">
                <a16:creationId xmlns:a16="http://schemas.microsoft.com/office/drawing/2014/main" id="{BF7C5EFC-097E-233F-D89A-F8A94F85F50C}"/>
              </a:ext>
            </a:extLst>
          </p:cNvPr>
          <p:cNvSpPr txBox="1"/>
          <p:nvPr/>
        </p:nvSpPr>
        <p:spPr>
          <a:xfrm>
            <a:off x="855423" y="2350431"/>
            <a:ext cx="5771599" cy="1846659"/>
          </a:xfrm>
          <a:prstGeom prst="rect">
            <a:avLst/>
          </a:prstGeom>
          <a:noFill/>
        </p:spPr>
        <p:txBody>
          <a:bodyPr wrap="square" lIns="0" tIns="0" rIns="0" bIns="0" rtlCol="0">
            <a:spAutoFit/>
          </a:bodyPr>
          <a:lstStyle/>
          <a:p>
            <a:r>
              <a:rPr lang="en-GB" sz="4000" b="1" dirty="0">
                <a:solidFill>
                  <a:schemeClr val="bg1"/>
                </a:solidFill>
                <a:latin typeface="Arial" panose="020B0604020202020204" pitchFamily="34" charset="0"/>
                <a:cs typeface="Arial" panose="020B0604020202020204" pitchFamily="34" charset="0"/>
              </a:rPr>
              <a:t>We are engaging with schemes to ensure </a:t>
            </a:r>
            <a:r>
              <a:rPr lang="en-GB" sz="4000" b="1" dirty="0">
                <a:solidFill>
                  <a:schemeClr val="accent2"/>
                </a:solidFill>
                <a:latin typeface="Arial" panose="020B0604020202020204" pitchFamily="34" charset="0"/>
                <a:cs typeface="Arial" panose="020B0604020202020204" pitchFamily="34" charset="0"/>
              </a:rPr>
              <a:t>standards are met</a:t>
            </a:r>
            <a:endParaRPr lang="en-PT" sz="4000" b="1" dirty="0">
              <a:solidFill>
                <a:schemeClr val="accent2"/>
              </a:solidFill>
              <a:latin typeface="Arial" panose="020B0604020202020204" pitchFamily="34" charset="0"/>
              <a:cs typeface="Arial" panose="020B0604020202020204" pitchFamily="34" charset="0"/>
            </a:endParaRPr>
          </a:p>
        </p:txBody>
      </p:sp>
      <p:pic>
        <p:nvPicPr>
          <p:cNvPr id="24" name="Graphic 23">
            <a:extLst>
              <a:ext uri="{FF2B5EF4-FFF2-40B4-BE49-F238E27FC236}">
                <a16:creationId xmlns:a16="http://schemas.microsoft.com/office/drawing/2014/main" id="{B64E358D-72F9-5691-34DF-2ACE68D45A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5878" y="2264956"/>
            <a:ext cx="1762537" cy="1762536"/>
          </a:xfrm>
          <a:prstGeom prst="rect">
            <a:avLst/>
          </a:prstGeom>
          <a:effectLst>
            <a:outerShdw dist="88900" dir="8100000" algn="ctr" rotWithShape="0">
              <a:schemeClr val="tx2">
                <a:alpha val="25000"/>
              </a:schemeClr>
            </a:outerShdw>
          </a:effectLst>
        </p:spPr>
      </p:pic>
      <p:pic>
        <p:nvPicPr>
          <p:cNvPr id="25" name="Graphic 24">
            <a:extLst>
              <a:ext uri="{FF2B5EF4-FFF2-40B4-BE49-F238E27FC236}">
                <a16:creationId xmlns:a16="http://schemas.microsoft.com/office/drawing/2014/main" id="{F3996CEE-004E-416F-9400-9871124D62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62997" y="1883759"/>
            <a:ext cx="1762537" cy="1762536"/>
          </a:xfrm>
          <a:prstGeom prst="rect">
            <a:avLst/>
          </a:prstGeom>
          <a:effectLst>
            <a:outerShdw dist="88900" dir="8100000" algn="ctr" rotWithShape="0">
              <a:schemeClr val="tx2">
                <a:alpha val="25000"/>
              </a:schemeClr>
            </a:outerShdw>
          </a:effectLst>
        </p:spPr>
      </p:pic>
      <p:pic>
        <p:nvPicPr>
          <p:cNvPr id="26" name="Graphic 25">
            <a:extLst>
              <a:ext uri="{FF2B5EF4-FFF2-40B4-BE49-F238E27FC236}">
                <a16:creationId xmlns:a16="http://schemas.microsoft.com/office/drawing/2014/main" id="{3421BD38-F09A-A105-5E63-D87D32850E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87606" y="3191741"/>
            <a:ext cx="2060365" cy="2060365"/>
          </a:xfrm>
          <a:prstGeom prst="rect">
            <a:avLst/>
          </a:prstGeom>
          <a:effectLst>
            <a:outerShdw dist="88900" dir="13200000" algn="ctr" rotWithShape="0">
              <a:schemeClr val="tx2">
                <a:alpha val="25000"/>
              </a:schemeClr>
            </a:outerShdw>
          </a:effectLst>
        </p:spPr>
      </p:pic>
      <p:pic>
        <p:nvPicPr>
          <p:cNvPr id="27" name="Graphic 26">
            <a:extLst>
              <a:ext uri="{FF2B5EF4-FFF2-40B4-BE49-F238E27FC236}">
                <a16:creationId xmlns:a16="http://schemas.microsoft.com/office/drawing/2014/main" id="{4D44D49F-B93B-D94A-9D42-8C8ECD4CE1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03098" y="3191742"/>
            <a:ext cx="2060365" cy="2060365"/>
          </a:xfrm>
          <a:prstGeom prst="rect">
            <a:avLst/>
          </a:prstGeom>
          <a:effectLst>
            <a:outerShdw dist="88900" dir="20100000" algn="ctr" rotWithShape="0">
              <a:schemeClr val="tx2">
                <a:alpha val="25000"/>
              </a:schemeClr>
            </a:outerShdw>
          </a:effectLst>
        </p:spPr>
      </p:pic>
    </p:spTree>
    <p:extLst>
      <p:ext uri="{BB962C8B-B14F-4D97-AF65-F5344CB8AC3E}">
        <p14:creationId xmlns:p14="http://schemas.microsoft.com/office/powerpoint/2010/main" val="1115070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15000" fill="hold"/>
                                        <p:tgtEl>
                                          <p:spTgt spid="13"/>
                                        </p:tgtEl>
                                      </p:cBhvr>
                                      <p:by x="125000" y="125000"/>
                                    </p:animScale>
                                  </p:childTnLst>
                                </p:cTn>
                              </p:par>
                              <p:par>
                                <p:cTn id="7" presetID="6" presetClass="emph" presetSubtype="0" repeatCount="indefinite" autoRev="1" fill="hold" grpId="0" nodeType="withEffect">
                                  <p:stCondLst>
                                    <p:cond delay="0"/>
                                  </p:stCondLst>
                                  <p:childTnLst>
                                    <p:animScale>
                                      <p:cBhvr>
                                        <p:cTn id="8" dur="20000" fill="hold"/>
                                        <p:tgtEl>
                                          <p:spTgt spid="12"/>
                                        </p:tgtEl>
                                      </p:cBhvr>
                                      <p:by x="125000" y="125000"/>
                                    </p:animScale>
                                  </p:childTnLst>
                                </p:cTn>
                              </p:par>
                              <p:par>
                                <p:cTn id="9" presetID="6" presetClass="emph" presetSubtype="0" repeatCount="indefinite" autoRev="1" fill="hold" grpId="0" nodeType="withEffect">
                                  <p:stCondLst>
                                    <p:cond delay="0"/>
                                  </p:stCondLst>
                                  <p:childTnLst>
                                    <p:animScale>
                                      <p:cBhvr>
                                        <p:cTn id="10" dur="25000" fill="hold"/>
                                        <p:tgtEl>
                                          <p:spTgt spid="11"/>
                                        </p:tgtEl>
                                      </p:cBhvr>
                                      <p:by x="120000" y="120000"/>
                                    </p:animScale>
                                  </p:childTnLst>
                                </p:cTn>
                              </p:par>
                              <p:par>
                                <p:cTn id="11" presetID="2" presetClass="entr" presetSubtype="8" accel="50000" decel="5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500" fill="hold"/>
                                        <p:tgtEl>
                                          <p:spTgt spid="9"/>
                                        </p:tgtEl>
                                        <p:attrNameLst>
                                          <p:attrName>ppt_x</p:attrName>
                                        </p:attrNameLst>
                                      </p:cBhvr>
                                      <p:tavLst>
                                        <p:tav tm="0">
                                          <p:val>
                                            <p:strVal val="0-#ppt_w/2"/>
                                          </p:val>
                                        </p:tav>
                                        <p:tav tm="100000">
                                          <p:val>
                                            <p:strVal val="#ppt_x"/>
                                          </p:val>
                                        </p:tav>
                                      </p:tavLst>
                                    </p:anim>
                                    <p:anim calcmode="lin" valueType="num">
                                      <p:cBhvr additive="base">
                                        <p:cTn id="14" dur="1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2" accel="50000" decel="50000" fill="hold" nodeType="withEffect">
                                  <p:stCondLst>
                                    <p:cond delay="50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500" fill="hold"/>
                                        <p:tgtEl>
                                          <p:spTgt spid="25"/>
                                        </p:tgtEl>
                                        <p:attrNameLst>
                                          <p:attrName>ppt_x</p:attrName>
                                        </p:attrNameLst>
                                      </p:cBhvr>
                                      <p:tavLst>
                                        <p:tav tm="0">
                                          <p:val>
                                            <p:strVal val="1+#ppt_w/2"/>
                                          </p:val>
                                        </p:tav>
                                        <p:tav tm="100000">
                                          <p:val>
                                            <p:strVal val="#ppt_x"/>
                                          </p:val>
                                        </p:tav>
                                      </p:tavLst>
                                    </p:anim>
                                    <p:anim calcmode="lin" valueType="num">
                                      <p:cBhvr additive="base">
                                        <p:cTn id="18" dur="1500" fill="hold"/>
                                        <p:tgtEl>
                                          <p:spTgt spid="25"/>
                                        </p:tgtEl>
                                        <p:attrNameLst>
                                          <p:attrName>ppt_y</p:attrName>
                                        </p:attrNameLst>
                                      </p:cBhvr>
                                      <p:tavLst>
                                        <p:tav tm="0">
                                          <p:val>
                                            <p:strVal val="#ppt_y"/>
                                          </p:val>
                                        </p:tav>
                                        <p:tav tm="100000">
                                          <p:val>
                                            <p:strVal val="#ppt_y"/>
                                          </p:val>
                                        </p:tav>
                                      </p:tavLst>
                                    </p:anim>
                                  </p:childTnLst>
                                </p:cTn>
                              </p:par>
                              <p:par>
                                <p:cTn id="19" presetID="2" presetClass="entr" presetSubtype="2" accel="50000" decel="50000" fill="hold" nodeType="withEffect">
                                  <p:stCondLst>
                                    <p:cond delay="50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1500" fill="hold"/>
                                        <p:tgtEl>
                                          <p:spTgt spid="24"/>
                                        </p:tgtEl>
                                        <p:attrNameLst>
                                          <p:attrName>ppt_x</p:attrName>
                                        </p:attrNameLst>
                                      </p:cBhvr>
                                      <p:tavLst>
                                        <p:tav tm="0">
                                          <p:val>
                                            <p:strVal val="1+#ppt_w/2"/>
                                          </p:val>
                                        </p:tav>
                                        <p:tav tm="100000">
                                          <p:val>
                                            <p:strVal val="#ppt_x"/>
                                          </p:val>
                                        </p:tav>
                                      </p:tavLst>
                                    </p:anim>
                                    <p:anim calcmode="lin" valueType="num">
                                      <p:cBhvr additive="base">
                                        <p:cTn id="22" dur="1500" fill="hold"/>
                                        <p:tgtEl>
                                          <p:spTgt spid="24"/>
                                        </p:tgtEl>
                                        <p:attrNameLst>
                                          <p:attrName>ppt_y</p:attrName>
                                        </p:attrNameLst>
                                      </p:cBhvr>
                                      <p:tavLst>
                                        <p:tav tm="0">
                                          <p:val>
                                            <p:strVal val="#ppt_y"/>
                                          </p:val>
                                        </p:tav>
                                        <p:tav tm="100000">
                                          <p:val>
                                            <p:strVal val="#ppt_y"/>
                                          </p:val>
                                        </p:tav>
                                      </p:tavLst>
                                    </p:anim>
                                  </p:childTnLst>
                                </p:cTn>
                              </p:par>
                              <p:par>
                                <p:cTn id="23" presetID="2" presetClass="entr" presetSubtype="4" accel="50000" decel="5000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ppt_x"/>
                                          </p:val>
                                        </p:tav>
                                        <p:tav tm="100000">
                                          <p:val>
                                            <p:strVal val="#ppt_x"/>
                                          </p:val>
                                        </p:tav>
                                      </p:tavLst>
                                    </p:anim>
                                    <p:anim calcmode="lin" valueType="num">
                                      <p:cBhvr additive="base">
                                        <p:cTn id="26" dur="1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accel="50000" decel="5000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500" fill="hold"/>
                                        <p:tgtEl>
                                          <p:spTgt spid="26"/>
                                        </p:tgtEl>
                                        <p:attrNameLst>
                                          <p:attrName>ppt_x</p:attrName>
                                        </p:attrNameLst>
                                      </p:cBhvr>
                                      <p:tavLst>
                                        <p:tav tm="0">
                                          <p:val>
                                            <p:strVal val="#ppt_x"/>
                                          </p:val>
                                        </p:tav>
                                        <p:tav tm="100000">
                                          <p:val>
                                            <p:strVal val="#ppt_x"/>
                                          </p:val>
                                        </p:tav>
                                      </p:tavLst>
                                    </p:anim>
                                    <p:anim calcmode="lin" valueType="num">
                                      <p:cBhvr additive="base">
                                        <p:cTn id="30" dur="1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5C1E0-D3D7-3F73-B853-F02F14CBBC2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EA633D2-83AF-9827-5109-DFF466B57DC0}"/>
              </a:ext>
            </a:extLst>
          </p:cNvPr>
          <p:cNvGrpSpPr/>
          <p:nvPr/>
        </p:nvGrpSpPr>
        <p:grpSpPr>
          <a:xfrm>
            <a:off x="2653072" y="2026761"/>
            <a:ext cx="7780416" cy="2924832"/>
            <a:chOff x="3296007" y="2109400"/>
            <a:chExt cx="6261250" cy="2353744"/>
          </a:xfrm>
        </p:grpSpPr>
        <p:sp>
          <p:nvSpPr>
            <p:cNvPr id="10" name="Text">
              <a:extLst>
                <a:ext uri="{FF2B5EF4-FFF2-40B4-BE49-F238E27FC236}">
                  <a16:creationId xmlns:a16="http://schemas.microsoft.com/office/drawing/2014/main" id="{01995F3D-19BA-9E15-795B-573B003378AC}"/>
                </a:ext>
              </a:extLst>
            </p:cNvPr>
            <p:cNvSpPr txBox="1"/>
            <p:nvPr/>
          </p:nvSpPr>
          <p:spPr>
            <a:xfrm>
              <a:off x="5618678" y="2109400"/>
              <a:ext cx="3938579" cy="492443"/>
            </a:xfrm>
            <a:prstGeom prst="rect">
              <a:avLst/>
            </a:prstGeom>
            <a:noFill/>
          </p:spPr>
          <p:txBody>
            <a:bodyPr wrap="none" lIns="0" tIns="0" rIns="0" bIns="0" rtlCol="0">
              <a:spAutoFit/>
            </a:bodyPr>
            <a:lstStyle/>
            <a:p>
              <a:r>
                <a:rPr lang="en-GB" sz="3200" b="1">
                  <a:solidFill>
                    <a:schemeClr val="accent2"/>
                  </a:solidFill>
                  <a:latin typeface="Arial" panose="020B0604020202020204" pitchFamily="34" charset="0"/>
                  <a:cs typeface="Arial" panose="020B0604020202020204" pitchFamily="34" charset="0"/>
                </a:rPr>
                <a:t>What to expect from</a:t>
              </a:r>
              <a:endParaRPr lang="en-PT" sz="3200" b="1">
                <a:solidFill>
                  <a:schemeClr val="accent2"/>
                </a:solidFill>
                <a:latin typeface="Arial" panose="020B0604020202020204" pitchFamily="34" charset="0"/>
                <a:cs typeface="Arial" panose="020B0604020202020204" pitchFamily="34" charset="0"/>
              </a:endParaRPr>
            </a:p>
          </p:txBody>
        </p:sp>
        <p:pic>
          <p:nvPicPr>
            <p:cNvPr id="3" name="Logo">
              <a:extLst>
                <a:ext uri="{FF2B5EF4-FFF2-40B4-BE49-F238E27FC236}">
                  <a16:creationId xmlns:a16="http://schemas.microsoft.com/office/drawing/2014/main" id="{5B9E8615-DBD9-FAE7-4C09-42FE3B8EB7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96007" y="2394858"/>
              <a:ext cx="5599988" cy="2068286"/>
            </a:xfrm>
            <a:prstGeom prst="rect">
              <a:avLst/>
            </a:prstGeom>
          </p:spPr>
        </p:pic>
      </p:grpSp>
      <p:grpSp>
        <p:nvGrpSpPr>
          <p:cNvPr id="9" name="Group 8">
            <a:extLst>
              <a:ext uri="{FF2B5EF4-FFF2-40B4-BE49-F238E27FC236}">
                <a16:creationId xmlns:a16="http://schemas.microsoft.com/office/drawing/2014/main" id="{0F22D655-61ED-F2EC-57C6-CF78C909889A}"/>
              </a:ext>
            </a:extLst>
          </p:cNvPr>
          <p:cNvGrpSpPr/>
          <p:nvPr/>
        </p:nvGrpSpPr>
        <p:grpSpPr>
          <a:xfrm>
            <a:off x="-1631297" y="188517"/>
            <a:ext cx="9332698" cy="9268449"/>
            <a:chOff x="-1631296" y="188517"/>
            <a:chExt cx="9332698" cy="9268449"/>
          </a:xfrm>
          <a:solidFill>
            <a:schemeClr val="bg1">
              <a:alpha val="5000"/>
            </a:schemeClr>
          </a:solidFill>
        </p:grpSpPr>
        <p:sp>
          <p:nvSpPr>
            <p:cNvPr id="4" name="Freeform: Shape 3">
              <a:extLst>
                <a:ext uri="{FF2B5EF4-FFF2-40B4-BE49-F238E27FC236}">
                  <a16:creationId xmlns:a16="http://schemas.microsoft.com/office/drawing/2014/main" id="{E22D25B9-85DC-6371-3CA0-050EAC810051}"/>
                </a:ext>
              </a:extLst>
            </p:cNvPr>
            <p:cNvSpPr/>
            <p:nvPr/>
          </p:nvSpPr>
          <p:spPr>
            <a:xfrm>
              <a:off x="1100796" y="188517"/>
              <a:ext cx="6600606" cy="6600786"/>
            </a:xfrm>
            <a:custGeom>
              <a:avLst/>
              <a:gdLst>
                <a:gd name="connsiteX0" fmla="*/ 3300304 w 6600606"/>
                <a:gd name="connsiteY0" fmla="*/ 5574303 h 6600786"/>
                <a:gd name="connsiteX1" fmla="*/ 1026415 w 6600606"/>
                <a:gd name="connsiteY1" fmla="*/ 3300590 h 6600786"/>
                <a:gd name="connsiteX2" fmla="*/ 3300304 w 6600606"/>
                <a:gd name="connsiteY2" fmla="*/ 1026549 h 6600786"/>
                <a:gd name="connsiteX3" fmla="*/ 5574193 w 6600606"/>
                <a:gd name="connsiteY3" fmla="*/ 3300590 h 6600786"/>
                <a:gd name="connsiteX4" fmla="*/ 3300304 w 6600606"/>
                <a:gd name="connsiteY4" fmla="*/ 5574303 h 6600786"/>
                <a:gd name="connsiteX5" fmla="*/ 3300304 w 6600606"/>
                <a:gd name="connsiteY5" fmla="*/ 0 h 6600786"/>
                <a:gd name="connsiteX6" fmla="*/ 0 w 6600606"/>
                <a:gd name="connsiteY6" fmla="*/ 3300524 h 6600786"/>
                <a:gd name="connsiteX7" fmla="*/ 3300304 w 6600606"/>
                <a:gd name="connsiteY7" fmla="*/ 6600787 h 6600786"/>
                <a:gd name="connsiteX8" fmla="*/ 6600607 w 6600606"/>
                <a:gd name="connsiteY8" fmla="*/ 3300524 h 6600786"/>
                <a:gd name="connsiteX9" fmla="*/ 3300304 w 6600606"/>
                <a:gd name="connsiteY9" fmla="*/ 0 h 660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00606" h="6600786">
                  <a:moveTo>
                    <a:pt x="3300304" y="5574303"/>
                  </a:moveTo>
                  <a:cubicBezTo>
                    <a:pt x="2044451" y="5574303"/>
                    <a:pt x="1026415" y="4556199"/>
                    <a:pt x="1026415" y="3300590"/>
                  </a:cubicBezTo>
                  <a:cubicBezTo>
                    <a:pt x="1026415" y="2044981"/>
                    <a:pt x="2044451" y="1026549"/>
                    <a:pt x="3300304" y="1026549"/>
                  </a:cubicBezTo>
                  <a:cubicBezTo>
                    <a:pt x="4556157" y="1026549"/>
                    <a:pt x="5574193" y="2044653"/>
                    <a:pt x="5574193" y="3300590"/>
                  </a:cubicBezTo>
                  <a:cubicBezTo>
                    <a:pt x="5574193" y="4556527"/>
                    <a:pt x="4556157" y="5574303"/>
                    <a:pt x="3300304" y="5574303"/>
                  </a:cubicBezTo>
                  <a:moveTo>
                    <a:pt x="3300304" y="0"/>
                  </a:moveTo>
                  <a:cubicBezTo>
                    <a:pt x="1477697" y="0"/>
                    <a:pt x="0" y="1477534"/>
                    <a:pt x="0" y="3300524"/>
                  </a:cubicBezTo>
                  <a:cubicBezTo>
                    <a:pt x="0" y="5123515"/>
                    <a:pt x="1477697" y="6600787"/>
                    <a:pt x="3300304" y="6600787"/>
                  </a:cubicBezTo>
                  <a:cubicBezTo>
                    <a:pt x="5122910" y="6600787"/>
                    <a:pt x="6600607" y="5123253"/>
                    <a:pt x="6600607" y="3300524"/>
                  </a:cubicBezTo>
                  <a:cubicBezTo>
                    <a:pt x="6600607" y="1477796"/>
                    <a:pt x="5122910" y="0"/>
                    <a:pt x="3300304" y="0"/>
                  </a:cubicBezTo>
                </a:path>
              </a:pathLst>
            </a:custGeom>
            <a:grpFill/>
            <a:ln w="6544"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96E72CC5-09A0-9FA9-5DE7-8869E9FD2090}"/>
                </a:ext>
              </a:extLst>
            </p:cNvPr>
            <p:cNvSpPr/>
            <p:nvPr/>
          </p:nvSpPr>
          <p:spPr>
            <a:xfrm>
              <a:off x="-1631296" y="5532974"/>
              <a:ext cx="3925889" cy="3923992"/>
            </a:xfrm>
            <a:custGeom>
              <a:avLst/>
              <a:gdLst>
                <a:gd name="connsiteX0" fmla="*/ 3024111 w 3925889"/>
                <a:gd name="connsiteY0" fmla="*/ 66 h 3923992"/>
                <a:gd name="connsiteX1" fmla="*/ 3925890 w 3925889"/>
                <a:gd name="connsiteY1" fmla="*/ 894900 h 3923992"/>
                <a:gd name="connsiteX2" fmla="*/ 1035432 w 3925889"/>
                <a:gd name="connsiteY2" fmla="*/ 3778808 h 3923992"/>
                <a:gd name="connsiteX3" fmla="*/ 330885 w 3925889"/>
                <a:gd name="connsiteY3" fmla="*/ 3778808 h 3923992"/>
                <a:gd name="connsiteX4" fmla="*/ 145174 w 3925889"/>
                <a:gd name="connsiteY4" fmla="*/ 3592758 h 3923992"/>
                <a:gd name="connsiteX5" fmla="*/ 145174 w 3925889"/>
                <a:gd name="connsiteY5" fmla="*/ 2888425 h 3923992"/>
                <a:gd name="connsiteX6" fmla="*/ 3024111 w 3925889"/>
                <a:gd name="connsiteY6" fmla="*/ 0 h 392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5889" h="3923992">
                  <a:moveTo>
                    <a:pt x="3024111" y="66"/>
                  </a:moveTo>
                  <a:cubicBezTo>
                    <a:pt x="3263891" y="353312"/>
                    <a:pt x="3570637" y="657591"/>
                    <a:pt x="3925890" y="894900"/>
                  </a:cubicBezTo>
                  <a:lnTo>
                    <a:pt x="1035432" y="3778808"/>
                  </a:lnTo>
                  <a:cubicBezTo>
                    <a:pt x="841605" y="3972387"/>
                    <a:pt x="524712" y="3972387"/>
                    <a:pt x="330885" y="3778808"/>
                  </a:cubicBezTo>
                  <a:lnTo>
                    <a:pt x="145174" y="3592758"/>
                  </a:lnTo>
                  <a:cubicBezTo>
                    <a:pt x="-48391" y="3399179"/>
                    <a:pt x="-48391" y="3082004"/>
                    <a:pt x="145174" y="2888425"/>
                  </a:cubicBezTo>
                  <a:lnTo>
                    <a:pt x="3024111" y="0"/>
                  </a:lnTo>
                  <a:close/>
                </a:path>
              </a:pathLst>
            </a:custGeom>
            <a:grpFill/>
            <a:ln w="6544" cap="flat">
              <a:noFill/>
              <a:prstDash val="solid"/>
              <a:miter/>
            </a:ln>
          </p:spPr>
          <p:txBody>
            <a:bodyPr rtlCol="0" anchor="ctr"/>
            <a:lstStyle/>
            <a:p>
              <a:endParaRPr lang="en-GB"/>
            </a:p>
          </p:txBody>
        </p:sp>
      </p:grpSp>
      <p:sp>
        <p:nvSpPr>
          <p:cNvPr id="6" name="Freeform: Shape 5">
            <a:extLst>
              <a:ext uri="{FF2B5EF4-FFF2-40B4-BE49-F238E27FC236}">
                <a16:creationId xmlns:a16="http://schemas.microsoft.com/office/drawing/2014/main" id="{F396CADC-A514-D20A-F01A-90F003D06F06}"/>
              </a:ext>
            </a:extLst>
          </p:cNvPr>
          <p:cNvSpPr/>
          <p:nvPr/>
        </p:nvSpPr>
        <p:spPr>
          <a:xfrm>
            <a:off x="8486713" y="3864470"/>
            <a:ext cx="6104287" cy="6104435"/>
          </a:xfrm>
          <a:custGeom>
            <a:avLst/>
            <a:gdLst>
              <a:gd name="connsiteX0" fmla="*/ 3052144 w 6104287"/>
              <a:gd name="connsiteY0" fmla="*/ 5155069 h 6104435"/>
              <a:gd name="connsiteX1" fmla="*/ 949237 w 6104287"/>
              <a:gd name="connsiteY1" fmla="*/ 3052283 h 6104435"/>
              <a:gd name="connsiteX2" fmla="*/ 3052144 w 6104287"/>
              <a:gd name="connsiteY2" fmla="*/ 949235 h 6104435"/>
              <a:gd name="connsiteX3" fmla="*/ 5155050 w 6104287"/>
              <a:gd name="connsiteY3" fmla="*/ 3052283 h 6104435"/>
              <a:gd name="connsiteX4" fmla="*/ 3052144 w 6104287"/>
              <a:gd name="connsiteY4" fmla="*/ 5155069 h 6104435"/>
              <a:gd name="connsiteX5" fmla="*/ 3052144 w 6104287"/>
              <a:gd name="connsiteY5" fmla="*/ 0 h 6104435"/>
              <a:gd name="connsiteX6" fmla="*/ 0 w 6104287"/>
              <a:gd name="connsiteY6" fmla="*/ 3052349 h 6104435"/>
              <a:gd name="connsiteX7" fmla="*/ 3052144 w 6104287"/>
              <a:gd name="connsiteY7" fmla="*/ 6104435 h 6104435"/>
              <a:gd name="connsiteX8" fmla="*/ 6104288 w 6104287"/>
              <a:gd name="connsiteY8" fmla="*/ 3052349 h 6104435"/>
              <a:gd name="connsiteX9" fmla="*/ 3052144 w 6104287"/>
              <a:gd name="connsiteY9" fmla="*/ 0 h 610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4287" h="6104435">
                <a:moveTo>
                  <a:pt x="3052144" y="5155069"/>
                </a:moveTo>
                <a:cubicBezTo>
                  <a:pt x="1890685" y="5155069"/>
                  <a:pt x="949237" y="4213559"/>
                  <a:pt x="949237" y="3052283"/>
                </a:cubicBezTo>
                <a:cubicBezTo>
                  <a:pt x="949237" y="1891008"/>
                  <a:pt x="1890685" y="949235"/>
                  <a:pt x="3052144" y="949235"/>
                </a:cubicBezTo>
                <a:cubicBezTo>
                  <a:pt x="4213604" y="949235"/>
                  <a:pt x="5155050" y="1890746"/>
                  <a:pt x="5155050" y="3052283"/>
                </a:cubicBezTo>
                <a:cubicBezTo>
                  <a:pt x="5155050" y="4213820"/>
                  <a:pt x="4213604" y="5155069"/>
                  <a:pt x="3052144" y="5155069"/>
                </a:cubicBezTo>
                <a:moveTo>
                  <a:pt x="3052144" y="0"/>
                </a:moveTo>
                <a:cubicBezTo>
                  <a:pt x="1366611" y="0"/>
                  <a:pt x="0" y="1366441"/>
                  <a:pt x="0" y="3052349"/>
                </a:cubicBezTo>
                <a:cubicBezTo>
                  <a:pt x="0" y="4738256"/>
                  <a:pt x="1366611" y="6104435"/>
                  <a:pt x="3052144" y="6104435"/>
                </a:cubicBezTo>
                <a:cubicBezTo>
                  <a:pt x="4737677" y="6104435"/>
                  <a:pt x="6104288" y="4737995"/>
                  <a:pt x="6104288" y="3052349"/>
                </a:cubicBezTo>
                <a:cubicBezTo>
                  <a:pt x="6104288" y="1366703"/>
                  <a:pt x="4737677" y="0"/>
                  <a:pt x="3052144" y="0"/>
                </a:cubicBezTo>
              </a:path>
            </a:pathLst>
          </a:custGeom>
          <a:solidFill>
            <a:schemeClr val="bg1">
              <a:alpha val="5000"/>
            </a:schemeClr>
          </a:solidFill>
          <a:ln w="6544"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F6161CE7-4110-DB75-9DE8-5691FDF16486}"/>
              </a:ext>
            </a:extLst>
          </p:cNvPr>
          <p:cNvSpPr/>
          <p:nvPr/>
        </p:nvSpPr>
        <p:spPr>
          <a:xfrm>
            <a:off x="10722550" y="-1281096"/>
            <a:ext cx="2938898" cy="2939225"/>
          </a:xfrm>
          <a:custGeom>
            <a:avLst/>
            <a:gdLst>
              <a:gd name="connsiteX0" fmla="*/ 2481856 w 2938898"/>
              <a:gd name="connsiteY0" fmla="*/ 1469613 h 2939225"/>
              <a:gd name="connsiteX1" fmla="*/ 1469514 w 2938898"/>
              <a:gd name="connsiteY1" fmla="*/ 2482153 h 2939225"/>
              <a:gd name="connsiteX2" fmla="*/ 457042 w 2938898"/>
              <a:gd name="connsiteY2" fmla="*/ 1469613 h 2939225"/>
              <a:gd name="connsiteX3" fmla="*/ 1469514 w 2938898"/>
              <a:gd name="connsiteY3" fmla="*/ 457073 h 2939225"/>
              <a:gd name="connsiteX4" fmla="*/ 2481856 w 2938898"/>
              <a:gd name="connsiteY4" fmla="*/ 1469613 h 2939225"/>
              <a:gd name="connsiteX5" fmla="*/ 0 w 2938898"/>
              <a:gd name="connsiteY5" fmla="*/ 1469613 h 2939225"/>
              <a:gd name="connsiteX6" fmla="*/ 1469514 w 2938898"/>
              <a:gd name="connsiteY6" fmla="*/ 2939226 h 2939225"/>
              <a:gd name="connsiteX7" fmla="*/ 2938899 w 2938898"/>
              <a:gd name="connsiteY7" fmla="*/ 1469613 h 2939225"/>
              <a:gd name="connsiteX8" fmla="*/ 1469514 w 2938898"/>
              <a:gd name="connsiteY8" fmla="*/ 0 h 2939225"/>
              <a:gd name="connsiteX9" fmla="*/ 0 w 2938898"/>
              <a:gd name="connsiteY9" fmla="*/ 1469613 h 293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8898" h="2939225">
                <a:moveTo>
                  <a:pt x="2481856" y="1469613"/>
                </a:moveTo>
                <a:cubicBezTo>
                  <a:pt x="2481856" y="2028811"/>
                  <a:pt x="2028544" y="2482153"/>
                  <a:pt x="1469514" y="2482153"/>
                </a:cubicBezTo>
                <a:cubicBezTo>
                  <a:pt x="910485" y="2482153"/>
                  <a:pt x="457042" y="2028811"/>
                  <a:pt x="457042" y="1469613"/>
                </a:cubicBezTo>
                <a:cubicBezTo>
                  <a:pt x="457042" y="910415"/>
                  <a:pt x="910354" y="457073"/>
                  <a:pt x="1469514" y="457073"/>
                </a:cubicBezTo>
                <a:cubicBezTo>
                  <a:pt x="2028675" y="457073"/>
                  <a:pt x="2481856" y="910415"/>
                  <a:pt x="2481856" y="1469613"/>
                </a:cubicBezTo>
                <a:moveTo>
                  <a:pt x="0" y="1469613"/>
                </a:moveTo>
                <a:cubicBezTo>
                  <a:pt x="0" y="2281176"/>
                  <a:pt x="657874" y="2939226"/>
                  <a:pt x="1469514" y="2939226"/>
                </a:cubicBezTo>
                <a:cubicBezTo>
                  <a:pt x="2281154" y="2939226"/>
                  <a:pt x="2938899" y="2281242"/>
                  <a:pt x="2938899" y="1469613"/>
                </a:cubicBezTo>
                <a:cubicBezTo>
                  <a:pt x="2938899" y="657984"/>
                  <a:pt x="2281024" y="0"/>
                  <a:pt x="1469514" y="0"/>
                </a:cubicBezTo>
                <a:cubicBezTo>
                  <a:pt x="658005" y="0"/>
                  <a:pt x="0" y="657984"/>
                  <a:pt x="0" y="1469613"/>
                </a:cubicBezTo>
              </a:path>
            </a:pathLst>
          </a:custGeom>
          <a:solidFill>
            <a:schemeClr val="bg1">
              <a:alpha val="5000"/>
            </a:schemeClr>
          </a:solidFill>
          <a:ln w="6544" cap="flat">
            <a:noFill/>
            <a:prstDash val="solid"/>
            <a:miter/>
          </a:ln>
        </p:spPr>
        <p:txBody>
          <a:bodyPr rtlCol="0" anchor="ctr"/>
          <a:lstStyle/>
          <a:p>
            <a:endParaRPr lang="en-GB"/>
          </a:p>
        </p:txBody>
      </p:sp>
    </p:spTree>
    <p:extLst>
      <p:ext uri="{BB962C8B-B14F-4D97-AF65-F5344CB8AC3E}">
        <p14:creationId xmlns:p14="http://schemas.microsoft.com/office/powerpoint/2010/main" val="106150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7000" decel="83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accel="17000" decel="83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accel="17000" decel="83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ppt_x"/>
                                          </p:val>
                                        </p:tav>
                                        <p:tav tm="100000">
                                          <p:val>
                                            <p:strVal val="#ppt_x"/>
                                          </p:val>
                                        </p:tav>
                                      </p:tavLst>
                                    </p:anim>
                                    <p:anim calcmode="lin" valueType="num">
                                      <p:cBhvr additive="base">
                                        <p:cTn id="16" dur="1500" fill="hold"/>
                                        <p:tgtEl>
                                          <p:spTgt spid="8"/>
                                        </p:tgtEl>
                                        <p:attrNameLst>
                                          <p:attrName>ppt_y</p:attrName>
                                        </p:attrNameLst>
                                      </p:cBhvr>
                                      <p:tavLst>
                                        <p:tav tm="0">
                                          <p:val>
                                            <p:strVal val="0-#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rnament">
            <a:extLst>
              <a:ext uri="{FF2B5EF4-FFF2-40B4-BE49-F238E27FC236}">
                <a16:creationId xmlns:a16="http://schemas.microsoft.com/office/drawing/2014/main" id="{BA15D361-FC67-E3F5-F152-78D463D0D16E}"/>
              </a:ext>
            </a:extLst>
          </p:cNvPr>
          <p:cNvSpPr/>
          <p:nvPr/>
        </p:nvSpPr>
        <p:spPr>
          <a:xfrm>
            <a:off x="3990109" y="-7699732"/>
            <a:ext cx="1640378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Ornament">
            <a:extLst>
              <a:ext uri="{FF2B5EF4-FFF2-40B4-BE49-F238E27FC236}">
                <a16:creationId xmlns:a16="http://schemas.microsoft.com/office/drawing/2014/main" id="{C3928B9E-2B82-6A38-5ED6-7CFDBB3B2DCA}"/>
              </a:ext>
            </a:extLst>
          </p:cNvPr>
          <p:cNvSpPr/>
          <p:nvPr/>
        </p:nvSpPr>
        <p:spPr>
          <a:xfrm>
            <a:off x="7375774" y="-4793752"/>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Ornament">
            <a:extLst>
              <a:ext uri="{FF2B5EF4-FFF2-40B4-BE49-F238E27FC236}">
                <a16:creationId xmlns:a16="http://schemas.microsoft.com/office/drawing/2014/main" id="{1EB505C1-1D34-BEA2-4663-8265802DFA55}"/>
              </a:ext>
            </a:extLst>
          </p:cNvPr>
          <p:cNvSpPr/>
          <p:nvPr/>
        </p:nvSpPr>
        <p:spPr>
          <a:xfrm>
            <a:off x="9867014" y="-2535065"/>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38" name="Baloon">
            <a:extLst>
              <a:ext uri="{FF2B5EF4-FFF2-40B4-BE49-F238E27FC236}">
                <a16:creationId xmlns:a16="http://schemas.microsoft.com/office/drawing/2014/main" id="{4A0B9A79-20B0-CB88-946B-6102C834C8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2993497"/>
            <a:ext cx="2895600" cy="2667000"/>
          </a:xfrm>
          <a:prstGeom prst="rect">
            <a:avLst/>
          </a:prstGeom>
          <a:effectLst>
            <a:outerShdw dist="88900" dir="3300000" algn="ctr" rotWithShape="0">
              <a:schemeClr val="tx2">
                <a:alpha val="25000"/>
              </a:schemeClr>
            </a:outerShdw>
          </a:effectLst>
        </p:spPr>
      </p:pic>
      <p:pic>
        <p:nvPicPr>
          <p:cNvPr id="36" name="Baloon">
            <a:extLst>
              <a:ext uri="{FF2B5EF4-FFF2-40B4-BE49-F238E27FC236}">
                <a16:creationId xmlns:a16="http://schemas.microsoft.com/office/drawing/2014/main" id="{5945A486-D6D3-AB3F-5892-D8ED70DAA6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01714" y="1191888"/>
            <a:ext cx="3530600" cy="3086100"/>
          </a:xfrm>
          <a:prstGeom prst="rect">
            <a:avLst/>
          </a:prstGeom>
          <a:effectLst>
            <a:outerShdw dist="88900" dir="8100000" algn="ctr" rotWithShape="0">
              <a:schemeClr val="tx2">
                <a:alpha val="25000"/>
              </a:schemeClr>
            </a:outerShdw>
          </a:effectLst>
        </p:spPr>
      </p:pic>
      <p:sp>
        <p:nvSpPr>
          <p:cNvPr id="3" name="Text">
            <a:extLst>
              <a:ext uri="{FF2B5EF4-FFF2-40B4-BE49-F238E27FC236}">
                <a16:creationId xmlns:a16="http://schemas.microsoft.com/office/drawing/2014/main" id="{0E748878-B366-70EB-F386-C6FA4793F7A5}"/>
              </a:ext>
            </a:extLst>
          </p:cNvPr>
          <p:cNvSpPr txBox="1"/>
          <p:nvPr/>
        </p:nvSpPr>
        <p:spPr>
          <a:xfrm>
            <a:off x="1030006" y="3252264"/>
            <a:ext cx="4570695" cy="1846659"/>
          </a:xfrm>
          <a:prstGeom prst="rect">
            <a:avLst/>
          </a:prstGeom>
          <a:noFill/>
        </p:spPr>
        <p:txBody>
          <a:bodyPr wrap="square" lIns="0" tIns="0" rIns="0" bIns="0" rtlCol="0">
            <a:spAutoFit/>
          </a:bodyPr>
          <a:lstStyle/>
          <a:p>
            <a:r>
              <a:rPr lang="en-GB" sz="4000" b="1" dirty="0">
                <a:solidFill>
                  <a:schemeClr val="bg1"/>
                </a:solidFill>
                <a:latin typeface="Arial" panose="020B0604020202020204" pitchFamily="34" charset="0"/>
                <a:cs typeface="Arial" panose="020B0604020202020204" pitchFamily="34" charset="0"/>
              </a:rPr>
              <a:t>communications and engagement in place</a:t>
            </a:r>
            <a:endParaRPr lang="en-PT" sz="4000" b="1" dirty="0">
              <a:solidFill>
                <a:schemeClr val="bg1"/>
              </a:solidFill>
              <a:latin typeface="Arial" panose="020B0604020202020204" pitchFamily="34" charset="0"/>
              <a:cs typeface="Arial" panose="020B0604020202020204" pitchFamily="34" charset="0"/>
            </a:endParaRPr>
          </a:p>
        </p:txBody>
      </p:sp>
      <p:sp>
        <p:nvSpPr>
          <p:cNvPr id="4" name="Text">
            <a:extLst>
              <a:ext uri="{FF2B5EF4-FFF2-40B4-BE49-F238E27FC236}">
                <a16:creationId xmlns:a16="http://schemas.microsoft.com/office/drawing/2014/main" id="{1C830FF1-49EB-99D8-BCEB-A0991B323ECC}"/>
              </a:ext>
            </a:extLst>
          </p:cNvPr>
          <p:cNvSpPr txBox="1"/>
          <p:nvPr/>
        </p:nvSpPr>
        <p:spPr>
          <a:xfrm>
            <a:off x="1044297" y="2311462"/>
            <a:ext cx="4756429" cy="984885"/>
          </a:xfrm>
          <a:prstGeom prst="rect">
            <a:avLst/>
          </a:prstGeom>
          <a:noFill/>
        </p:spPr>
        <p:txBody>
          <a:bodyPr wrap="square" lIns="0" tIns="0" rIns="0" bIns="0" rtlCol="0">
            <a:spAutoFit/>
          </a:bodyPr>
          <a:lstStyle/>
          <a:p>
            <a:r>
              <a:rPr lang="en-GB" sz="3200" b="1" dirty="0">
                <a:solidFill>
                  <a:schemeClr val="accent2"/>
                </a:solidFill>
                <a:latin typeface="Arial" panose="020B0604020202020204" pitchFamily="34" charset="0"/>
                <a:cs typeface="Arial" panose="020B0604020202020204" pitchFamily="34" charset="0"/>
              </a:rPr>
              <a:t>Comprehensive and proactive programme of </a:t>
            </a:r>
            <a:endParaRPr lang="en-PT" sz="3200" b="1" dirty="0">
              <a:solidFill>
                <a:schemeClr val="accent2"/>
              </a:solidFill>
              <a:latin typeface="Arial" panose="020B0604020202020204" pitchFamily="34" charset="0"/>
              <a:cs typeface="Arial" panose="020B0604020202020204" pitchFamily="34" charset="0"/>
            </a:endParaRPr>
          </a:p>
        </p:txBody>
      </p:sp>
      <p:pic>
        <p:nvPicPr>
          <p:cNvPr id="40" name="Baloon">
            <a:extLst>
              <a:ext uri="{FF2B5EF4-FFF2-40B4-BE49-F238E27FC236}">
                <a16:creationId xmlns:a16="http://schemas.microsoft.com/office/drawing/2014/main" id="{4908C1A1-60E7-B8DB-B107-FAFA174BE2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33127" y="4049773"/>
            <a:ext cx="2038866" cy="2038866"/>
          </a:xfrm>
          <a:prstGeom prst="rect">
            <a:avLst/>
          </a:prstGeom>
        </p:spPr>
      </p:pic>
    </p:spTree>
    <p:extLst>
      <p:ext uri="{BB962C8B-B14F-4D97-AF65-F5344CB8AC3E}">
        <p14:creationId xmlns:p14="http://schemas.microsoft.com/office/powerpoint/2010/main" val="981813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15000" fill="hold"/>
                                        <p:tgtEl>
                                          <p:spTgt spid="15"/>
                                        </p:tgtEl>
                                      </p:cBhvr>
                                      <p:by x="125000" y="125000"/>
                                    </p:animScale>
                                  </p:childTnLst>
                                </p:cTn>
                              </p:par>
                              <p:par>
                                <p:cTn id="7" presetID="6" presetClass="emph" presetSubtype="0" repeatCount="indefinite" autoRev="1" fill="hold" grpId="0" nodeType="withEffect">
                                  <p:stCondLst>
                                    <p:cond delay="0"/>
                                  </p:stCondLst>
                                  <p:childTnLst>
                                    <p:animScale>
                                      <p:cBhvr>
                                        <p:cTn id="8" dur="20000" fill="hold"/>
                                        <p:tgtEl>
                                          <p:spTgt spid="11"/>
                                        </p:tgtEl>
                                      </p:cBhvr>
                                      <p:by x="125000" y="125000"/>
                                    </p:animScale>
                                  </p:childTnLst>
                                </p:cTn>
                              </p:par>
                              <p:par>
                                <p:cTn id="9" presetID="6" presetClass="emph" presetSubtype="0" repeatCount="indefinite" autoRev="1" fill="hold" grpId="0" nodeType="withEffect">
                                  <p:stCondLst>
                                    <p:cond delay="0"/>
                                  </p:stCondLst>
                                  <p:childTnLst>
                                    <p:animScale>
                                      <p:cBhvr>
                                        <p:cTn id="10" dur="25000" fill="hold"/>
                                        <p:tgtEl>
                                          <p:spTgt spid="10"/>
                                        </p:tgtEl>
                                      </p:cBhvr>
                                      <p:by x="125000" y="125000"/>
                                    </p:animScale>
                                  </p:childTnLst>
                                </p:cTn>
                              </p:par>
                              <p:par>
                                <p:cTn id="11" presetID="2" presetClass="entr" presetSubtype="8" accel="50000" decel="5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500" fill="hold"/>
                                        <p:tgtEl>
                                          <p:spTgt spid="4"/>
                                        </p:tgtEl>
                                        <p:attrNameLst>
                                          <p:attrName>ppt_x</p:attrName>
                                        </p:attrNameLst>
                                      </p:cBhvr>
                                      <p:tavLst>
                                        <p:tav tm="0">
                                          <p:val>
                                            <p:strVal val="0-#ppt_w/2"/>
                                          </p:val>
                                        </p:tav>
                                        <p:tav tm="100000">
                                          <p:val>
                                            <p:strVal val="#ppt_x"/>
                                          </p:val>
                                        </p:tav>
                                      </p:tavLst>
                                    </p:anim>
                                    <p:anim calcmode="lin" valueType="num">
                                      <p:cBhvr additive="base">
                                        <p:cTn id="14" dur="1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accel="50000" decel="5000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500" fill="hold"/>
                                        <p:tgtEl>
                                          <p:spTgt spid="3"/>
                                        </p:tgtEl>
                                        <p:attrNameLst>
                                          <p:attrName>ppt_x</p:attrName>
                                        </p:attrNameLst>
                                      </p:cBhvr>
                                      <p:tavLst>
                                        <p:tav tm="0">
                                          <p:val>
                                            <p:strVal val="0-#ppt_w/2"/>
                                          </p:val>
                                        </p:tav>
                                        <p:tav tm="100000">
                                          <p:val>
                                            <p:strVal val="#ppt_x"/>
                                          </p:val>
                                        </p:tav>
                                      </p:tavLst>
                                    </p:anim>
                                    <p:anim calcmode="lin" valueType="num">
                                      <p:cBhvr additive="base">
                                        <p:cTn id="18" dur="1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accel="50000" decel="5000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1500" fill="hold"/>
                                        <p:tgtEl>
                                          <p:spTgt spid="38"/>
                                        </p:tgtEl>
                                        <p:attrNameLst>
                                          <p:attrName>ppt_x</p:attrName>
                                        </p:attrNameLst>
                                      </p:cBhvr>
                                      <p:tavLst>
                                        <p:tav tm="0">
                                          <p:val>
                                            <p:strVal val="1+#ppt_w/2"/>
                                          </p:val>
                                        </p:tav>
                                        <p:tav tm="100000">
                                          <p:val>
                                            <p:strVal val="#ppt_x"/>
                                          </p:val>
                                        </p:tav>
                                      </p:tavLst>
                                    </p:anim>
                                    <p:anim calcmode="lin" valueType="num">
                                      <p:cBhvr additive="base">
                                        <p:cTn id="22" dur="1500" fill="hold"/>
                                        <p:tgtEl>
                                          <p:spTgt spid="38"/>
                                        </p:tgtEl>
                                        <p:attrNameLst>
                                          <p:attrName>ppt_y</p:attrName>
                                        </p:attrNameLst>
                                      </p:cBhvr>
                                      <p:tavLst>
                                        <p:tav tm="0">
                                          <p:val>
                                            <p:strVal val="#ppt_y"/>
                                          </p:val>
                                        </p:tav>
                                        <p:tav tm="100000">
                                          <p:val>
                                            <p:strVal val="#ppt_y"/>
                                          </p:val>
                                        </p:tav>
                                      </p:tavLst>
                                    </p:anim>
                                  </p:childTnLst>
                                </p:cTn>
                              </p:par>
                              <p:par>
                                <p:cTn id="23" presetID="2" presetClass="entr" presetSubtype="2" accel="50000" decel="50000" fill="hold" nodeType="withEffect">
                                  <p:stCondLst>
                                    <p:cond delay="25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1+#ppt_w/2"/>
                                          </p:val>
                                        </p:tav>
                                        <p:tav tm="100000">
                                          <p:val>
                                            <p:strVal val="#ppt_x"/>
                                          </p:val>
                                        </p:tav>
                                      </p:tavLst>
                                    </p:anim>
                                    <p:anim calcmode="lin" valueType="num">
                                      <p:cBhvr additive="base">
                                        <p:cTn id="26" dur="1500" fill="hold"/>
                                        <p:tgtEl>
                                          <p:spTgt spid="36"/>
                                        </p:tgtEl>
                                        <p:attrNameLst>
                                          <p:attrName>ppt_y</p:attrName>
                                        </p:attrNameLst>
                                      </p:cBhvr>
                                      <p:tavLst>
                                        <p:tav tm="0">
                                          <p:val>
                                            <p:strVal val="#ppt_y"/>
                                          </p:val>
                                        </p:tav>
                                        <p:tav tm="100000">
                                          <p:val>
                                            <p:strVal val="#ppt_y"/>
                                          </p:val>
                                        </p:tav>
                                      </p:tavLst>
                                    </p:anim>
                                  </p:childTnLst>
                                </p:cTn>
                              </p:par>
                              <p:par>
                                <p:cTn id="27" presetID="2" presetClass="entr" presetSubtype="4" accel="50000" decel="50000" fill="hold" nodeType="withEffect">
                                  <p:stCondLst>
                                    <p:cond delay="25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1500" fill="hold"/>
                                        <p:tgtEl>
                                          <p:spTgt spid="40"/>
                                        </p:tgtEl>
                                        <p:attrNameLst>
                                          <p:attrName>ppt_x</p:attrName>
                                        </p:attrNameLst>
                                      </p:cBhvr>
                                      <p:tavLst>
                                        <p:tav tm="0">
                                          <p:val>
                                            <p:strVal val="#ppt_x"/>
                                          </p:val>
                                        </p:tav>
                                        <p:tav tm="100000">
                                          <p:val>
                                            <p:strVal val="#ppt_x"/>
                                          </p:val>
                                        </p:tav>
                                      </p:tavLst>
                                    </p:anim>
                                    <p:anim calcmode="lin" valueType="num">
                                      <p:cBhvr additive="base">
                                        <p:cTn id="30" dur="1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B4307-F3E6-36E2-C426-66E97180CEA6}"/>
            </a:ext>
          </a:extLst>
        </p:cNvPr>
        <p:cNvGrpSpPr/>
        <p:nvPr/>
      </p:nvGrpSpPr>
      <p:grpSpPr>
        <a:xfrm>
          <a:off x="0" y="0"/>
          <a:ext cx="0" cy="0"/>
          <a:chOff x="0" y="0"/>
          <a:chExt cx="0" cy="0"/>
        </a:xfrm>
      </p:grpSpPr>
      <p:sp>
        <p:nvSpPr>
          <p:cNvPr id="97" name="Text">
            <a:extLst>
              <a:ext uri="{FF2B5EF4-FFF2-40B4-BE49-F238E27FC236}">
                <a16:creationId xmlns:a16="http://schemas.microsoft.com/office/drawing/2014/main" id="{57D569BA-028A-0074-93B7-8ED44566E0D0}"/>
              </a:ext>
            </a:extLst>
          </p:cNvPr>
          <p:cNvSpPr txBox="1"/>
          <p:nvPr/>
        </p:nvSpPr>
        <p:spPr>
          <a:xfrm>
            <a:off x="9031816" y="4862931"/>
            <a:ext cx="2500054" cy="553998"/>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Dashboard integrated service providers</a:t>
            </a:r>
            <a:endParaRPr lang="en-PT" b="1" dirty="0">
              <a:solidFill>
                <a:schemeClr val="bg1"/>
              </a:solidFill>
              <a:latin typeface="Arial" panose="020B0604020202020204" pitchFamily="34" charset="0"/>
              <a:cs typeface="Arial" panose="020B0604020202020204" pitchFamily="34" charset="0"/>
            </a:endParaRPr>
          </a:p>
        </p:txBody>
      </p:sp>
      <p:sp>
        <p:nvSpPr>
          <p:cNvPr id="98" name="Text">
            <a:extLst>
              <a:ext uri="{FF2B5EF4-FFF2-40B4-BE49-F238E27FC236}">
                <a16:creationId xmlns:a16="http://schemas.microsoft.com/office/drawing/2014/main" id="{349F61F0-2743-F833-C04F-062B951F35FE}"/>
              </a:ext>
            </a:extLst>
          </p:cNvPr>
          <p:cNvSpPr txBox="1"/>
          <p:nvPr/>
        </p:nvSpPr>
        <p:spPr>
          <a:xfrm>
            <a:off x="9031816" y="3292485"/>
            <a:ext cx="2345958" cy="553998"/>
          </a:xfrm>
          <a:prstGeom prst="rect">
            <a:avLst/>
          </a:prstGeom>
          <a:noFill/>
        </p:spPr>
        <p:txBody>
          <a:bodyPr wrap="square" lIns="0" tIns="0" rIns="0" bIns="0" rtlCol="0">
            <a:spAutoFit/>
          </a:bodyPr>
          <a:lstStyle/>
          <a:p>
            <a:r>
              <a:rPr lang="en-GB" b="1">
                <a:solidFill>
                  <a:schemeClr val="bg1"/>
                </a:solidFill>
                <a:latin typeface="Arial" panose="020B0604020202020204" pitchFamily="34" charset="0"/>
                <a:cs typeface="Arial" panose="020B0604020202020204" pitchFamily="34" charset="0"/>
              </a:rPr>
              <a:t>Administration software providers</a:t>
            </a:r>
          </a:p>
        </p:txBody>
      </p:sp>
      <p:sp>
        <p:nvSpPr>
          <p:cNvPr id="24" name="Text">
            <a:extLst>
              <a:ext uri="{FF2B5EF4-FFF2-40B4-BE49-F238E27FC236}">
                <a16:creationId xmlns:a16="http://schemas.microsoft.com/office/drawing/2014/main" id="{8302933E-58F0-1DA7-6EEC-32AED4413312}"/>
              </a:ext>
            </a:extLst>
          </p:cNvPr>
          <p:cNvSpPr txBox="1"/>
          <p:nvPr/>
        </p:nvSpPr>
        <p:spPr>
          <a:xfrm>
            <a:off x="2492096" y="3292482"/>
            <a:ext cx="1149688" cy="553998"/>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Largest schemes</a:t>
            </a:r>
          </a:p>
        </p:txBody>
      </p:sp>
      <p:grpSp>
        <p:nvGrpSpPr>
          <p:cNvPr id="44" name="Group 43">
            <a:extLst>
              <a:ext uri="{FF2B5EF4-FFF2-40B4-BE49-F238E27FC236}">
                <a16:creationId xmlns:a16="http://schemas.microsoft.com/office/drawing/2014/main" id="{2F0D54CE-BF02-023D-FF66-D4062B02BBF2}"/>
              </a:ext>
            </a:extLst>
          </p:cNvPr>
          <p:cNvGrpSpPr/>
          <p:nvPr/>
        </p:nvGrpSpPr>
        <p:grpSpPr>
          <a:xfrm>
            <a:off x="1035845" y="751151"/>
            <a:ext cx="7350918" cy="1739329"/>
            <a:chOff x="1035845" y="712272"/>
            <a:chExt cx="7345060" cy="1739329"/>
          </a:xfrm>
        </p:grpSpPr>
        <p:sp>
          <p:nvSpPr>
            <p:cNvPr id="3" name="Text">
              <a:extLst>
                <a:ext uri="{FF2B5EF4-FFF2-40B4-BE49-F238E27FC236}">
                  <a16:creationId xmlns:a16="http://schemas.microsoft.com/office/drawing/2014/main" id="{9BCF27B4-CFD9-A855-1AD2-5BE4AAAFFC5A}"/>
                </a:ext>
              </a:extLst>
            </p:cNvPr>
            <p:cNvSpPr txBox="1"/>
            <p:nvPr/>
          </p:nvSpPr>
          <p:spPr>
            <a:xfrm>
              <a:off x="1037253" y="1959158"/>
              <a:ext cx="4088181" cy="492443"/>
            </a:xfrm>
            <a:prstGeom prst="rect">
              <a:avLst/>
            </a:prstGeom>
            <a:noFill/>
          </p:spPr>
          <p:txBody>
            <a:bodyPr wrap="none" lIns="0" tIns="0" rIns="0" bIns="0" rtlCol="0">
              <a:spAutoFit/>
            </a:bodyPr>
            <a:lstStyle/>
            <a:p>
              <a:r>
                <a:rPr lang="en-GB" sz="3200" b="1" dirty="0">
                  <a:solidFill>
                    <a:schemeClr val="accent2"/>
                  </a:solidFill>
                  <a:latin typeface="Arial" panose="020B0604020202020204" pitchFamily="34" charset="0"/>
                  <a:cs typeface="Arial" panose="020B0604020202020204" pitchFamily="34" charset="0"/>
                </a:rPr>
                <a:t>We are meeting with:</a:t>
              </a:r>
              <a:endParaRPr lang="en-PT" sz="3200" b="1" dirty="0">
                <a:solidFill>
                  <a:schemeClr val="accent2"/>
                </a:solidFill>
                <a:latin typeface="Arial" panose="020B0604020202020204" pitchFamily="34" charset="0"/>
                <a:cs typeface="Arial" panose="020B0604020202020204" pitchFamily="34" charset="0"/>
              </a:endParaRPr>
            </a:p>
          </p:txBody>
        </p:sp>
        <p:sp>
          <p:nvSpPr>
            <p:cNvPr id="4" name="Text">
              <a:extLst>
                <a:ext uri="{FF2B5EF4-FFF2-40B4-BE49-F238E27FC236}">
                  <a16:creationId xmlns:a16="http://schemas.microsoft.com/office/drawing/2014/main" id="{F321997B-0430-CC84-C6C8-8380F9033BED}"/>
                </a:ext>
              </a:extLst>
            </p:cNvPr>
            <p:cNvSpPr txBox="1"/>
            <p:nvPr/>
          </p:nvSpPr>
          <p:spPr>
            <a:xfrm>
              <a:off x="1035845" y="712272"/>
              <a:ext cx="7345060" cy="1231106"/>
            </a:xfrm>
            <a:prstGeom prst="rect">
              <a:avLst/>
            </a:prstGeom>
            <a:noFill/>
          </p:spPr>
          <p:txBody>
            <a:bodyPr wrap="square" lIns="0" tIns="0" rIns="0" bIns="0" rtlCol="0">
              <a:spAutoFit/>
            </a:bodyPr>
            <a:lstStyle/>
            <a:p>
              <a:r>
                <a:rPr lang="en-GB" sz="4000" b="1">
                  <a:solidFill>
                    <a:schemeClr val="bg1"/>
                  </a:solidFill>
                  <a:latin typeface="Arial" panose="020B0604020202020204" pitchFamily="34" charset="0"/>
                  <a:cs typeface="Arial" panose="020B0604020202020204" pitchFamily="34" charset="0"/>
                </a:rPr>
                <a:t>Changing the way we </a:t>
              </a:r>
            </a:p>
            <a:p>
              <a:r>
                <a:rPr lang="en-GB" sz="4000" b="1">
                  <a:solidFill>
                    <a:schemeClr val="bg1"/>
                  </a:solidFill>
                  <a:latin typeface="Arial" panose="020B0604020202020204" pitchFamily="34" charset="0"/>
                  <a:cs typeface="Arial" panose="020B0604020202020204" pitchFamily="34" charset="0"/>
                </a:rPr>
                <a:t>engage with the market </a:t>
              </a:r>
              <a:endParaRPr lang="en-PT" sz="4000" b="1">
                <a:solidFill>
                  <a:schemeClr val="bg1"/>
                </a:solidFill>
                <a:latin typeface="Arial" panose="020B0604020202020204" pitchFamily="34" charset="0"/>
                <a:cs typeface="Arial" panose="020B0604020202020204" pitchFamily="34" charset="0"/>
              </a:endParaRPr>
            </a:p>
          </p:txBody>
        </p:sp>
      </p:grpSp>
      <p:sp>
        <p:nvSpPr>
          <p:cNvPr id="27" name="Text">
            <a:extLst>
              <a:ext uri="{FF2B5EF4-FFF2-40B4-BE49-F238E27FC236}">
                <a16:creationId xmlns:a16="http://schemas.microsoft.com/office/drawing/2014/main" id="{536C244A-E856-8EB5-B5FA-5899149B5B0F}"/>
              </a:ext>
            </a:extLst>
          </p:cNvPr>
          <p:cNvSpPr txBox="1"/>
          <p:nvPr/>
        </p:nvSpPr>
        <p:spPr>
          <a:xfrm>
            <a:off x="2492096" y="4862928"/>
            <a:ext cx="1525073" cy="553998"/>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Trustee companies</a:t>
            </a:r>
          </a:p>
        </p:txBody>
      </p:sp>
      <p:sp>
        <p:nvSpPr>
          <p:cNvPr id="13" name="Text">
            <a:extLst>
              <a:ext uri="{FF2B5EF4-FFF2-40B4-BE49-F238E27FC236}">
                <a16:creationId xmlns:a16="http://schemas.microsoft.com/office/drawing/2014/main" id="{223561A9-D42A-5511-4DCE-096E173456F8}"/>
              </a:ext>
            </a:extLst>
          </p:cNvPr>
          <p:cNvSpPr txBox="1"/>
          <p:nvPr/>
        </p:nvSpPr>
        <p:spPr>
          <a:xfrm>
            <a:off x="5505006" y="4972851"/>
            <a:ext cx="1431558" cy="276999"/>
          </a:xfrm>
          <a:prstGeom prst="rect">
            <a:avLst/>
          </a:prstGeom>
          <a:noFill/>
        </p:spPr>
        <p:txBody>
          <a:bodyPr wrap="square" lIns="0" tIns="0" rIns="0" bIns="0" rtlCol="0">
            <a:spAutoFit/>
          </a:bodyPr>
          <a:lstStyle/>
          <a:p>
            <a:r>
              <a:rPr lang="en-GB" b="1">
                <a:solidFill>
                  <a:schemeClr val="bg1"/>
                </a:solidFill>
                <a:latin typeface="Arial" panose="020B0604020202020204" pitchFamily="34" charset="0"/>
                <a:cs typeface="Arial" panose="020B0604020202020204" pitchFamily="34" charset="0"/>
              </a:rPr>
              <a:t>Legal firms</a:t>
            </a:r>
            <a:endParaRPr lang="en-PT" sz="4800" b="1">
              <a:solidFill>
                <a:schemeClr val="bg1"/>
              </a:solidFill>
              <a:latin typeface="Arial" panose="020B0604020202020204" pitchFamily="34" charset="0"/>
              <a:cs typeface="Arial" panose="020B0604020202020204" pitchFamily="34" charset="0"/>
            </a:endParaRPr>
          </a:p>
        </p:txBody>
      </p:sp>
      <p:sp>
        <p:nvSpPr>
          <p:cNvPr id="29" name="Text">
            <a:extLst>
              <a:ext uri="{FF2B5EF4-FFF2-40B4-BE49-F238E27FC236}">
                <a16:creationId xmlns:a16="http://schemas.microsoft.com/office/drawing/2014/main" id="{E05C518C-B4AF-46AD-A6DF-8758ABA572EA}"/>
              </a:ext>
            </a:extLst>
          </p:cNvPr>
          <p:cNvSpPr txBox="1"/>
          <p:nvPr/>
        </p:nvSpPr>
        <p:spPr>
          <a:xfrm>
            <a:off x="5505006" y="3402405"/>
            <a:ext cx="1753214" cy="553998"/>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cs typeface="Arial" panose="020B0604020202020204" pitchFamily="34" charset="0"/>
              </a:rPr>
              <a:t>Third party administrators</a:t>
            </a:r>
          </a:p>
        </p:txBody>
      </p:sp>
      <p:grpSp>
        <p:nvGrpSpPr>
          <p:cNvPr id="5" name="Group 4">
            <a:extLst>
              <a:ext uri="{FF2B5EF4-FFF2-40B4-BE49-F238E27FC236}">
                <a16:creationId xmlns:a16="http://schemas.microsoft.com/office/drawing/2014/main" id="{BD4CF956-1A3A-195B-FDD8-A0F554C2CDA1}"/>
              </a:ext>
            </a:extLst>
          </p:cNvPr>
          <p:cNvGrpSpPr/>
          <p:nvPr/>
        </p:nvGrpSpPr>
        <p:grpSpPr>
          <a:xfrm>
            <a:off x="7555442" y="2964669"/>
            <a:ext cx="1209630" cy="1209630"/>
            <a:chOff x="7642270" y="3333949"/>
            <a:chExt cx="1209630" cy="1209630"/>
          </a:xfrm>
        </p:grpSpPr>
        <p:sp>
          <p:nvSpPr>
            <p:cNvPr id="89" name="Circle">
              <a:extLst>
                <a:ext uri="{FF2B5EF4-FFF2-40B4-BE49-F238E27FC236}">
                  <a16:creationId xmlns:a16="http://schemas.microsoft.com/office/drawing/2014/main" id="{2E519027-3B7B-F2EB-3D22-73FADF244F8E}"/>
                </a:ext>
              </a:extLst>
            </p:cNvPr>
            <p:cNvSpPr/>
            <p:nvPr/>
          </p:nvSpPr>
          <p:spPr>
            <a:xfrm>
              <a:off x="7642270" y="3333949"/>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48" name="Icon">
              <a:extLst>
                <a:ext uri="{FF2B5EF4-FFF2-40B4-BE49-F238E27FC236}">
                  <a16:creationId xmlns:a16="http://schemas.microsoft.com/office/drawing/2014/main" id="{C69CA321-7C36-1C56-C031-03E27EBD9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96953" y="3687323"/>
              <a:ext cx="500264" cy="502882"/>
            </a:xfrm>
            <a:prstGeom prst="rect">
              <a:avLst/>
            </a:prstGeom>
          </p:spPr>
        </p:pic>
      </p:grpSp>
      <p:grpSp>
        <p:nvGrpSpPr>
          <p:cNvPr id="2" name="Group 1">
            <a:extLst>
              <a:ext uri="{FF2B5EF4-FFF2-40B4-BE49-F238E27FC236}">
                <a16:creationId xmlns:a16="http://schemas.microsoft.com/office/drawing/2014/main" id="{F47A9111-4069-FE54-9476-D0A41460871B}"/>
              </a:ext>
            </a:extLst>
          </p:cNvPr>
          <p:cNvGrpSpPr/>
          <p:nvPr/>
        </p:nvGrpSpPr>
        <p:grpSpPr>
          <a:xfrm>
            <a:off x="4028632" y="2936090"/>
            <a:ext cx="1209630" cy="1209630"/>
            <a:chOff x="3993462" y="3333949"/>
            <a:chExt cx="1209630" cy="1209630"/>
          </a:xfrm>
        </p:grpSpPr>
        <p:sp>
          <p:nvSpPr>
            <p:cNvPr id="35" name="Circle">
              <a:extLst>
                <a:ext uri="{FF2B5EF4-FFF2-40B4-BE49-F238E27FC236}">
                  <a16:creationId xmlns:a16="http://schemas.microsoft.com/office/drawing/2014/main" id="{7711B349-00D8-88CA-A27F-4C4E910C46DB}"/>
                </a:ext>
              </a:extLst>
            </p:cNvPr>
            <p:cNvSpPr/>
            <p:nvPr/>
          </p:nvSpPr>
          <p:spPr>
            <a:xfrm>
              <a:off x="3993462" y="3333949"/>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51" name="Icon">
              <a:extLst>
                <a:ext uri="{FF2B5EF4-FFF2-40B4-BE49-F238E27FC236}">
                  <a16:creationId xmlns:a16="http://schemas.microsoft.com/office/drawing/2014/main" id="{E0AEB0EB-E9EF-04BB-726A-AF30EC0DF2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8145" y="3688632"/>
              <a:ext cx="500264" cy="500264"/>
            </a:xfrm>
            <a:prstGeom prst="rect">
              <a:avLst/>
            </a:prstGeom>
          </p:spPr>
        </p:pic>
      </p:grpSp>
      <p:grpSp>
        <p:nvGrpSpPr>
          <p:cNvPr id="9" name="Group 8">
            <a:extLst>
              <a:ext uri="{FF2B5EF4-FFF2-40B4-BE49-F238E27FC236}">
                <a16:creationId xmlns:a16="http://schemas.microsoft.com/office/drawing/2014/main" id="{4789ADF6-590C-E342-97E0-DA87A2A12322}"/>
              </a:ext>
            </a:extLst>
          </p:cNvPr>
          <p:cNvGrpSpPr/>
          <p:nvPr/>
        </p:nvGrpSpPr>
        <p:grpSpPr>
          <a:xfrm>
            <a:off x="7555442" y="4535115"/>
            <a:ext cx="1209630" cy="1209630"/>
            <a:chOff x="7642270" y="4904395"/>
            <a:chExt cx="1209630" cy="1209630"/>
          </a:xfrm>
        </p:grpSpPr>
        <p:sp>
          <p:nvSpPr>
            <p:cNvPr id="6" name="Circle">
              <a:extLst>
                <a:ext uri="{FF2B5EF4-FFF2-40B4-BE49-F238E27FC236}">
                  <a16:creationId xmlns:a16="http://schemas.microsoft.com/office/drawing/2014/main" id="{2BAAA7FB-3E44-78E9-DAFB-71D831DCF515}"/>
                </a:ext>
              </a:extLst>
            </p:cNvPr>
            <p:cNvSpPr/>
            <p:nvPr/>
          </p:nvSpPr>
          <p:spPr>
            <a:xfrm>
              <a:off x="7642270" y="4904395"/>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54" name="Icon">
              <a:extLst>
                <a:ext uri="{FF2B5EF4-FFF2-40B4-BE49-F238E27FC236}">
                  <a16:creationId xmlns:a16="http://schemas.microsoft.com/office/drawing/2014/main" id="{3C16851E-5B8A-DF0D-6D14-9E1088E1FB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65225" y="5276406"/>
              <a:ext cx="563720" cy="465608"/>
            </a:xfrm>
            <a:prstGeom prst="rect">
              <a:avLst/>
            </a:prstGeom>
          </p:spPr>
        </p:pic>
      </p:grpSp>
      <p:grpSp>
        <p:nvGrpSpPr>
          <p:cNvPr id="114" name="Icon">
            <a:extLst>
              <a:ext uri="{FF2B5EF4-FFF2-40B4-BE49-F238E27FC236}">
                <a16:creationId xmlns:a16="http://schemas.microsoft.com/office/drawing/2014/main" id="{E7993163-12B3-1A7A-96AC-894ECC051FC0}"/>
              </a:ext>
            </a:extLst>
          </p:cNvPr>
          <p:cNvGrpSpPr/>
          <p:nvPr/>
        </p:nvGrpSpPr>
        <p:grpSpPr>
          <a:xfrm>
            <a:off x="1015722" y="4535112"/>
            <a:ext cx="1209630" cy="1209630"/>
            <a:chOff x="572796" y="4904395"/>
            <a:chExt cx="1209630" cy="1209630"/>
          </a:xfrm>
        </p:grpSpPr>
        <p:sp>
          <p:nvSpPr>
            <p:cNvPr id="87" name="Circle">
              <a:extLst>
                <a:ext uri="{FF2B5EF4-FFF2-40B4-BE49-F238E27FC236}">
                  <a16:creationId xmlns:a16="http://schemas.microsoft.com/office/drawing/2014/main" id="{B492377B-A4E4-BBF6-53C2-78EAF7670E80}"/>
                </a:ext>
              </a:extLst>
            </p:cNvPr>
            <p:cNvSpPr/>
            <p:nvPr/>
          </p:nvSpPr>
          <p:spPr>
            <a:xfrm>
              <a:off x="572796" y="4904395"/>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108" name="Icon">
              <a:extLst>
                <a:ext uri="{FF2B5EF4-FFF2-40B4-BE49-F238E27FC236}">
                  <a16:creationId xmlns:a16="http://schemas.microsoft.com/office/drawing/2014/main" id="{8E15A171-1462-23DA-24BD-F251C83148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5334" y="5329952"/>
              <a:ext cx="464554" cy="337496"/>
            </a:xfrm>
            <a:prstGeom prst="rect">
              <a:avLst/>
            </a:prstGeom>
          </p:spPr>
        </p:pic>
      </p:grpSp>
      <p:grpSp>
        <p:nvGrpSpPr>
          <p:cNvPr id="113" name="Icon">
            <a:extLst>
              <a:ext uri="{FF2B5EF4-FFF2-40B4-BE49-F238E27FC236}">
                <a16:creationId xmlns:a16="http://schemas.microsoft.com/office/drawing/2014/main" id="{2BCC94C9-6A69-25C5-7F4D-EB8BD60DD27F}"/>
              </a:ext>
            </a:extLst>
          </p:cNvPr>
          <p:cNvGrpSpPr/>
          <p:nvPr/>
        </p:nvGrpSpPr>
        <p:grpSpPr>
          <a:xfrm>
            <a:off x="1015722" y="2964666"/>
            <a:ext cx="1209630" cy="1209630"/>
            <a:chOff x="572796" y="3333949"/>
            <a:chExt cx="1209630" cy="1209630"/>
          </a:xfrm>
        </p:grpSpPr>
        <p:sp>
          <p:nvSpPr>
            <p:cNvPr id="28" name="Circle">
              <a:extLst>
                <a:ext uri="{FF2B5EF4-FFF2-40B4-BE49-F238E27FC236}">
                  <a16:creationId xmlns:a16="http://schemas.microsoft.com/office/drawing/2014/main" id="{00D7F340-2D7F-4D13-4525-4BEC9459B5E9}"/>
                </a:ext>
              </a:extLst>
            </p:cNvPr>
            <p:cNvSpPr/>
            <p:nvPr/>
          </p:nvSpPr>
          <p:spPr>
            <a:xfrm>
              <a:off x="572796" y="3333949"/>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110" name="Icon">
              <a:extLst>
                <a:ext uri="{FF2B5EF4-FFF2-40B4-BE49-F238E27FC236}">
                  <a16:creationId xmlns:a16="http://schemas.microsoft.com/office/drawing/2014/main" id="{A5EBE273-E0A5-E48D-9B16-9388BD5998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2981" y="3711119"/>
              <a:ext cx="369262" cy="455290"/>
            </a:xfrm>
            <a:prstGeom prst="rect">
              <a:avLst/>
            </a:prstGeom>
          </p:spPr>
        </p:pic>
      </p:grpSp>
      <p:grpSp>
        <p:nvGrpSpPr>
          <p:cNvPr id="116" name="Icon">
            <a:extLst>
              <a:ext uri="{FF2B5EF4-FFF2-40B4-BE49-F238E27FC236}">
                <a16:creationId xmlns:a16="http://schemas.microsoft.com/office/drawing/2014/main" id="{E7DFF26D-E23A-4808-DBB3-8101831BC928}"/>
              </a:ext>
            </a:extLst>
          </p:cNvPr>
          <p:cNvGrpSpPr/>
          <p:nvPr/>
        </p:nvGrpSpPr>
        <p:grpSpPr>
          <a:xfrm>
            <a:off x="4028632" y="4506536"/>
            <a:ext cx="1209630" cy="1209630"/>
            <a:chOff x="3993462" y="4904395"/>
            <a:chExt cx="1209630" cy="1209630"/>
          </a:xfrm>
        </p:grpSpPr>
        <p:sp>
          <p:nvSpPr>
            <p:cNvPr id="31" name="Circle">
              <a:extLst>
                <a:ext uri="{FF2B5EF4-FFF2-40B4-BE49-F238E27FC236}">
                  <a16:creationId xmlns:a16="http://schemas.microsoft.com/office/drawing/2014/main" id="{A07F9E86-9B4A-012C-DD61-2B8A848E69A9}"/>
                </a:ext>
              </a:extLst>
            </p:cNvPr>
            <p:cNvSpPr/>
            <p:nvPr/>
          </p:nvSpPr>
          <p:spPr>
            <a:xfrm>
              <a:off x="3993462" y="4904395"/>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112" name="Icon">
              <a:extLst>
                <a:ext uri="{FF2B5EF4-FFF2-40B4-BE49-F238E27FC236}">
                  <a16:creationId xmlns:a16="http://schemas.microsoft.com/office/drawing/2014/main" id="{36A91023-4705-440B-3B10-89C4BA4299C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402504" y="5242752"/>
              <a:ext cx="391548" cy="469856"/>
            </a:xfrm>
            <a:prstGeom prst="rect">
              <a:avLst/>
            </a:prstGeom>
          </p:spPr>
        </p:pic>
      </p:grpSp>
    </p:spTree>
    <p:extLst>
      <p:ext uri="{BB962C8B-B14F-4D97-AF65-F5344CB8AC3E}">
        <p14:creationId xmlns:p14="http://schemas.microsoft.com/office/powerpoint/2010/main" val="167156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500" fill="hold"/>
                                        <p:tgtEl>
                                          <p:spTgt spid="44"/>
                                        </p:tgtEl>
                                        <p:attrNameLst>
                                          <p:attrName>ppt_x</p:attrName>
                                        </p:attrNameLst>
                                      </p:cBhvr>
                                      <p:tavLst>
                                        <p:tav tm="0">
                                          <p:val>
                                            <p:strVal val="0-#ppt_w/2"/>
                                          </p:val>
                                        </p:tav>
                                        <p:tav tm="100000">
                                          <p:val>
                                            <p:strVal val="#ppt_x"/>
                                          </p:val>
                                        </p:tav>
                                      </p:tavLst>
                                    </p:anim>
                                    <p:anim calcmode="lin" valueType="num">
                                      <p:cBhvr additive="base">
                                        <p:cTn id="8" dur="1500" fill="hold"/>
                                        <p:tgtEl>
                                          <p:spTgt spid="4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113"/>
                                        </p:tgtEl>
                                        <p:attrNameLst>
                                          <p:attrName>style.visibility</p:attrName>
                                        </p:attrNameLst>
                                      </p:cBhvr>
                                      <p:to>
                                        <p:strVal val="visible"/>
                                      </p:to>
                                    </p:set>
                                    <p:animEffect transition="in" filter="fade">
                                      <p:cBhvr>
                                        <p:cTn id="11" dur="1500"/>
                                        <p:tgtEl>
                                          <p:spTgt spid="113"/>
                                        </p:tgtEl>
                                      </p:cBhvr>
                                    </p:animEffect>
                                  </p:childTnLst>
                                </p:cTn>
                              </p:par>
                              <p:par>
                                <p:cTn id="12" presetID="10" presetClass="entr" presetSubtype="0" fill="hold" nodeType="with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500"/>
                                        <p:tgtEl>
                                          <p:spTgt spid="2"/>
                                        </p:tgtEl>
                                      </p:cBhvr>
                                    </p:animEffect>
                                  </p:childTnLst>
                                </p:cTn>
                              </p:par>
                              <p:par>
                                <p:cTn id="15" presetID="10" presetClass="entr" presetSubtype="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500"/>
                                        <p:tgtEl>
                                          <p:spTgt spid="5"/>
                                        </p:tgtEl>
                                      </p:cBhvr>
                                    </p:animEffect>
                                  </p:childTnLst>
                                </p:cTn>
                              </p:par>
                              <p:par>
                                <p:cTn id="18" presetID="10" presetClass="entr" presetSubtype="0" fill="hold" nodeType="withEffect">
                                  <p:stCondLst>
                                    <p:cond delay="500"/>
                                  </p:stCondLst>
                                  <p:childTnLst>
                                    <p:set>
                                      <p:cBhvr>
                                        <p:cTn id="19" dur="1" fill="hold">
                                          <p:stCondLst>
                                            <p:cond delay="0"/>
                                          </p:stCondLst>
                                        </p:cTn>
                                        <p:tgtEl>
                                          <p:spTgt spid="114"/>
                                        </p:tgtEl>
                                        <p:attrNameLst>
                                          <p:attrName>style.visibility</p:attrName>
                                        </p:attrNameLst>
                                      </p:cBhvr>
                                      <p:to>
                                        <p:strVal val="visible"/>
                                      </p:to>
                                    </p:set>
                                    <p:animEffect transition="in" filter="fade">
                                      <p:cBhvr>
                                        <p:cTn id="20" dur="1500"/>
                                        <p:tgtEl>
                                          <p:spTgt spid="114"/>
                                        </p:tgtEl>
                                      </p:cBhvr>
                                    </p:animEffect>
                                  </p:childTnLst>
                                </p:cTn>
                              </p:par>
                              <p:par>
                                <p:cTn id="21" presetID="10" presetClass="entr" presetSubtype="0" fill="hold" nodeType="withEffect">
                                  <p:stCondLst>
                                    <p:cond delay="500"/>
                                  </p:stCondLst>
                                  <p:childTnLst>
                                    <p:set>
                                      <p:cBhvr>
                                        <p:cTn id="22" dur="1" fill="hold">
                                          <p:stCondLst>
                                            <p:cond delay="0"/>
                                          </p:stCondLst>
                                        </p:cTn>
                                        <p:tgtEl>
                                          <p:spTgt spid="116"/>
                                        </p:tgtEl>
                                        <p:attrNameLst>
                                          <p:attrName>style.visibility</p:attrName>
                                        </p:attrNameLst>
                                      </p:cBhvr>
                                      <p:to>
                                        <p:strVal val="visible"/>
                                      </p:to>
                                    </p:set>
                                    <p:animEffect transition="in" filter="fade">
                                      <p:cBhvr>
                                        <p:cTn id="23" dur="1500"/>
                                        <p:tgtEl>
                                          <p:spTgt spid="116"/>
                                        </p:tgtEl>
                                      </p:cBhvr>
                                    </p:animEffect>
                                  </p:childTnLst>
                                </p:cTn>
                              </p:par>
                              <p:par>
                                <p:cTn id="24" presetID="10" presetClass="entr" presetSubtype="0"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500"/>
                                        <p:tgtEl>
                                          <p:spTgt spid="9"/>
                                        </p:tgtEl>
                                      </p:cBhvr>
                                    </p:animEffect>
                                  </p:childTnLst>
                                </p:cTn>
                              </p:par>
                              <p:par>
                                <p:cTn id="27" presetID="42" presetClass="entr" presetSubtype="0" repeatCount="0" fill="hold" grpId="0" nodeType="withEffect">
                                  <p:stCondLst>
                                    <p:cond delay="5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42" presetClass="entr" presetSubtype="0" repeatCount="0" fill="hold" grpId="0" nodeType="withEffect">
                                  <p:stCondLst>
                                    <p:cond delay="50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par>
                                <p:cTn id="37" presetID="42" presetClass="entr" presetSubtype="0" repeatCount="0" fill="hold" grpId="0" nodeType="withEffect">
                                  <p:stCondLst>
                                    <p:cond delay="50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1000"/>
                                        <p:tgtEl>
                                          <p:spTgt spid="98"/>
                                        </p:tgtEl>
                                      </p:cBhvr>
                                    </p:animEffect>
                                    <p:anim calcmode="lin" valueType="num">
                                      <p:cBhvr>
                                        <p:cTn id="40" dur="1000" fill="hold"/>
                                        <p:tgtEl>
                                          <p:spTgt spid="98"/>
                                        </p:tgtEl>
                                        <p:attrNameLst>
                                          <p:attrName>ppt_x</p:attrName>
                                        </p:attrNameLst>
                                      </p:cBhvr>
                                      <p:tavLst>
                                        <p:tav tm="0">
                                          <p:val>
                                            <p:strVal val="#ppt_x"/>
                                          </p:val>
                                        </p:tav>
                                        <p:tav tm="100000">
                                          <p:val>
                                            <p:strVal val="#ppt_x"/>
                                          </p:val>
                                        </p:tav>
                                      </p:tavLst>
                                    </p:anim>
                                    <p:anim calcmode="lin" valueType="num">
                                      <p:cBhvr>
                                        <p:cTn id="41" dur="1000" fill="hold"/>
                                        <p:tgtEl>
                                          <p:spTgt spid="98"/>
                                        </p:tgtEl>
                                        <p:attrNameLst>
                                          <p:attrName>ppt_y</p:attrName>
                                        </p:attrNameLst>
                                      </p:cBhvr>
                                      <p:tavLst>
                                        <p:tav tm="0">
                                          <p:val>
                                            <p:strVal val="#ppt_y+.1"/>
                                          </p:val>
                                        </p:tav>
                                        <p:tav tm="100000">
                                          <p:val>
                                            <p:strVal val="#ppt_y"/>
                                          </p:val>
                                        </p:tav>
                                      </p:tavLst>
                                    </p:anim>
                                  </p:childTnLst>
                                </p:cTn>
                              </p:par>
                              <p:par>
                                <p:cTn id="42" presetID="42" presetClass="entr" presetSubtype="0" repeatCount="0" fill="hold" grpId="0" nodeType="withEffect">
                                  <p:stCondLst>
                                    <p:cond delay="50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repeatCount="0" fill="hold" grpId="0" nodeType="withEffect">
                                  <p:stCondLst>
                                    <p:cond delay="50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repeatCount="0" fill="hold" grpId="0" nodeType="withEffect">
                                  <p:stCondLst>
                                    <p:cond delay="50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1000"/>
                                        <p:tgtEl>
                                          <p:spTgt spid="97"/>
                                        </p:tgtEl>
                                      </p:cBhvr>
                                    </p:animEffect>
                                    <p:anim calcmode="lin" valueType="num">
                                      <p:cBhvr>
                                        <p:cTn id="55" dur="1000" fill="hold"/>
                                        <p:tgtEl>
                                          <p:spTgt spid="97"/>
                                        </p:tgtEl>
                                        <p:attrNameLst>
                                          <p:attrName>ppt_x</p:attrName>
                                        </p:attrNameLst>
                                      </p:cBhvr>
                                      <p:tavLst>
                                        <p:tav tm="0">
                                          <p:val>
                                            <p:strVal val="#ppt_x"/>
                                          </p:val>
                                        </p:tav>
                                        <p:tav tm="100000">
                                          <p:val>
                                            <p:strVal val="#ppt_x"/>
                                          </p:val>
                                        </p:tav>
                                      </p:tavLst>
                                    </p:anim>
                                    <p:anim calcmode="lin" valueType="num">
                                      <p:cBhvr>
                                        <p:cTn id="56"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24" grpId="0"/>
      <p:bldP spid="27" grpId="0"/>
      <p:bldP spid="13"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A74F2-319A-BF77-C5EA-6F4F86DEF59A}"/>
            </a:ext>
          </a:extLst>
        </p:cNvPr>
        <p:cNvGrpSpPr/>
        <p:nvPr/>
      </p:nvGrpSpPr>
      <p:grpSpPr>
        <a:xfrm>
          <a:off x="0" y="0"/>
          <a:ext cx="0" cy="0"/>
          <a:chOff x="0" y="0"/>
          <a:chExt cx="0" cy="0"/>
        </a:xfrm>
      </p:grpSpPr>
      <p:sp>
        <p:nvSpPr>
          <p:cNvPr id="59" name="Ornament">
            <a:extLst>
              <a:ext uri="{FF2B5EF4-FFF2-40B4-BE49-F238E27FC236}">
                <a16:creationId xmlns:a16="http://schemas.microsoft.com/office/drawing/2014/main" id="{8DBD5512-FBE3-5774-5D27-7994B233CAE5}"/>
              </a:ext>
            </a:extLst>
          </p:cNvPr>
          <p:cNvSpPr/>
          <p:nvPr/>
        </p:nvSpPr>
        <p:spPr>
          <a:xfrm>
            <a:off x="-8466701" y="-8084706"/>
            <a:ext cx="16911046" cy="16911046"/>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60" name="Ornament">
            <a:extLst>
              <a:ext uri="{FF2B5EF4-FFF2-40B4-BE49-F238E27FC236}">
                <a16:creationId xmlns:a16="http://schemas.microsoft.com/office/drawing/2014/main" id="{B0B4FFFA-C548-E58B-F5B8-7DA2ED91196F}"/>
              </a:ext>
            </a:extLst>
          </p:cNvPr>
          <p:cNvSpPr/>
          <p:nvPr/>
        </p:nvSpPr>
        <p:spPr>
          <a:xfrm>
            <a:off x="-4918330" y="-4536335"/>
            <a:ext cx="9814304" cy="981430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61" name="Ornament">
            <a:extLst>
              <a:ext uri="{FF2B5EF4-FFF2-40B4-BE49-F238E27FC236}">
                <a16:creationId xmlns:a16="http://schemas.microsoft.com/office/drawing/2014/main" id="{9BA0A391-B27B-1AFD-8F25-0CEF9B964BB0}"/>
              </a:ext>
            </a:extLst>
          </p:cNvPr>
          <p:cNvSpPr/>
          <p:nvPr/>
        </p:nvSpPr>
        <p:spPr>
          <a:xfrm>
            <a:off x="-1985268" y="-1603273"/>
            <a:ext cx="3948180" cy="394818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2" name="Text">
            <a:extLst>
              <a:ext uri="{FF2B5EF4-FFF2-40B4-BE49-F238E27FC236}">
                <a16:creationId xmlns:a16="http://schemas.microsoft.com/office/drawing/2014/main" id="{02AADAE6-F380-BB65-CDA8-5A4B1BA064D5}"/>
              </a:ext>
            </a:extLst>
          </p:cNvPr>
          <p:cNvSpPr txBox="1"/>
          <p:nvPr/>
        </p:nvSpPr>
        <p:spPr>
          <a:xfrm>
            <a:off x="1072873" y="2324717"/>
            <a:ext cx="4192850" cy="492443"/>
          </a:xfrm>
          <a:prstGeom prst="rect">
            <a:avLst/>
          </a:prstGeom>
          <a:noFill/>
        </p:spPr>
        <p:txBody>
          <a:bodyPr wrap="square" lIns="0" tIns="0" rIns="0" bIns="0" rtlCol="0">
            <a:spAutoFit/>
          </a:bodyPr>
          <a:lstStyle/>
          <a:p>
            <a:r>
              <a:rPr lang="en-GB" sz="3200" b="1" dirty="0">
                <a:solidFill>
                  <a:schemeClr val="accent2"/>
                </a:solidFill>
                <a:latin typeface="Arial" panose="020B0604020202020204" pitchFamily="34" charset="0"/>
                <a:cs typeface="Arial" panose="020B0604020202020204" pitchFamily="34" charset="0"/>
              </a:rPr>
              <a:t>Writing directly to the</a:t>
            </a:r>
            <a:endParaRPr lang="en-PT" sz="3200" b="1" spc="-200" dirty="0">
              <a:solidFill>
                <a:schemeClr val="accent2"/>
              </a:solidFill>
              <a:latin typeface="Arial" panose="020B0604020202020204" pitchFamily="34" charset="0"/>
              <a:cs typeface="Arial" panose="020B0604020202020204" pitchFamily="34" charset="0"/>
            </a:endParaRPr>
          </a:p>
        </p:txBody>
      </p:sp>
      <p:sp>
        <p:nvSpPr>
          <p:cNvPr id="13" name="Text">
            <a:extLst>
              <a:ext uri="{FF2B5EF4-FFF2-40B4-BE49-F238E27FC236}">
                <a16:creationId xmlns:a16="http://schemas.microsoft.com/office/drawing/2014/main" id="{BDC7D854-82D7-5261-0C6F-3DBB33576C81}"/>
              </a:ext>
            </a:extLst>
          </p:cNvPr>
          <p:cNvSpPr txBox="1"/>
          <p:nvPr/>
        </p:nvSpPr>
        <p:spPr>
          <a:xfrm>
            <a:off x="1072873" y="2817446"/>
            <a:ext cx="5826657" cy="1846659"/>
          </a:xfrm>
          <a:prstGeom prst="rect">
            <a:avLst/>
          </a:prstGeom>
          <a:noFill/>
        </p:spPr>
        <p:txBody>
          <a:bodyPr wrap="square" lIns="0" tIns="0" rIns="0" bIns="0" rtlCol="0">
            <a:spAutoFit/>
          </a:bodyPr>
          <a:lstStyle/>
          <a:p>
            <a:r>
              <a:rPr lang="en-GB" sz="4000" b="1" dirty="0">
                <a:solidFill>
                  <a:schemeClr val="bg1"/>
                </a:solidFill>
                <a:latin typeface="Arial" panose="020B0604020202020204" pitchFamily="34" charset="0"/>
                <a:cs typeface="Arial" panose="020B0604020202020204" pitchFamily="34" charset="0"/>
              </a:rPr>
              <a:t>Chair of trustees</a:t>
            </a:r>
          </a:p>
          <a:p>
            <a:r>
              <a:rPr lang="en-GB" sz="4000" b="1" dirty="0">
                <a:solidFill>
                  <a:schemeClr val="bg1"/>
                </a:solidFill>
                <a:latin typeface="Arial" panose="020B0604020202020204" pitchFamily="34" charset="0"/>
                <a:cs typeface="Arial" panose="020B0604020202020204" pitchFamily="34" charset="0"/>
              </a:rPr>
              <a:t>and scheme </a:t>
            </a:r>
          </a:p>
          <a:p>
            <a:r>
              <a:rPr lang="en-GB" sz="4000" b="1" dirty="0">
                <a:solidFill>
                  <a:schemeClr val="bg1"/>
                </a:solidFill>
                <a:latin typeface="Arial" panose="020B0604020202020204" pitchFamily="34" charset="0"/>
                <a:cs typeface="Arial" panose="020B0604020202020204" pitchFamily="34" charset="0"/>
              </a:rPr>
              <a:t>managers</a:t>
            </a:r>
            <a:endParaRPr lang="en-PT" sz="4000" b="1" spc="-200" dirty="0">
              <a:solidFill>
                <a:schemeClr val="bg1"/>
              </a:solidFill>
              <a:latin typeface="Arial" panose="020B0604020202020204" pitchFamily="34" charset="0"/>
              <a:cs typeface="Arial" panose="020B0604020202020204" pitchFamily="34" charset="0"/>
            </a:endParaRPr>
          </a:p>
        </p:txBody>
      </p:sp>
      <p:pic>
        <p:nvPicPr>
          <p:cNvPr id="28" name="Graphic 27">
            <a:extLst>
              <a:ext uri="{FF2B5EF4-FFF2-40B4-BE49-F238E27FC236}">
                <a16:creationId xmlns:a16="http://schemas.microsoft.com/office/drawing/2014/main" id="{FF9F8E83-F3A5-BDB2-015B-23073B912E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07784" y="3256900"/>
            <a:ext cx="1425575" cy="1425575"/>
          </a:xfrm>
          <a:prstGeom prst="rect">
            <a:avLst/>
          </a:prstGeom>
        </p:spPr>
      </p:pic>
      <p:pic>
        <p:nvPicPr>
          <p:cNvPr id="29" name="Doc">
            <a:extLst>
              <a:ext uri="{FF2B5EF4-FFF2-40B4-BE49-F238E27FC236}">
                <a16:creationId xmlns:a16="http://schemas.microsoft.com/office/drawing/2014/main" id="{C03C9A7A-D767-26E2-AFA6-2EEDD30299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44472">
            <a:off x="7203781" y="998452"/>
            <a:ext cx="2670612" cy="3894642"/>
          </a:xfrm>
          <a:prstGeom prst="rect">
            <a:avLst/>
          </a:prstGeom>
        </p:spPr>
      </p:pic>
      <p:pic>
        <p:nvPicPr>
          <p:cNvPr id="30" name="Graphic 29">
            <a:extLst>
              <a:ext uri="{FF2B5EF4-FFF2-40B4-BE49-F238E27FC236}">
                <a16:creationId xmlns:a16="http://schemas.microsoft.com/office/drawing/2014/main" id="{AB143A79-89C1-4961-3851-A0090360A1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620160">
            <a:off x="9999596" y="667749"/>
            <a:ext cx="536082" cy="3439860"/>
          </a:xfrm>
          <a:prstGeom prst="rect">
            <a:avLst/>
          </a:prstGeom>
        </p:spPr>
      </p:pic>
      <p:pic>
        <p:nvPicPr>
          <p:cNvPr id="31" name="Graphic 30">
            <a:extLst>
              <a:ext uri="{FF2B5EF4-FFF2-40B4-BE49-F238E27FC236}">
                <a16:creationId xmlns:a16="http://schemas.microsoft.com/office/drawing/2014/main" id="{AF05FD59-E5B3-3C79-44ED-1A8990A8C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99454" y="3612461"/>
            <a:ext cx="1425575" cy="1425575"/>
          </a:xfrm>
          <a:prstGeom prst="rect">
            <a:avLst/>
          </a:prstGeom>
        </p:spPr>
      </p:pic>
      <p:pic>
        <p:nvPicPr>
          <p:cNvPr id="32" name="Graphic 31">
            <a:extLst>
              <a:ext uri="{FF2B5EF4-FFF2-40B4-BE49-F238E27FC236}">
                <a16:creationId xmlns:a16="http://schemas.microsoft.com/office/drawing/2014/main" id="{8F246F21-9E1D-D453-560F-3F01DCAB78F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23700" y="4125471"/>
            <a:ext cx="1425575" cy="1425575"/>
          </a:xfrm>
          <a:prstGeom prst="rect">
            <a:avLst/>
          </a:prstGeom>
        </p:spPr>
      </p:pic>
      <p:pic>
        <p:nvPicPr>
          <p:cNvPr id="33" name="Graphic 32">
            <a:extLst>
              <a:ext uri="{FF2B5EF4-FFF2-40B4-BE49-F238E27FC236}">
                <a16:creationId xmlns:a16="http://schemas.microsoft.com/office/drawing/2014/main" id="{82A2A3F1-052A-4341-FCAC-2840BE3802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75127" y="4299671"/>
            <a:ext cx="1425575" cy="1425575"/>
          </a:xfrm>
          <a:prstGeom prst="rect">
            <a:avLst/>
          </a:prstGeom>
        </p:spPr>
      </p:pic>
      <p:pic>
        <p:nvPicPr>
          <p:cNvPr id="34" name="Graphic 33">
            <a:extLst>
              <a:ext uri="{FF2B5EF4-FFF2-40B4-BE49-F238E27FC236}">
                <a16:creationId xmlns:a16="http://schemas.microsoft.com/office/drawing/2014/main" id="{129BB896-79B8-0AF1-6BB1-BD50EF8A5CF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245206" y="4579769"/>
            <a:ext cx="1425575" cy="1425575"/>
          </a:xfrm>
          <a:prstGeom prst="rect">
            <a:avLst/>
          </a:prstGeom>
        </p:spPr>
      </p:pic>
    </p:spTree>
    <p:extLst>
      <p:ext uri="{BB962C8B-B14F-4D97-AF65-F5344CB8AC3E}">
        <p14:creationId xmlns:p14="http://schemas.microsoft.com/office/powerpoint/2010/main" val="2838724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1" nodeType="withEffect">
                                  <p:stCondLst>
                                    <p:cond delay="25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1" nodeType="withEffect">
                                  <p:stCondLst>
                                    <p:cond delay="50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2" presetClass="entr" presetSubtype="2" accel="50000" decel="5000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1500" fill="hold"/>
                                        <p:tgtEl>
                                          <p:spTgt spid="29"/>
                                        </p:tgtEl>
                                        <p:attrNameLst>
                                          <p:attrName>ppt_x</p:attrName>
                                        </p:attrNameLst>
                                      </p:cBhvr>
                                      <p:tavLst>
                                        <p:tav tm="0">
                                          <p:val>
                                            <p:strVal val="1+#ppt_w/2"/>
                                          </p:val>
                                        </p:tav>
                                        <p:tav tm="100000">
                                          <p:val>
                                            <p:strVal val="#ppt_x"/>
                                          </p:val>
                                        </p:tav>
                                      </p:tavLst>
                                    </p:anim>
                                    <p:anim calcmode="lin" valueType="num">
                                      <p:cBhvr additive="base">
                                        <p:cTn id="17" dur="1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2" accel="50000" decel="5000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1500" fill="hold"/>
                                        <p:tgtEl>
                                          <p:spTgt spid="30"/>
                                        </p:tgtEl>
                                        <p:attrNameLst>
                                          <p:attrName>ppt_x</p:attrName>
                                        </p:attrNameLst>
                                      </p:cBhvr>
                                      <p:tavLst>
                                        <p:tav tm="0">
                                          <p:val>
                                            <p:strVal val="1+#ppt_w/2"/>
                                          </p:val>
                                        </p:tav>
                                        <p:tav tm="100000">
                                          <p:val>
                                            <p:strVal val="#ppt_x"/>
                                          </p:val>
                                        </p:tav>
                                      </p:tavLst>
                                    </p:anim>
                                    <p:anim calcmode="lin" valueType="num">
                                      <p:cBhvr additive="base">
                                        <p:cTn id="21" dur="1500" fill="hold"/>
                                        <p:tgtEl>
                                          <p:spTgt spid="30"/>
                                        </p:tgtEl>
                                        <p:attrNameLst>
                                          <p:attrName>ppt_y</p:attrName>
                                        </p:attrNameLst>
                                      </p:cBhvr>
                                      <p:tavLst>
                                        <p:tav tm="0">
                                          <p:val>
                                            <p:strVal val="#ppt_y"/>
                                          </p:val>
                                        </p:tav>
                                        <p:tav tm="100000">
                                          <p:val>
                                            <p:strVal val="#ppt_y"/>
                                          </p:val>
                                        </p:tav>
                                      </p:tavLst>
                                    </p:anim>
                                  </p:childTnLst>
                                </p:cTn>
                              </p:par>
                              <p:par>
                                <p:cTn id="22" presetID="2" presetClass="entr" presetSubtype="4" accel="50000" decel="5000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1500" fill="hold"/>
                                        <p:tgtEl>
                                          <p:spTgt spid="31"/>
                                        </p:tgtEl>
                                        <p:attrNameLst>
                                          <p:attrName>ppt_x</p:attrName>
                                        </p:attrNameLst>
                                      </p:cBhvr>
                                      <p:tavLst>
                                        <p:tav tm="0">
                                          <p:val>
                                            <p:strVal val="#ppt_x"/>
                                          </p:val>
                                        </p:tav>
                                        <p:tav tm="100000">
                                          <p:val>
                                            <p:strVal val="#ppt_x"/>
                                          </p:val>
                                        </p:tav>
                                      </p:tavLst>
                                    </p:anim>
                                    <p:anim calcmode="lin" valueType="num">
                                      <p:cBhvr additive="base">
                                        <p:cTn id="25" dur="1500" fill="hold"/>
                                        <p:tgtEl>
                                          <p:spTgt spid="31"/>
                                        </p:tgtEl>
                                        <p:attrNameLst>
                                          <p:attrName>ppt_y</p:attrName>
                                        </p:attrNameLst>
                                      </p:cBhvr>
                                      <p:tavLst>
                                        <p:tav tm="0">
                                          <p:val>
                                            <p:strVal val="1+#ppt_h/2"/>
                                          </p:val>
                                        </p:tav>
                                        <p:tav tm="100000">
                                          <p:val>
                                            <p:strVal val="#ppt_y"/>
                                          </p:val>
                                        </p:tav>
                                      </p:tavLst>
                                    </p:anim>
                                  </p:childTnLst>
                                </p:cTn>
                              </p:par>
                              <p:par>
                                <p:cTn id="26" presetID="2" presetClass="entr" presetSubtype="4" accel="50000" decel="5000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1500" fill="hold"/>
                                        <p:tgtEl>
                                          <p:spTgt spid="33"/>
                                        </p:tgtEl>
                                        <p:attrNameLst>
                                          <p:attrName>ppt_x</p:attrName>
                                        </p:attrNameLst>
                                      </p:cBhvr>
                                      <p:tavLst>
                                        <p:tav tm="0">
                                          <p:val>
                                            <p:strVal val="#ppt_x"/>
                                          </p:val>
                                        </p:tav>
                                        <p:tav tm="100000">
                                          <p:val>
                                            <p:strVal val="#ppt_x"/>
                                          </p:val>
                                        </p:tav>
                                      </p:tavLst>
                                    </p:anim>
                                    <p:anim calcmode="lin" valueType="num">
                                      <p:cBhvr additive="base">
                                        <p:cTn id="29" dur="1500" fill="hold"/>
                                        <p:tgtEl>
                                          <p:spTgt spid="33"/>
                                        </p:tgtEl>
                                        <p:attrNameLst>
                                          <p:attrName>ppt_y</p:attrName>
                                        </p:attrNameLst>
                                      </p:cBhvr>
                                      <p:tavLst>
                                        <p:tav tm="0">
                                          <p:val>
                                            <p:strVal val="1+#ppt_h/2"/>
                                          </p:val>
                                        </p:tav>
                                        <p:tav tm="100000">
                                          <p:val>
                                            <p:strVal val="#ppt_y"/>
                                          </p:val>
                                        </p:tav>
                                      </p:tavLst>
                                    </p:anim>
                                  </p:childTnLst>
                                </p:cTn>
                              </p:par>
                              <p:par>
                                <p:cTn id="30" presetID="2" presetClass="entr" presetSubtype="4" accel="50000" decel="5000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500" fill="hold"/>
                                        <p:tgtEl>
                                          <p:spTgt spid="34"/>
                                        </p:tgtEl>
                                        <p:attrNameLst>
                                          <p:attrName>ppt_x</p:attrName>
                                        </p:attrNameLst>
                                      </p:cBhvr>
                                      <p:tavLst>
                                        <p:tav tm="0">
                                          <p:val>
                                            <p:strVal val="#ppt_x"/>
                                          </p:val>
                                        </p:tav>
                                        <p:tav tm="100000">
                                          <p:val>
                                            <p:strVal val="#ppt_x"/>
                                          </p:val>
                                        </p:tav>
                                      </p:tavLst>
                                    </p:anim>
                                    <p:anim calcmode="lin" valueType="num">
                                      <p:cBhvr additive="base">
                                        <p:cTn id="33" dur="1500" fill="hold"/>
                                        <p:tgtEl>
                                          <p:spTgt spid="34"/>
                                        </p:tgtEl>
                                        <p:attrNameLst>
                                          <p:attrName>ppt_y</p:attrName>
                                        </p:attrNameLst>
                                      </p:cBhvr>
                                      <p:tavLst>
                                        <p:tav tm="0">
                                          <p:val>
                                            <p:strVal val="1+#ppt_h/2"/>
                                          </p:val>
                                        </p:tav>
                                        <p:tav tm="100000">
                                          <p:val>
                                            <p:strVal val="#ppt_y"/>
                                          </p:val>
                                        </p:tav>
                                      </p:tavLst>
                                    </p:anim>
                                  </p:childTnLst>
                                </p:cTn>
                              </p:par>
                              <p:par>
                                <p:cTn id="34" presetID="2" presetClass="entr" presetSubtype="4" accel="50000" decel="5000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1500" fill="hold"/>
                                        <p:tgtEl>
                                          <p:spTgt spid="32"/>
                                        </p:tgtEl>
                                        <p:attrNameLst>
                                          <p:attrName>ppt_x</p:attrName>
                                        </p:attrNameLst>
                                      </p:cBhvr>
                                      <p:tavLst>
                                        <p:tav tm="0">
                                          <p:val>
                                            <p:strVal val="#ppt_x"/>
                                          </p:val>
                                        </p:tav>
                                        <p:tav tm="100000">
                                          <p:val>
                                            <p:strVal val="#ppt_x"/>
                                          </p:val>
                                        </p:tav>
                                      </p:tavLst>
                                    </p:anim>
                                    <p:anim calcmode="lin" valueType="num">
                                      <p:cBhvr additive="base">
                                        <p:cTn id="37" dur="1500" fill="hold"/>
                                        <p:tgtEl>
                                          <p:spTgt spid="32"/>
                                        </p:tgtEl>
                                        <p:attrNameLst>
                                          <p:attrName>ppt_y</p:attrName>
                                        </p:attrNameLst>
                                      </p:cBhvr>
                                      <p:tavLst>
                                        <p:tav tm="0">
                                          <p:val>
                                            <p:strVal val="1+#ppt_h/2"/>
                                          </p:val>
                                        </p:tav>
                                        <p:tav tm="100000">
                                          <p:val>
                                            <p:strVal val="#ppt_y"/>
                                          </p:val>
                                        </p:tav>
                                      </p:tavLst>
                                    </p:anim>
                                  </p:childTnLst>
                                </p:cTn>
                              </p:par>
                              <p:par>
                                <p:cTn id="38" presetID="2" presetClass="entr" presetSubtype="4" accel="50000" decel="5000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1500" fill="hold"/>
                                        <p:tgtEl>
                                          <p:spTgt spid="28"/>
                                        </p:tgtEl>
                                        <p:attrNameLst>
                                          <p:attrName>ppt_x</p:attrName>
                                        </p:attrNameLst>
                                      </p:cBhvr>
                                      <p:tavLst>
                                        <p:tav tm="0">
                                          <p:val>
                                            <p:strVal val="#ppt_x"/>
                                          </p:val>
                                        </p:tav>
                                        <p:tav tm="100000">
                                          <p:val>
                                            <p:strVal val="#ppt_x"/>
                                          </p:val>
                                        </p:tav>
                                      </p:tavLst>
                                    </p:anim>
                                    <p:anim calcmode="lin" valueType="num">
                                      <p:cBhvr additive="base">
                                        <p:cTn id="41" dur="15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8" accel="50000" decel="5000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500" fill="hold"/>
                                        <p:tgtEl>
                                          <p:spTgt spid="12"/>
                                        </p:tgtEl>
                                        <p:attrNameLst>
                                          <p:attrName>ppt_x</p:attrName>
                                        </p:attrNameLst>
                                      </p:cBhvr>
                                      <p:tavLst>
                                        <p:tav tm="0">
                                          <p:val>
                                            <p:strVal val="0-#ppt_w/2"/>
                                          </p:val>
                                        </p:tav>
                                        <p:tav tm="100000">
                                          <p:val>
                                            <p:strVal val="#ppt_x"/>
                                          </p:val>
                                        </p:tav>
                                      </p:tavLst>
                                    </p:anim>
                                    <p:anim calcmode="lin" valueType="num">
                                      <p:cBhvr additive="base">
                                        <p:cTn id="45" dur="1500" fill="hold"/>
                                        <p:tgtEl>
                                          <p:spTgt spid="12"/>
                                        </p:tgtEl>
                                        <p:attrNameLst>
                                          <p:attrName>ppt_y</p:attrName>
                                        </p:attrNameLst>
                                      </p:cBhvr>
                                      <p:tavLst>
                                        <p:tav tm="0">
                                          <p:val>
                                            <p:strVal val="#ppt_y"/>
                                          </p:val>
                                        </p:tav>
                                        <p:tav tm="100000">
                                          <p:val>
                                            <p:strVal val="#ppt_y"/>
                                          </p:val>
                                        </p:tav>
                                      </p:tavLst>
                                    </p:anim>
                                  </p:childTnLst>
                                </p:cTn>
                              </p:par>
                              <p:par>
                                <p:cTn id="46" presetID="2" presetClass="entr" presetSubtype="8" accel="50000" decel="5000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1500" fill="hold"/>
                                        <p:tgtEl>
                                          <p:spTgt spid="13"/>
                                        </p:tgtEl>
                                        <p:attrNameLst>
                                          <p:attrName>ppt_x</p:attrName>
                                        </p:attrNameLst>
                                      </p:cBhvr>
                                      <p:tavLst>
                                        <p:tav tm="0">
                                          <p:val>
                                            <p:strVal val="0-#ppt_w/2"/>
                                          </p:val>
                                        </p:tav>
                                        <p:tav tm="100000">
                                          <p:val>
                                            <p:strVal val="#ppt_x"/>
                                          </p:val>
                                        </p:tav>
                                      </p:tavLst>
                                    </p:anim>
                                    <p:anim calcmode="lin" valueType="num">
                                      <p:cBhvr additive="base">
                                        <p:cTn id="49" dur="1500" fill="hold"/>
                                        <p:tgtEl>
                                          <p:spTgt spid="13"/>
                                        </p:tgtEl>
                                        <p:attrNameLst>
                                          <p:attrName>ppt_y</p:attrName>
                                        </p:attrNameLst>
                                      </p:cBhvr>
                                      <p:tavLst>
                                        <p:tav tm="0">
                                          <p:val>
                                            <p:strVal val="#ppt_y"/>
                                          </p:val>
                                        </p:tav>
                                        <p:tav tm="100000">
                                          <p:val>
                                            <p:strVal val="#ppt_y"/>
                                          </p:val>
                                        </p:tav>
                                      </p:tavLst>
                                    </p:anim>
                                  </p:childTnLst>
                                </p:cTn>
                              </p:par>
                              <p:par>
                                <p:cTn id="50" presetID="6" presetClass="emph" presetSubtype="0" repeatCount="indefinite" autoRev="1" fill="hold" grpId="0" nodeType="withEffect">
                                  <p:stCondLst>
                                    <p:cond delay="0"/>
                                  </p:stCondLst>
                                  <p:childTnLst>
                                    <p:animScale>
                                      <p:cBhvr>
                                        <p:cTn id="51" dur="15000" fill="hold"/>
                                        <p:tgtEl>
                                          <p:spTgt spid="61"/>
                                        </p:tgtEl>
                                      </p:cBhvr>
                                      <p:by x="125000" y="125000"/>
                                    </p:animScale>
                                  </p:childTnLst>
                                </p:cTn>
                              </p:par>
                              <p:par>
                                <p:cTn id="52" presetID="6" presetClass="emph" presetSubtype="0" repeatCount="indefinite" autoRev="1" fill="hold" grpId="0" nodeType="withEffect">
                                  <p:stCondLst>
                                    <p:cond delay="0"/>
                                  </p:stCondLst>
                                  <p:childTnLst>
                                    <p:animScale>
                                      <p:cBhvr>
                                        <p:cTn id="53" dur="20000" fill="hold"/>
                                        <p:tgtEl>
                                          <p:spTgt spid="60"/>
                                        </p:tgtEl>
                                      </p:cBhvr>
                                      <p:by x="125000" y="125000"/>
                                    </p:animScale>
                                  </p:childTnLst>
                                </p:cTn>
                              </p:par>
                              <p:par>
                                <p:cTn id="54" presetID="6" presetClass="emph" presetSubtype="0" repeatCount="indefinite" autoRev="1" fill="hold" grpId="0" nodeType="withEffect">
                                  <p:stCondLst>
                                    <p:cond delay="0"/>
                                  </p:stCondLst>
                                  <p:childTnLst>
                                    <p:animScale>
                                      <p:cBhvr>
                                        <p:cTn id="55" dur="25000" fill="hold"/>
                                        <p:tgtEl>
                                          <p:spTgt spid="59"/>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60" grpId="0" animBg="1"/>
      <p:bldP spid="60" grpId="1" animBg="1"/>
      <p:bldP spid="61" grpId="0" animBg="1"/>
      <p:bldP spid="61" grpId="1" animBg="1"/>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C1815-CD69-3198-BC38-9AF11B82F9CB}"/>
            </a:ext>
          </a:extLst>
        </p:cNvPr>
        <p:cNvGrpSpPr/>
        <p:nvPr/>
      </p:nvGrpSpPr>
      <p:grpSpPr>
        <a:xfrm>
          <a:off x="0" y="0"/>
          <a:ext cx="0" cy="0"/>
          <a:chOff x="0" y="0"/>
          <a:chExt cx="0" cy="0"/>
        </a:xfrm>
      </p:grpSpPr>
      <p:sp>
        <p:nvSpPr>
          <p:cNvPr id="59" name="Ornament">
            <a:extLst>
              <a:ext uri="{FF2B5EF4-FFF2-40B4-BE49-F238E27FC236}">
                <a16:creationId xmlns:a16="http://schemas.microsoft.com/office/drawing/2014/main" id="{5E87A92D-413C-3C9A-5958-0F828BE155AC}"/>
              </a:ext>
            </a:extLst>
          </p:cNvPr>
          <p:cNvSpPr/>
          <p:nvPr/>
        </p:nvSpPr>
        <p:spPr>
          <a:xfrm>
            <a:off x="3990109" y="-8179417"/>
            <a:ext cx="1640378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57" name="Ornament">
            <a:extLst>
              <a:ext uri="{FF2B5EF4-FFF2-40B4-BE49-F238E27FC236}">
                <a16:creationId xmlns:a16="http://schemas.microsoft.com/office/drawing/2014/main" id="{8F9122F3-F83D-F3E1-320F-1F8DD9569837}"/>
              </a:ext>
            </a:extLst>
          </p:cNvPr>
          <p:cNvSpPr/>
          <p:nvPr/>
        </p:nvSpPr>
        <p:spPr>
          <a:xfrm>
            <a:off x="7375774" y="-4793752"/>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58" name="Ornament">
            <a:extLst>
              <a:ext uri="{FF2B5EF4-FFF2-40B4-BE49-F238E27FC236}">
                <a16:creationId xmlns:a16="http://schemas.microsoft.com/office/drawing/2014/main" id="{2277B628-E9B3-5164-A049-E93F95126EEB}"/>
              </a:ext>
            </a:extLst>
          </p:cNvPr>
          <p:cNvSpPr/>
          <p:nvPr/>
        </p:nvSpPr>
        <p:spPr>
          <a:xfrm>
            <a:off x="9401908" y="-2767618"/>
            <a:ext cx="5580184" cy="558018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grpSp>
        <p:nvGrpSpPr>
          <p:cNvPr id="61" name="Professional">
            <a:extLst>
              <a:ext uri="{FF2B5EF4-FFF2-40B4-BE49-F238E27FC236}">
                <a16:creationId xmlns:a16="http://schemas.microsoft.com/office/drawing/2014/main" id="{E2FD92AD-FEFE-0C00-4123-1399EC7C6168}"/>
              </a:ext>
            </a:extLst>
          </p:cNvPr>
          <p:cNvGrpSpPr/>
          <p:nvPr/>
        </p:nvGrpSpPr>
        <p:grpSpPr>
          <a:xfrm>
            <a:off x="6238880" y="3545446"/>
            <a:ext cx="5151269" cy="2052085"/>
            <a:chOff x="6238880" y="3879555"/>
            <a:chExt cx="5151269" cy="2052085"/>
          </a:xfrm>
        </p:grpSpPr>
        <p:grpSp>
          <p:nvGrpSpPr>
            <p:cNvPr id="45" name="Text">
              <a:extLst>
                <a:ext uri="{FF2B5EF4-FFF2-40B4-BE49-F238E27FC236}">
                  <a16:creationId xmlns:a16="http://schemas.microsoft.com/office/drawing/2014/main" id="{220AE5A1-F01F-A61D-10F9-A70CDC250BA4}"/>
                </a:ext>
              </a:extLst>
            </p:cNvPr>
            <p:cNvGrpSpPr/>
            <p:nvPr/>
          </p:nvGrpSpPr>
          <p:grpSpPr>
            <a:xfrm>
              <a:off x="8469506" y="4654836"/>
              <a:ext cx="2920643" cy="690908"/>
              <a:chOff x="3003455" y="4654836"/>
              <a:chExt cx="2920643" cy="690908"/>
            </a:xfrm>
          </p:grpSpPr>
          <p:sp>
            <p:nvSpPr>
              <p:cNvPr id="46" name="Text">
                <a:extLst>
                  <a:ext uri="{FF2B5EF4-FFF2-40B4-BE49-F238E27FC236}">
                    <a16:creationId xmlns:a16="http://schemas.microsoft.com/office/drawing/2014/main" id="{CC5DD538-B424-51D8-7E0F-FB18A89A9DBA}"/>
                  </a:ext>
                </a:extLst>
              </p:cNvPr>
              <p:cNvSpPr txBox="1"/>
              <p:nvPr/>
            </p:nvSpPr>
            <p:spPr>
              <a:xfrm>
                <a:off x="3017744" y="5068745"/>
                <a:ext cx="2103204" cy="276999"/>
              </a:xfrm>
              <a:prstGeom prst="rect">
                <a:avLst/>
              </a:prstGeom>
              <a:noFill/>
            </p:spPr>
            <p:txBody>
              <a:bodyPr wrap="none" lIns="0" tIns="0" rIns="0" bIns="0" rtlCol="0">
                <a:spAutoFit/>
              </a:bodyPr>
              <a:lstStyle/>
              <a:p>
                <a:r>
                  <a:rPr lang="en-GB">
                    <a:solidFill>
                      <a:schemeClr val="bg1"/>
                    </a:solidFill>
                    <a:latin typeface="Arial" panose="020B0604020202020204" pitchFamily="34" charset="0"/>
                    <a:cs typeface="Arial" panose="020B0604020202020204" pitchFamily="34" charset="0"/>
                  </a:rPr>
                  <a:t>Professional Trustee</a:t>
                </a:r>
                <a:endParaRPr lang="en-PT">
                  <a:solidFill>
                    <a:schemeClr val="bg1"/>
                  </a:solidFill>
                  <a:latin typeface="Arial" panose="020B0604020202020204" pitchFamily="34" charset="0"/>
                  <a:cs typeface="Arial" panose="020B0604020202020204" pitchFamily="34" charset="0"/>
                </a:endParaRPr>
              </a:p>
            </p:txBody>
          </p:sp>
          <p:sp>
            <p:nvSpPr>
              <p:cNvPr id="47" name="Text">
                <a:extLst>
                  <a:ext uri="{FF2B5EF4-FFF2-40B4-BE49-F238E27FC236}">
                    <a16:creationId xmlns:a16="http://schemas.microsoft.com/office/drawing/2014/main" id="{C44A8F29-7B24-78BB-267F-D7C6CEEDF3C6}"/>
                  </a:ext>
                </a:extLst>
              </p:cNvPr>
              <p:cNvSpPr txBox="1"/>
              <p:nvPr/>
            </p:nvSpPr>
            <p:spPr>
              <a:xfrm>
                <a:off x="3003455" y="4654836"/>
                <a:ext cx="2920643" cy="369332"/>
              </a:xfrm>
              <a:prstGeom prst="rect">
                <a:avLst/>
              </a:prstGeom>
              <a:noFill/>
            </p:spPr>
            <p:txBody>
              <a:bodyPr wrap="square" lIns="0" tIns="0" rIns="0" bIns="0" rtlCol="0">
                <a:spAutoFit/>
              </a:bodyPr>
              <a:lstStyle/>
              <a:p>
                <a:r>
                  <a:rPr lang="en-GB" sz="2400" b="1">
                    <a:solidFill>
                      <a:schemeClr val="accent2"/>
                    </a:solidFill>
                    <a:latin typeface="Arial" panose="020B0604020202020204" pitchFamily="34" charset="0"/>
                    <a:cs typeface="Arial" panose="020B0604020202020204" pitchFamily="34" charset="0"/>
                  </a:rPr>
                  <a:t>Sally </a:t>
                </a:r>
                <a:r>
                  <a:rPr lang="en-GB" sz="2400" b="1" err="1">
                    <a:solidFill>
                      <a:schemeClr val="accent2"/>
                    </a:solidFill>
                    <a:latin typeface="Arial" panose="020B0604020202020204" pitchFamily="34" charset="0"/>
                    <a:cs typeface="Arial" panose="020B0604020202020204" pitchFamily="34" charset="0"/>
                  </a:rPr>
                  <a:t>Minchella</a:t>
                </a:r>
                <a:endParaRPr lang="en-PT" sz="2400" b="1">
                  <a:solidFill>
                    <a:schemeClr val="accent2"/>
                  </a:solidFill>
                  <a:latin typeface="Arial" panose="020B0604020202020204" pitchFamily="34" charset="0"/>
                  <a:cs typeface="Arial" panose="020B0604020202020204" pitchFamily="34" charset="0"/>
                </a:endParaRPr>
              </a:p>
            </p:txBody>
          </p:sp>
        </p:grpSp>
        <p:grpSp>
          <p:nvGrpSpPr>
            <p:cNvPr id="48" name="Image">
              <a:extLst>
                <a:ext uri="{FF2B5EF4-FFF2-40B4-BE49-F238E27FC236}">
                  <a16:creationId xmlns:a16="http://schemas.microsoft.com/office/drawing/2014/main" id="{0F5CFACD-45D0-4B73-F2B3-077AAB81C64F}"/>
                </a:ext>
              </a:extLst>
            </p:cNvPr>
            <p:cNvGrpSpPr/>
            <p:nvPr/>
          </p:nvGrpSpPr>
          <p:grpSpPr>
            <a:xfrm>
              <a:off x="6238880" y="3879555"/>
              <a:ext cx="2052085" cy="2052085"/>
              <a:chOff x="772829" y="3879555"/>
              <a:chExt cx="2052085" cy="2052085"/>
            </a:xfrm>
          </p:grpSpPr>
          <p:sp>
            <p:nvSpPr>
              <p:cNvPr id="49" name="Circle">
                <a:extLst>
                  <a:ext uri="{FF2B5EF4-FFF2-40B4-BE49-F238E27FC236}">
                    <a16:creationId xmlns:a16="http://schemas.microsoft.com/office/drawing/2014/main" id="{9439A751-6F7D-0A19-7712-60D126F75798}"/>
                  </a:ext>
                </a:extLst>
              </p:cNvPr>
              <p:cNvSpPr/>
              <p:nvPr/>
            </p:nvSpPr>
            <p:spPr>
              <a:xfrm>
                <a:off x="772829" y="3879555"/>
                <a:ext cx="2052085" cy="205208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50" name="Image">
                <a:extLst>
                  <a:ext uri="{FF2B5EF4-FFF2-40B4-BE49-F238E27FC236}">
                    <a16:creationId xmlns:a16="http://schemas.microsoft.com/office/drawing/2014/main" id="{2427DA96-2881-C084-01C8-AC481263C269}"/>
                  </a:ext>
                </a:extLst>
              </p:cNvPr>
              <p:cNvPicPr>
                <a:picLocks noChangeAspect="1"/>
              </p:cNvPicPr>
              <p:nvPr/>
            </p:nvPicPr>
            <p:blipFill>
              <a:blip r:embed="rId2"/>
              <a:srcRect/>
              <a:stretch/>
            </p:blipFill>
            <p:spPr>
              <a:xfrm>
                <a:off x="919423" y="4026151"/>
                <a:ext cx="1758896" cy="1758894"/>
              </a:xfrm>
              <a:custGeom>
                <a:avLst/>
                <a:gdLst>
                  <a:gd name="connsiteX0" fmla="*/ 879448 w 1758896"/>
                  <a:gd name="connsiteY0" fmla="*/ 0 h 1758894"/>
                  <a:gd name="connsiteX1" fmla="*/ 1758896 w 1758896"/>
                  <a:gd name="connsiteY1" fmla="*/ 879447 h 1758894"/>
                  <a:gd name="connsiteX2" fmla="*/ 879448 w 1758896"/>
                  <a:gd name="connsiteY2" fmla="*/ 1758894 h 1758894"/>
                  <a:gd name="connsiteX3" fmla="*/ 0 w 1758896"/>
                  <a:gd name="connsiteY3" fmla="*/ 879447 h 1758894"/>
                  <a:gd name="connsiteX4" fmla="*/ 879448 w 1758896"/>
                  <a:gd name="connsiteY4" fmla="*/ 0 h 1758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896" h="1758894">
                    <a:moveTo>
                      <a:pt x="879448" y="0"/>
                    </a:moveTo>
                    <a:cubicBezTo>
                      <a:pt x="1365154" y="0"/>
                      <a:pt x="1758896" y="393742"/>
                      <a:pt x="1758896" y="879447"/>
                    </a:cubicBezTo>
                    <a:cubicBezTo>
                      <a:pt x="1758896" y="1365152"/>
                      <a:pt x="1365154" y="1758894"/>
                      <a:pt x="879448" y="1758894"/>
                    </a:cubicBezTo>
                    <a:cubicBezTo>
                      <a:pt x="393742" y="1758894"/>
                      <a:pt x="0" y="1365152"/>
                      <a:pt x="0" y="879447"/>
                    </a:cubicBezTo>
                    <a:cubicBezTo>
                      <a:pt x="0" y="393742"/>
                      <a:pt x="393742" y="0"/>
                      <a:pt x="879448" y="0"/>
                    </a:cubicBezTo>
                    <a:close/>
                  </a:path>
                </a:pathLst>
              </a:custGeom>
            </p:spPr>
          </p:pic>
        </p:grpSp>
      </p:grpSp>
      <p:grpSp>
        <p:nvGrpSpPr>
          <p:cNvPr id="60" name="Professional">
            <a:extLst>
              <a:ext uri="{FF2B5EF4-FFF2-40B4-BE49-F238E27FC236}">
                <a16:creationId xmlns:a16="http://schemas.microsoft.com/office/drawing/2014/main" id="{35A3A97D-4734-1FD5-8305-32807C38B046}"/>
              </a:ext>
            </a:extLst>
          </p:cNvPr>
          <p:cNvGrpSpPr/>
          <p:nvPr/>
        </p:nvGrpSpPr>
        <p:grpSpPr>
          <a:xfrm>
            <a:off x="972867" y="3559733"/>
            <a:ext cx="5050448" cy="2052085"/>
            <a:chOff x="987144" y="3893842"/>
            <a:chExt cx="5050448" cy="2052085"/>
          </a:xfrm>
        </p:grpSpPr>
        <p:grpSp>
          <p:nvGrpSpPr>
            <p:cNvPr id="32" name="Text">
              <a:extLst>
                <a:ext uri="{FF2B5EF4-FFF2-40B4-BE49-F238E27FC236}">
                  <a16:creationId xmlns:a16="http://schemas.microsoft.com/office/drawing/2014/main" id="{9265C276-8BF6-6533-95DF-BA8C1E07C423}"/>
                </a:ext>
              </a:extLst>
            </p:cNvPr>
            <p:cNvGrpSpPr/>
            <p:nvPr/>
          </p:nvGrpSpPr>
          <p:grpSpPr>
            <a:xfrm>
              <a:off x="3203482" y="4643364"/>
              <a:ext cx="2834110" cy="690908"/>
              <a:chOff x="3203482" y="4643364"/>
              <a:chExt cx="2834110" cy="690908"/>
            </a:xfrm>
          </p:grpSpPr>
          <p:sp>
            <p:nvSpPr>
              <p:cNvPr id="16" name="Text">
                <a:extLst>
                  <a:ext uri="{FF2B5EF4-FFF2-40B4-BE49-F238E27FC236}">
                    <a16:creationId xmlns:a16="http://schemas.microsoft.com/office/drawing/2014/main" id="{743FEA43-CE58-F77B-1A22-3FE7B66EA817}"/>
                  </a:ext>
                </a:extLst>
              </p:cNvPr>
              <p:cNvSpPr txBox="1"/>
              <p:nvPr/>
            </p:nvSpPr>
            <p:spPr>
              <a:xfrm>
                <a:off x="3203483" y="5057273"/>
                <a:ext cx="2834109" cy="276999"/>
              </a:xfrm>
              <a:prstGeom prst="rect">
                <a:avLst/>
              </a:prstGeom>
              <a:noFill/>
            </p:spPr>
            <p:txBody>
              <a:bodyPr wrap="none" lIns="0" tIns="0" rIns="0" bIns="0" rtlCol="0">
                <a:spAutoFit/>
              </a:bodyPr>
              <a:lstStyle/>
              <a:p>
                <a:r>
                  <a:rPr lang="en-GB">
                    <a:solidFill>
                      <a:schemeClr val="bg1"/>
                    </a:solidFill>
                    <a:latin typeface="Arial" panose="020B0604020202020204" pitchFamily="34" charset="0"/>
                    <a:cs typeface="Arial" panose="020B0604020202020204" pitchFamily="34" charset="0"/>
                  </a:rPr>
                  <a:t>Policy Lead for Dashboards</a:t>
                </a:r>
                <a:endParaRPr lang="en-PT">
                  <a:solidFill>
                    <a:schemeClr val="bg1"/>
                  </a:solidFill>
                  <a:latin typeface="Arial" panose="020B0604020202020204" pitchFamily="34" charset="0"/>
                  <a:cs typeface="Arial" panose="020B0604020202020204" pitchFamily="34" charset="0"/>
                </a:endParaRPr>
              </a:p>
            </p:txBody>
          </p:sp>
          <p:sp>
            <p:nvSpPr>
              <p:cNvPr id="15" name="Text">
                <a:extLst>
                  <a:ext uri="{FF2B5EF4-FFF2-40B4-BE49-F238E27FC236}">
                    <a16:creationId xmlns:a16="http://schemas.microsoft.com/office/drawing/2014/main" id="{9F85B84E-0A5B-9C14-5676-4A101D48294B}"/>
                  </a:ext>
                </a:extLst>
              </p:cNvPr>
              <p:cNvSpPr txBox="1"/>
              <p:nvPr/>
            </p:nvSpPr>
            <p:spPr>
              <a:xfrm>
                <a:off x="3203482" y="4643364"/>
                <a:ext cx="1913061" cy="369332"/>
              </a:xfrm>
              <a:prstGeom prst="rect">
                <a:avLst/>
              </a:prstGeom>
              <a:noFill/>
            </p:spPr>
            <p:txBody>
              <a:bodyPr wrap="square" lIns="0" tIns="0" rIns="0" bIns="0" rtlCol="0">
                <a:spAutoFit/>
              </a:bodyPr>
              <a:lstStyle/>
              <a:p>
                <a:r>
                  <a:rPr lang="en-GB" sz="2400" b="1">
                    <a:solidFill>
                      <a:schemeClr val="accent2"/>
                    </a:solidFill>
                    <a:latin typeface="Arial" panose="020B0604020202020204" pitchFamily="34" charset="0"/>
                    <a:cs typeface="Arial" panose="020B0604020202020204" pitchFamily="34" charset="0"/>
                  </a:rPr>
                  <a:t>You Yu</a:t>
                </a:r>
                <a:endParaRPr lang="en-PT" sz="2400" b="1">
                  <a:solidFill>
                    <a:schemeClr val="accent2"/>
                  </a:solidFill>
                  <a:latin typeface="Arial" panose="020B0604020202020204" pitchFamily="34" charset="0"/>
                  <a:cs typeface="Arial" panose="020B0604020202020204" pitchFamily="34" charset="0"/>
                </a:endParaRPr>
              </a:p>
            </p:txBody>
          </p:sp>
        </p:grpSp>
        <p:grpSp>
          <p:nvGrpSpPr>
            <p:cNvPr id="31" name="Image">
              <a:extLst>
                <a:ext uri="{FF2B5EF4-FFF2-40B4-BE49-F238E27FC236}">
                  <a16:creationId xmlns:a16="http://schemas.microsoft.com/office/drawing/2014/main" id="{0AB237DE-C854-8C2E-B096-32380D7F26DA}"/>
                </a:ext>
              </a:extLst>
            </p:cNvPr>
            <p:cNvGrpSpPr/>
            <p:nvPr/>
          </p:nvGrpSpPr>
          <p:grpSpPr>
            <a:xfrm>
              <a:off x="987144" y="3893842"/>
              <a:ext cx="2052085" cy="2052085"/>
              <a:chOff x="987144" y="3893842"/>
              <a:chExt cx="2052085" cy="2052085"/>
            </a:xfrm>
          </p:grpSpPr>
          <p:sp>
            <p:nvSpPr>
              <p:cNvPr id="11" name="Circle">
                <a:extLst>
                  <a:ext uri="{FF2B5EF4-FFF2-40B4-BE49-F238E27FC236}">
                    <a16:creationId xmlns:a16="http://schemas.microsoft.com/office/drawing/2014/main" id="{0668081C-3054-2FAD-1A9F-6AE78B1ABC0C}"/>
                  </a:ext>
                </a:extLst>
              </p:cNvPr>
              <p:cNvSpPr/>
              <p:nvPr/>
            </p:nvSpPr>
            <p:spPr>
              <a:xfrm>
                <a:off x="987144" y="3893842"/>
                <a:ext cx="2052085" cy="205208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29" name="Image">
                <a:extLst>
                  <a:ext uri="{FF2B5EF4-FFF2-40B4-BE49-F238E27FC236}">
                    <a16:creationId xmlns:a16="http://schemas.microsoft.com/office/drawing/2014/main" id="{8118BE8E-1D7F-EBED-DCC8-7F2D2F60A4DB}"/>
                  </a:ext>
                </a:extLst>
              </p:cNvPr>
              <p:cNvPicPr>
                <a:picLocks noChangeAspect="1"/>
              </p:cNvPicPr>
              <p:nvPr/>
            </p:nvPicPr>
            <p:blipFill>
              <a:blip r:embed="rId3"/>
              <a:srcRect l="8636" t="13037" r="11091" b="6690"/>
              <a:stretch/>
            </p:blipFill>
            <p:spPr>
              <a:xfrm>
                <a:off x="1133739" y="4040438"/>
                <a:ext cx="1758896" cy="1758894"/>
              </a:xfrm>
              <a:custGeom>
                <a:avLst/>
                <a:gdLst>
                  <a:gd name="connsiteX0" fmla="*/ 879448 w 1758896"/>
                  <a:gd name="connsiteY0" fmla="*/ 0 h 1758894"/>
                  <a:gd name="connsiteX1" fmla="*/ 1758896 w 1758896"/>
                  <a:gd name="connsiteY1" fmla="*/ 879447 h 1758894"/>
                  <a:gd name="connsiteX2" fmla="*/ 879448 w 1758896"/>
                  <a:gd name="connsiteY2" fmla="*/ 1758894 h 1758894"/>
                  <a:gd name="connsiteX3" fmla="*/ 0 w 1758896"/>
                  <a:gd name="connsiteY3" fmla="*/ 879447 h 1758894"/>
                  <a:gd name="connsiteX4" fmla="*/ 879448 w 1758896"/>
                  <a:gd name="connsiteY4" fmla="*/ 0 h 1758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896" h="1758894">
                    <a:moveTo>
                      <a:pt x="879448" y="0"/>
                    </a:moveTo>
                    <a:cubicBezTo>
                      <a:pt x="1365154" y="0"/>
                      <a:pt x="1758896" y="393742"/>
                      <a:pt x="1758896" y="879447"/>
                    </a:cubicBezTo>
                    <a:cubicBezTo>
                      <a:pt x="1758896" y="1365152"/>
                      <a:pt x="1365154" y="1758894"/>
                      <a:pt x="879448" y="1758894"/>
                    </a:cubicBezTo>
                    <a:cubicBezTo>
                      <a:pt x="393742" y="1758894"/>
                      <a:pt x="0" y="1365152"/>
                      <a:pt x="0" y="879447"/>
                    </a:cubicBezTo>
                    <a:cubicBezTo>
                      <a:pt x="0" y="393742"/>
                      <a:pt x="393742" y="0"/>
                      <a:pt x="879448" y="0"/>
                    </a:cubicBezTo>
                    <a:close/>
                  </a:path>
                </a:pathLst>
              </a:custGeom>
            </p:spPr>
          </p:pic>
        </p:grpSp>
      </p:grpSp>
      <p:sp>
        <p:nvSpPr>
          <p:cNvPr id="10" name="Text">
            <a:extLst>
              <a:ext uri="{FF2B5EF4-FFF2-40B4-BE49-F238E27FC236}">
                <a16:creationId xmlns:a16="http://schemas.microsoft.com/office/drawing/2014/main" id="{B5E813BD-4534-B728-DD57-964A45B583E6}"/>
              </a:ext>
            </a:extLst>
          </p:cNvPr>
          <p:cNvSpPr txBox="1"/>
          <p:nvPr/>
        </p:nvSpPr>
        <p:spPr>
          <a:xfrm>
            <a:off x="1070579" y="2061204"/>
            <a:ext cx="7381829" cy="369332"/>
          </a:xfrm>
          <a:prstGeom prst="rect">
            <a:avLst/>
          </a:prstGeom>
          <a:noFill/>
        </p:spPr>
        <p:txBody>
          <a:bodyPr wrap="none" lIns="0" tIns="0" rIns="0" bIns="0" rtlCol="0">
            <a:spAutoFit/>
          </a:bodyPr>
          <a:lstStyle/>
          <a:p>
            <a:r>
              <a:rPr lang="en-GB" sz="2400" b="1">
                <a:solidFill>
                  <a:schemeClr val="accent2"/>
                </a:solidFill>
                <a:latin typeface="Arial" panose="020B0604020202020204" pitchFamily="34" charset="0"/>
                <a:cs typeface="Arial" panose="020B0604020202020204" pitchFamily="34" charset="0"/>
              </a:rPr>
              <a:t>Focusing on data, governance and record-keeping</a:t>
            </a:r>
            <a:endParaRPr lang="en-PT" sz="2400" b="1">
              <a:solidFill>
                <a:schemeClr val="accent2"/>
              </a:solidFill>
              <a:latin typeface="Arial" panose="020B0604020202020204" pitchFamily="34" charset="0"/>
              <a:cs typeface="Arial" panose="020B0604020202020204" pitchFamily="34" charset="0"/>
            </a:endParaRPr>
          </a:p>
        </p:txBody>
      </p:sp>
      <p:sp>
        <p:nvSpPr>
          <p:cNvPr id="9" name="Text">
            <a:extLst>
              <a:ext uri="{FF2B5EF4-FFF2-40B4-BE49-F238E27FC236}">
                <a16:creationId xmlns:a16="http://schemas.microsoft.com/office/drawing/2014/main" id="{2DB302FF-B34A-FEA6-D282-4AB05D82962E}"/>
              </a:ext>
            </a:extLst>
          </p:cNvPr>
          <p:cNvSpPr txBox="1"/>
          <p:nvPr/>
        </p:nvSpPr>
        <p:spPr>
          <a:xfrm>
            <a:off x="1074595" y="785521"/>
            <a:ext cx="9216694" cy="1231106"/>
          </a:xfrm>
          <a:prstGeom prst="rect">
            <a:avLst/>
          </a:prstGeom>
          <a:noFill/>
        </p:spPr>
        <p:txBody>
          <a:bodyPr wrap="square" lIns="0" tIns="0" rIns="0" bIns="0" rtlCol="0">
            <a:spAutoFit/>
          </a:bodyPr>
          <a:lstStyle/>
          <a:p>
            <a:r>
              <a:rPr lang="en-GB" sz="4000" b="1">
                <a:solidFill>
                  <a:schemeClr val="bg1"/>
                </a:solidFill>
                <a:latin typeface="Arial" panose="020B0604020202020204" pitchFamily="34" charset="0"/>
                <a:cs typeface="Arial" panose="020B0604020202020204" pitchFamily="34" charset="0"/>
              </a:rPr>
              <a:t>Exploring practical aspects of dashboard preparation</a:t>
            </a:r>
            <a:endParaRPr lang="en-PT" sz="4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431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0-#ppt_w/2"/>
                                          </p:val>
                                        </p:tav>
                                        <p:tav tm="100000">
                                          <p:val>
                                            <p:strVal val="#ppt_x"/>
                                          </p:val>
                                        </p:tav>
                                      </p:tavLst>
                                    </p:anim>
                                    <p:anim calcmode="lin" valueType="num">
                                      <p:cBhvr additive="base">
                                        <p:cTn id="12" dur="1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1500" fill="hold"/>
                                        <p:tgtEl>
                                          <p:spTgt spid="58"/>
                                        </p:tgtEl>
                                        <p:attrNameLst>
                                          <p:attrName>ppt_x</p:attrName>
                                        </p:attrNameLst>
                                      </p:cBhvr>
                                      <p:tavLst>
                                        <p:tav tm="0">
                                          <p:val>
                                            <p:strVal val="1+#ppt_w/2"/>
                                          </p:val>
                                        </p:tav>
                                        <p:tav tm="100000">
                                          <p:val>
                                            <p:strVal val="#ppt_x"/>
                                          </p:val>
                                        </p:tav>
                                      </p:tavLst>
                                    </p:anim>
                                    <p:anim calcmode="lin" valueType="num">
                                      <p:cBhvr additive="base">
                                        <p:cTn id="16" dur="1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1500" fill="hold"/>
                                        <p:tgtEl>
                                          <p:spTgt spid="57"/>
                                        </p:tgtEl>
                                        <p:attrNameLst>
                                          <p:attrName>ppt_x</p:attrName>
                                        </p:attrNameLst>
                                      </p:cBhvr>
                                      <p:tavLst>
                                        <p:tav tm="0">
                                          <p:val>
                                            <p:strVal val="1+#ppt_w/2"/>
                                          </p:val>
                                        </p:tav>
                                        <p:tav tm="100000">
                                          <p:val>
                                            <p:strVal val="#ppt_x"/>
                                          </p:val>
                                        </p:tav>
                                      </p:tavLst>
                                    </p:anim>
                                    <p:anim calcmode="lin" valueType="num">
                                      <p:cBhvr additive="base">
                                        <p:cTn id="20" dur="1500" fill="hold"/>
                                        <p:tgtEl>
                                          <p:spTgt spid="57"/>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1500" fill="hold"/>
                                        <p:tgtEl>
                                          <p:spTgt spid="59"/>
                                        </p:tgtEl>
                                        <p:attrNameLst>
                                          <p:attrName>ppt_x</p:attrName>
                                        </p:attrNameLst>
                                      </p:cBhvr>
                                      <p:tavLst>
                                        <p:tav tm="0">
                                          <p:val>
                                            <p:strVal val="1+#ppt_w/2"/>
                                          </p:val>
                                        </p:tav>
                                        <p:tav tm="100000">
                                          <p:val>
                                            <p:strVal val="#ppt_x"/>
                                          </p:val>
                                        </p:tav>
                                      </p:tavLst>
                                    </p:anim>
                                    <p:anim calcmode="lin" valueType="num">
                                      <p:cBhvr additive="base">
                                        <p:cTn id="24" dur="150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4" accel="50000" decel="5000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1500" fill="hold"/>
                                        <p:tgtEl>
                                          <p:spTgt spid="60"/>
                                        </p:tgtEl>
                                        <p:attrNameLst>
                                          <p:attrName>ppt_x</p:attrName>
                                        </p:attrNameLst>
                                      </p:cBhvr>
                                      <p:tavLst>
                                        <p:tav tm="0">
                                          <p:val>
                                            <p:strVal val="#ppt_x"/>
                                          </p:val>
                                        </p:tav>
                                        <p:tav tm="100000">
                                          <p:val>
                                            <p:strVal val="#ppt_x"/>
                                          </p:val>
                                        </p:tav>
                                      </p:tavLst>
                                    </p:anim>
                                    <p:anim calcmode="lin" valueType="num">
                                      <p:cBhvr additive="base">
                                        <p:cTn id="28" dur="1500" fill="hold"/>
                                        <p:tgtEl>
                                          <p:spTgt spid="60"/>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1500" fill="hold"/>
                                        <p:tgtEl>
                                          <p:spTgt spid="61"/>
                                        </p:tgtEl>
                                        <p:attrNameLst>
                                          <p:attrName>ppt_x</p:attrName>
                                        </p:attrNameLst>
                                      </p:cBhvr>
                                      <p:tavLst>
                                        <p:tav tm="0">
                                          <p:val>
                                            <p:strVal val="#ppt_x"/>
                                          </p:val>
                                        </p:tav>
                                        <p:tav tm="100000">
                                          <p:val>
                                            <p:strVal val="#ppt_x"/>
                                          </p:val>
                                        </p:tav>
                                      </p:tavLst>
                                    </p:anim>
                                    <p:anim calcmode="lin" valueType="num">
                                      <p:cBhvr additive="base">
                                        <p:cTn id="32" dur="1500" fill="hold"/>
                                        <p:tgtEl>
                                          <p:spTgt spid="61"/>
                                        </p:tgtEl>
                                        <p:attrNameLst>
                                          <p:attrName>ppt_y</p:attrName>
                                        </p:attrNameLst>
                                      </p:cBhvr>
                                      <p:tavLst>
                                        <p:tav tm="0">
                                          <p:val>
                                            <p:strVal val="1+#ppt_h/2"/>
                                          </p:val>
                                        </p:tav>
                                        <p:tav tm="100000">
                                          <p:val>
                                            <p:strVal val="#ppt_y"/>
                                          </p:val>
                                        </p:tav>
                                      </p:tavLst>
                                    </p:anim>
                                  </p:childTnLst>
                                </p:cTn>
                              </p:par>
                              <p:par>
                                <p:cTn id="33" presetID="6" presetClass="emph" presetSubtype="0" repeatCount="indefinite" autoRev="1" fill="hold" grpId="1" nodeType="withEffect">
                                  <p:stCondLst>
                                    <p:cond delay="0"/>
                                  </p:stCondLst>
                                  <p:childTnLst>
                                    <p:animScale>
                                      <p:cBhvr>
                                        <p:cTn id="34" dur="15000" fill="hold"/>
                                        <p:tgtEl>
                                          <p:spTgt spid="58"/>
                                        </p:tgtEl>
                                      </p:cBhvr>
                                      <p:by x="125000" y="125000"/>
                                    </p:animScale>
                                  </p:childTnLst>
                                </p:cTn>
                              </p:par>
                              <p:par>
                                <p:cTn id="35" presetID="6" presetClass="emph" presetSubtype="0" repeatCount="indefinite" autoRev="1" fill="hold" grpId="1" nodeType="withEffect">
                                  <p:stCondLst>
                                    <p:cond delay="0"/>
                                  </p:stCondLst>
                                  <p:childTnLst>
                                    <p:animScale>
                                      <p:cBhvr>
                                        <p:cTn id="36" dur="20000" fill="hold"/>
                                        <p:tgtEl>
                                          <p:spTgt spid="57"/>
                                        </p:tgtEl>
                                      </p:cBhvr>
                                      <p:by x="125000" y="125000"/>
                                    </p:animScale>
                                  </p:childTnLst>
                                </p:cTn>
                              </p:par>
                              <p:par>
                                <p:cTn id="37" presetID="6" presetClass="emph" presetSubtype="0" repeatCount="indefinite" autoRev="1" fill="hold" grpId="1" nodeType="withEffect">
                                  <p:stCondLst>
                                    <p:cond delay="0"/>
                                  </p:stCondLst>
                                  <p:childTnLst>
                                    <p:animScale>
                                      <p:cBhvr>
                                        <p:cTn id="38" dur="25000" fill="hold"/>
                                        <p:tgtEl>
                                          <p:spTgt spid="59"/>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7" grpId="0" animBg="1"/>
      <p:bldP spid="57" grpId="1" animBg="1"/>
      <p:bldP spid="58" grpId="0" animBg="1"/>
      <p:bldP spid="58" grpId="1" animBg="1"/>
      <p:bldP spid="10"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A8C7B-5B4B-677F-4ACD-207B5D4C2699}"/>
            </a:ext>
          </a:extLst>
        </p:cNvPr>
        <p:cNvGrpSpPr/>
        <p:nvPr/>
      </p:nvGrpSpPr>
      <p:grpSpPr>
        <a:xfrm>
          <a:off x="0" y="0"/>
          <a:ext cx="0" cy="0"/>
          <a:chOff x="0" y="0"/>
          <a:chExt cx="0" cy="0"/>
        </a:xfrm>
      </p:grpSpPr>
      <p:sp>
        <p:nvSpPr>
          <p:cNvPr id="10" name="Text">
            <a:extLst>
              <a:ext uri="{FF2B5EF4-FFF2-40B4-BE49-F238E27FC236}">
                <a16:creationId xmlns:a16="http://schemas.microsoft.com/office/drawing/2014/main" id="{784D2869-BED4-9E5C-A7CB-57050051BC8D}"/>
              </a:ext>
            </a:extLst>
          </p:cNvPr>
          <p:cNvSpPr txBox="1"/>
          <p:nvPr/>
        </p:nvSpPr>
        <p:spPr>
          <a:xfrm>
            <a:off x="0" y="4142936"/>
            <a:ext cx="12192000" cy="2462213"/>
          </a:xfrm>
          <a:prstGeom prst="rect">
            <a:avLst/>
          </a:prstGeom>
          <a:noFill/>
        </p:spPr>
        <p:txBody>
          <a:bodyPr wrap="square" lIns="0" tIns="0" rIns="0" bIns="0" rtlCol="0">
            <a:spAutoFit/>
          </a:bodyPr>
          <a:lstStyle/>
          <a:p>
            <a:pPr algn="ctr"/>
            <a:r>
              <a:rPr lang="en-PT" sz="15500" b="1" spc="-300">
                <a:solidFill>
                  <a:schemeClr val="bg1">
                    <a:alpha val="5000"/>
                  </a:schemeClr>
                </a:solidFill>
                <a:latin typeface="Gotham" panose="02000504050000020004" pitchFamily="2" charset="0"/>
              </a:rPr>
              <a:t>OVER 1000</a:t>
            </a:r>
          </a:p>
        </p:txBody>
      </p:sp>
      <p:sp>
        <p:nvSpPr>
          <p:cNvPr id="9" name="Text">
            <a:extLst>
              <a:ext uri="{FF2B5EF4-FFF2-40B4-BE49-F238E27FC236}">
                <a16:creationId xmlns:a16="http://schemas.microsoft.com/office/drawing/2014/main" id="{67A9051C-D96B-0D5B-6241-1F9BF6219C3F}"/>
              </a:ext>
            </a:extLst>
          </p:cNvPr>
          <p:cNvSpPr txBox="1"/>
          <p:nvPr/>
        </p:nvSpPr>
        <p:spPr>
          <a:xfrm>
            <a:off x="0" y="2633533"/>
            <a:ext cx="12192000" cy="2462213"/>
          </a:xfrm>
          <a:prstGeom prst="rect">
            <a:avLst/>
          </a:prstGeom>
          <a:noFill/>
        </p:spPr>
        <p:txBody>
          <a:bodyPr wrap="square" lIns="0" tIns="0" rIns="0" bIns="0" rtlCol="0">
            <a:spAutoFit/>
          </a:bodyPr>
          <a:lstStyle/>
          <a:p>
            <a:pPr algn="ctr"/>
            <a:r>
              <a:rPr lang="en-PT" sz="15500" b="1" spc="-300">
                <a:solidFill>
                  <a:schemeClr val="bg1">
                    <a:alpha val="5000"/>
                  </a:schemeClr>
                </a:solidFill>
                <a:latin typeface="Gotham" panose="02000504050000020004" pitchFamily="2" charset="0"/>
              </a:rPr>
              <a:t>OVER 1</a:t>
            </a:r>
            <a:r>
              <a:rPr lang="en-GB" sz="15500" b="1" spc="-300">
                <a:solidFill>
                  <a:schemeClr val="bg1">
                    <a:alpha val="5000"/>
                  </a:schemeClr>
                </a:solidFill>
                <a:latin typeface="Gotham" panose="02000504050000020004" pitchFamily="2" charset="0"/>
              </a:rPr>
              <a:t>,</a:t>
            </a:r>
            <a:r>
              <a:rPr lang="en-PT" sz="15500" b="1" spc="-300">
                <a:solidFill>
                  <a:schemeClr val="bg1">
                    <a:alpha val="5000"/>
                  </a:schemeClr>
                </a:solidFill>
                <a:latin typeface="Gotham" panose="02000504050000020004" pitchFamily="2" charset="0"/>
              </a:rPr>
              <a:t>000</a:t>
            </a:r>
          </a:p>
        </p:txBody>
      </p:sp>
      <p:sp>
        <p:nvSpPr>
          <p:cNvPr id="5" name="Text">
            <a:extLst>
              <a:ext uri="{FF2B5EF4-FFF2-40B4-BE49-F238E27FC236}">
                <a16:creationId xmlns:a16="http://schemas.microsoft.com/office/drawing/2014/main" id="{D7369019-D7F4-7E87-36B2-0FD0E209D950}"/>
              </a:ext>
            </a:extLst>
          </p:cNvPr>
          <p:cNvSpPr txBox="1"/>
          <p:nvPr/>
        </p:nvSpPr>
        <p:spPr>
          <a:xfrm>
            <a:off x="0" y="1124129"/>
            <a:ext cx="12192000" cy="2462213"/>
          </a:xfrm>
          <a:prstGeom prst="rect">
            <a:avLst/>
          </a:prstGeom>
          <a:noFill/>
        </p:spPr>
        <p:txBody>
          <a:bodyPr wrap="square" lIns="0" tIns="0" rIns="0" bIns="0" rtlCol="0">
            <a:spAutoFit/>
          </a:bodyPr>
          <a:lstStyle/>
          <a:p>
            <a:pPr algn="ctr"/>
            <a:r>
              <a:rPr lang="en-GB" sz="15500" b="1" spc="-300">
                <a:solidFill>
                  <a:schemeClr val="accent2"/>
                </a:solidFill>
                <a:latin typeface="Gotham" panose="02000504050000020004" pitchFamily="2" charset="0"/>
              </a:rPr>
              <a:t>O</a:t>
            </a:r>
            <a:r>
              <a:rPr lang="en-PT" sz="15500" b="1" spc="-300">
                <a:solidFill>
                  <a:schemeClr val="accent2"/>
                </a:solidFill>
                <a:latin typeface="Gotham" panose="02000504050000020004" pitchFamily="2" charset="0"/>
              </a:rPr>
              <a:t>VER 1</a:t>
            </a:r>
            <a:r>
              <a:rPr lang="en-GB" sz="15500" b="1" spc="-300">
                <a:solidFill>
                  <a:schemeClr val="accent2"/>
                </a:solidFill>
                <a:latin typeface="Gotham" panose="02000504050000020004" pitchFamily="2" charset="0"/>
              </a:rPr>
              <a:t>,</a:t>
            </a:r>
            <a:r>
              <a:rPr lang="en-PT" sz="15500" b="1" spc="-300">
                <a:solidFill>
                  <a:schemeClr val="accent2"/>
                </a:solidFill>
                <a:latin typeface="Gotham" panose="02000504050000020004" pitchFamily="2" charset="0"/>
              </a:rPr>
              <a:t>000</a:t>
            </a:r>
          </a:p>
        </p:txBody>
      </p:sp>
      <p:sp>
        <p:nvSpPr>
          <p:cNvPr id="7" name="Text">
            <a:extLst>
              <a:ext uri="{FF2B5EF4-FFF2-40B4-BE49-F238E27FC236}">
                <a16:creationId xmlns:a16="http://schemas.microsoft.com/office/drawing/2014/main" id="{A7230500-F6D5-6DC2-39BA-7533D5229C6B}"/>
              </a:ext>
            </a:extLst>
          </p:cNvPr>
          <p:cNvSpPr txBox="1"/>
          <p:nvPr/>
        </p:nvSpPr>
        <p:spPr>
          <a:xfrm>
            <a:off x="1290643" y="3359260"/>
            <a:ext cx="9696450" cy="984885"/>
          </a:xfrm>
          <a:prstGeom prst="rect">
            <a:avLst/>
          </a:prstGeom>
          <a:noFill/>
        </p:spPr>
        <p:txBody>
          <a:bodyPr wrap="square" lIns="0" tIns="0" rIns="0" bIns="0" rtlCol="0">
            <a:spAutoFit/>
          </a:bodyPr>
          <a:lstStyle/>
          <a:p>
            <a:pPr algn="ctr"/>
            <a:r>
              <a:rPr lang="en-GB" sz="3200" b="1">
                <a:solidFill>
                  <a:schemeClr val="bg1"/>
                </a:solidFill>
                <a:latin typeface="Arial" panose="020B0604020202020204" pitchFamily="34" charset="0"/>
                <a:cs typeface="Arial" panose="020B0604020202020204" pitchFamily="34" charset="0"/>
              </a:rPr>
              <a:t>schemes have been issued </a:t>
            </a:r>
          </a:p>
          <a:p>
            <a:pPr algn="ctr"/>
            <a:r>
              <a:rPr lang="en-GB" sz="3200" b="1">
                <a:solidFill>
                  <a:schemeClr val="bg1"/>
                </a:solidFill>
                <a:latin typeface="Arial" panose="020B0604020202020204" pitchFamily="34" charset="0"/>
                <a:cs typeface="Arial" panose="020B0604020202020204" pitchFamily="34" charset="0"/>
              </a:rPr>
              <a:t>with our first communication</a:t>
            </a:r>
            <a:endParaRPr lang="en-PT" sz="3200" b="1" spc="-200">
              <a:solidFill>
                <a:schemeClr val="bg1"/>
              </a:solidFill>
              <a:latin typeface="Arial" panose="020B0604020202020204" pitchFamily="34" charset="0"/>
              <a:cs typeface="Arial" panose="020B0604020202020204" pitchFamily="34" charset="0"/>
            </a:endParaRPr>
          </a:p>
        </p:txBody>
      </p:sp>
      <p:sp>
        <p:nvSpPr>
          <p:cNvPr id="11" name="Text">
            <a:extLst>
              <a:ext uri="{FF2B5EF4-FFF2-40B4-BE49-F238E27FC236}">
                <a16:creationId xmlns:a16="http://schemas.microsoft.com/office/drawing/2014/main" id="{D473261D-350A-4637-AE7C-8A710842A855}"/>
              </a:ext>
            </a:extLst>
          </p:cNvPr>
          <p:cNvSpPr txBox="1"/>
          <p:nvPr/>
        </p:nvSpPr>
        <p:spPr>
          <a:xfrm>
            <a:off x="5548323" y="1083548"/>
            <a:ext cx="1425070" cy="492443"/>
          </a:xfrm>
          <a:prstGeom prst="rect">
            <a:avLst/>
          </a:prstGeom>
          <a:noFill/>
        </p:spPr>
        <p:txBody>
          <a:bodyPr wrap="none" lIns="0" tIns="0" rIns="0" bIns="0" rtlCol="0">
            <a:spAutoFit/>
          </a:bodyPr>
          <a:lstStyle/>
          <a:p>
            <a:r>
              <a:rPr lang="en-GB" sz="3200" b="1">
                <a:solidFill>
                  <a:schemeClr val="bg1"/>
                </a:solidFill>
                <a:latin typeface="Arial" panose="020B0604020202020204" pitchFamily="34" charset="0"/>
                <a:cs typeface="Arial" panose="020B0604020202020204" pitchFamily="34" charset="0"/>
              </a:rPr>
              <a:t>To date</a:t>
            </a:r>
            <a:endParaRPr lang="en-PT" sz="3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1551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2" presetClass="entr" presetSubtype="8" accel="50000" decel="50000"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500" fill="hold"/>
                                        <p:tgtEl>
                                          <p:spTgt spid="11"/>
                                        </p:tgtEl>
                                        <p:attrNameLst>
                                          <p:attrName>ppt_x</p:attrName>
                                        </p:attrNameLst>
                                      </p:cBhvr>
                                      <p:tavLst>
                                        <p:tav tm="0">
                                          <p:val>
                                            <p:strVal val="0-#ppt_w/2"/>
                                          </p:val>
                                        </p:tav>
                                        <p:tav tm="100000">
                                          <p:val>
                                            <p:strVal val="#ppt_x"/>
                                          </p:val>
                                        </p:tav>
                                      </p:tavLst>
                                    </p:anim>
                                    <p:anim calcmode="lin" valueType="num">
                                      <p:cBhvr additive="base">
                                        <p:cTn id="17" dur="1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8" accel="50000" decel="50000" fill="hold" grpId="0" nodeType="withEffect">
                                  <p:stCondLst>
                                    <p:cond delay="12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500" fill="hold"/>
                                        <p:tgtEl>
                                          <p:spTgt spid="7"/>
                                        </p:tgtEl>
                                        <p:attrNameLst>
                                          <p:attrName>ppt_x</p:attrName>
                                        </p:attrNameLst>
                                      </p:cBhvr>
                                      <p:tavLst>
                                        <p:tav tm="0">
                                          <p:val>
                                            <p:strVal val="0-#ppt_w/2"/>
                                          </p:val>
                                        </p:tav>
                                        <p:tav tm="100000">
                                          <p:val>
                                            <p:strVal val="#ppt_x"/>
                                          </p:val>
                                        </p:tav>
                                      </p:tavLst>
                                    </p:anim>
                                    <p:anim calcmode="lin" valueType="num">
                                      <p:cBhvr additive="base">
                                        <p:cTn id="21"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5" grpId="0"/>
      <p:bldP spid="7"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4AB89-ADF6-277D-82F6-18085E589EC3}"/>
            </a:ext>
          </a:extLst>
        </p:cNvPr>
        <p:cNvGrpSpPr/>
        <p:nvPr/>
      </p:nvGrpSpPr>
      <p:grpSpPr>
        <a:xfrm>
          <a:off x="0" y="0"/>
          <a:ext cx="0" cy="0"/>
          <a:chOff x="0" y="0"/>
          <a:chExt cx="0" cy="0"/>
        </a:xfrm>
      </p:grpSpPr>
      <p:sp>
        <p:nvSpPr>
          <p:cNvPr id="10" name="Ornament">
            <a:extLst>
              <a:ext uri="{FF2B5EF4-FFF2-40B4-BE49-F238E27FC236}">
                <a16:creationId xmlns:a16="http://schemas.microsoft.com/office/drawing/2014/main" id="{3A9901F7-5EF2-0C9B-8773-FD5BA3D99716}"/>
              </a:ext>
            </a:extLst>
          </p:cNvPr>
          <p:cNvSpPr/>
          <p:nvPr/>
        </p:nvSpPr>
        <p:spPr>
          <a:xfrm>
            <a:off x="3990109" y="-8179417"/>
            <a:ext cx="1640378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Ornament">
            <a:extLst>
              <a:ext uri="{FF2B5EF4-FFF2-40B4-BE49-F238E27FC236}">
                <a16:creationId xmlns:a16="http://schemas.microsoft.com/office/drawing/2014/main" id="{4BDFCC5D-08C7-CFD7-78A6-4DCA0B7E8129}"/>
              </a:ext>
            </a:extLst>
          </p:cNvPr>
          <p:cNvSpPr/>
          <p:nvPr/>
        </p:nvSpPr>
        <p:spPr>
          <a:xfrm>
            <a:off x="7375774" y="-4793752"/>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Ornament">
            <a:extLst>
              <a:ext uri="{FF2B5EF4-FFF2-40B4-BE49-F238E27FC236}">
                <a16:creationId xmlns:a16="http://schemas.microsoft.com/office/drawing/2014/main" id="{8B206ED7-0818-6F97-69AA-90A6845B86A7}"/>
              </a:ext>
            </a:extLst>
          </p:cNvPr>
          <p:cNvSpPr/>
          <p:nvPr/>
        </p:nvSpPr>
        <p:spPr>
          <a:xfrm>
            <a:off x="9867014" y="-2535065"/>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Text">
            <a:extLst>
              <a:ext uri="{FF2B5EF4-FFF2-40B4-BE49-F238E27FC236}">
                <a16:creationId xmlns:a16="http://schemas.microsoft.com/office/drawing/2014/main" id="{92E8F62A-76EB-C042-1568-19F5E3AB6578}"/>
              </a:ext>
            </a:extLst>
          </p:cNvPr>
          <p:cNvSpPr txBox="1"/>
          <p:nvPr/>
        </p:nvSpPr>
        <p:spPr>
          <a:xfrm>
            <a:off x="1051570" y="2197893"/>
            <a:ext cx="5078584" cy="2462213"/>
          </a:xfrm>
          <a:prstGeom prst="rect">
            <a:avLst/>
          </a:prstGeom>
          <a:noFill/>
        </p:spPr>
        <p:txBody>
          <a:bodyPr wrap="square" lIns="0" tIns="0" rIns="0" bIns="0" rtlCol="0">
            <a:spAutoFit/>
          </a:bodyPr>
          <a:lstStyle/>
          <a:p>
            <a:r>
              <a:rPr lang="en-GB" sz="4000" b="1">
                <a:solidFill>
                  <a:schemeClr val="bg1"/>
                </a:solidFill>
                <a:latin typeface="Arial" panose="020B0604020202020204" pitchFamily="34" charset="0"/>
                <a:cs typeface="Arial" panose="020B0604020202020204" pitchFamily="34" charset="0"/>
              </a:rPr>
              <a:t>Sending out surveys to all schemes </a:t>
            </a:r>
            <a:r>
              <a:rPr lang="en-GB" sz="4000" b="1">
                <a:solidFill>
                  <a:schemeClr val="accent2"/>
                </a:solidFill>
                <a:latin typeface="Arial" panose="020B0604020202020204" pitchFamily="34" charset="0"/>
                <a:cs typeface="Arial" panose="020B0604020202020204" pitchFamily="34" charset="0"/>
              </a:rPr>
              <a:t>at key points in their connection journey </a:t>
            </a:r>
            <a:endParaRPr lang="en-PT" sz="4000" b="1">
              <a:solidFill>
                <a:schemeClr val="accent2"/>
              </a:solidFill>
              <a:latin typeface="Arial" panose="020B0604020202020204" pitchFamily="34" charset="0"/>
              <a:cs typeface="Arial" panose="020B0604020202020204" pitchFamily="34" charset="0"/>
            </a:endParaRPr>
          </a:p>
        </p:txBody>
      </p:sp>
      <p:pic>
        <p:nvPicPr>
          <p:cNvPr id="20" name="Doc">
            <a:extLst>
              <a:ext uri="{FF2B5EF4-FFF2-40B4-BE49-F238E27FC236}">
                <a16:creationId xmlns:a16="http://schemas.microsoft.com/office/drawing/2014/main" id="{FBC2C68A-7D24-CAC7-02D6-9744870583FE}"/>
              </a:ext>
            </a:extLst>
          </p:cNvPr>
          <p:cNvPicPr>
            <a:picLocks noChangeAspect="1"/>
          </p:cNvPicPr>
          <p:nvPr/>
        </p:nvPicPr>
        <p:blipFill>
          <a:blip r:embed="rId3">
            <a:extLst>
              <a:ext uri="{96DAC541-7B7A-43D3-8B79-37D633B846F1}">
                <asvg:svgBlip xmlns:asvg="http://schemas.microsoft.com/office/drawing/2016/SVG/main" r:embed="rId4"/>
              </a:ext>
            </a:extLst>
          </a:blip>
          <a:srcRect l="12" r="12"/>
          <a:stretch/>
        </p:blipFill>
        <p:spPr>
          <a:xfrm rot="21404769">
            <a:off x="6862772" y="893712"/>
            <a:ext cx="2887055" cy="4211261"/>
          </a:xfrm>
          <a:prstGeom prst="rect">
            <a:avLst/>
          </a:prstGeom>
        </p:spPr>
      </p:pic>
      <p:pic>
        <p:nvPicPr>
          <p:cNvPr id="19" name="Key">
            <a:extLst>
              <a:ext uri="{FF2B5EF4-FFF2-40B4-BE49-F238E27FC236}">
                <a16:creationId xmlns:a16="http://schemas.microsoft.com/office/drawing/2014/main" id="{345FC86B-0171-6492-D40E-25EB09B3F6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95816">
            <a:off x="9003935" y="2647884"/>
            <a:ext cx="1771650" cy="3333750"/>
          </a:xfrm>
          <a:prstGeom prst="rect">
            <a:avLst/>
          </a:prstGeom>
          <a:effectLst>
            <a:outerShdw dist="127000" dir="12000000" algn="ctr" rotWithShape="0">
              <a:schemeClr val="tx2">
                <a:alpha val="25000"/>
              </a:schemeClr>
            </a:outerShdw>
          </a:effectLst>
        </p:spPr>
      </p:pic>
    </p:spTree>
    <p:extLst>
      <p:ext uri="{BB962C8B-B14F-4D97-AF65-F5344CB8AC3E}">
        <p14:creationId xmlns:p14="http://schemas.microsoft.com/office/powerpoint/2010/main" val="21525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15000" fill="hold"/>
                                        <p:tgtEl>
                                          <p:spTgt spid="15"/>
                                        </p:tgtEl>
                                      </p:cBhvr>
                                      <p:by x="125000" y="125000"/>
                                    </p:animScale>
                                  </p:childTnLst>
                                </p:cTn>
                              </p:par>
                              <p:par>
                                <p:cTn id="7" presetID="6" presetClass="emph" presetSubtype="0" repeatCount="indefinite" autoRev="1" fill="hold" grpId="0" nodeType="withEffect">
                                  <p:stCondLst>
                                    <p:cond delay="0"/>
                                  </p:stCondLst>
                                  <p:childTnLst>
                                    <p:animScale>
                                      <p:cBhvr>
                                        <p:cTn id="8" dur="20000" fill="hold"/>
                                        <p:tgtEl>
                                          <p:spTgt spid="11"/>
                                        </p:tgtEl>
                                      </p:cBhvr>
                                      <p:by x="125000" y="125000"/>
                                    </p:animScale>
                                  </p:childTnLst>
                                </p:cTn>
                              </p:par>
                              <p:par>
                                <p:cTn id="9" presetID="6" presetClass="emph" presetSubtype="0" repeatCount="indefinite" autoRev="1" fill="hold" grpId="0" nodeType="withEffect">
                                  <p:stCondLst>
                                    <p:cond delay="0"/>
                                  </p:stCondLst>
                                  <p:childTnLst>
                                    <p:animScale>
                                      <p:cBhvr>
                                        <p:cTn id="10" dur="25000" fill="hold"/>
                                        <p:tgtEl>
                                          <p:spTgt spid="10"/>
                                        </p:tgtEl>
                                      </p:cBhvr>
                                      <p:by x="125000" y="125000"/>
                                    </p:animScale>
                                  </p:childTnLst>
                                </p:cTn>
                              </p:par>
                              <p:par>
                                <p:cTn id="11" presetID="2" presetClass="entr" presetSubtype="4" accel="17000" decel="8300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500" fill="hold"/>
                                        <p:tgtEl>
                                          <p:spTgt spid="19"/>
                                        </p:tgtEl>
                                        <p:attrNameLst>
                                          <p:attrName>ppt_x</p:attrName>
                                        </p:attrNameLst>
                                      </p:cBhvr>
                                      <p:tavLst>
                                        <p:tav tm="0">
                                          <p:val>
                                            <p:strVal val="#ppt_x"/>
                                          </p:val>
                                        </p:tav>
                                        <p:tav tm="100000">
                                          <p:val>
                                            <p:strVal val="#ppt_x"/>
                                          </p:val>
                                        </p:tav>
                                      </p:tavLst>
                                    </p:anim>
                                    <p:anim calcmode="lin" valueType="num">
                                      <p:cBhvr additive="base">
                                        <p:cTn id="14" dur="1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accel="17000" decel="8300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500" fill="hold"/>
                                        <p:tgtEl>
                                          <p:spTgt spid="20"/>
                                        </p:tgtEl>
                                        <p:attrNameLst>
                                          <p:attrName>ppt_x</p:attrName>
                                        </p:attrNameLst>
                                      </p:cBhvr>
                                      <p:tavLst>
                                        <p:tav tm="0">
                                          <p:val>
                                            <p:strVal val="#ppt_x"/>
                                          </p:val>
                                        </p:tav>
                                        <p:tav tm="100000">
                                          <p:val>
                                            <p:strVal val="#ppt_x"/>
                                          </p:val>
                                        </p:tav>
                                      </p:tavLst>
                                    </p:anim>
                                    <p:anim calcmode="lin" valueType="num">
                                      <p:cBhvr additive="base">
                                        <p:cTn id="18" dur="1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8" accel="17000" decel="8300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500" fill="hold"/>
                                        <p:tgtEl>
                                          <p:spTgt spid="3"/>
                                        </p:tgtEl>
                                        <p:attrNameLst>
                                          <p:attrName>ppt_x</p:attrName>
                                        </p:attrNameLst>
                                      </p:cBhvr>
                                      <p:tavLst>
                                        <p:tav tm="0">
                                          <p:val>
                                            <p:strVal val="0-#ppt_w/2"/>
                                          </p:val>
                                        </p:tav>
                                        <p:tav tm="100000">
                                          <p:val>
                                            <p:strVal val="#ppt_x"/>
                                          </p:val>
                                        </p:tav>
                                      </p:tavLst>
                                    </p:anim>
                                    <p:anim calcmode="lin" valueType="num">
                                      <p:cBhvr additive="base">
                                        <p:cTn id="2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E819C-5DD3-4407-1441-3B0B0D011FEE}"/>
            </a:ext>
          </a:extLst>
        </p:cNvPr>
        <p:cNvGrpSpPr/>
        <p:nvPr/>
      </p:nvGrpSpPr>
      <p:grpSpPr>
        <a:xfrm>
          <a:off x="0" y="0"/>
          <a:ext cx="0" cy="0"/>
          <a:chOff x="0" y="0"/>
          <a:chExt cx="0" cy="0"/>
        </a:xfrm>
      </p:grpSpPr>
      <p:sp>
        <p:nvSpPr>
          <p:cNvPr id="10" name="Ornament">
            <a:extLst>
              <a:ext uri="{FF2B5EF4-FFF2-40B4-BE49-F238E27FC236}">
                <a16:creationId xmlns:a16="http://schemas.microsoft.com/office/drawing/2014/main" id="{BC2224A1-F72D-098E-A345-D3B7C5497BDC}"/>
              </a:ext>
            </a:extLst>
          </p:cNvPr>
          <p:cNvSpPr/>
          <p:nvPr/>
        </p:nvSpPr>
        <p:spPr>
          <a:xfrm>
            <a:off x="3990109" y="-7239687"/>
            <a:ext cx="1640378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Ornament">
            <a:extLst>
              <a:ext uri="{FF2B5EF4-FFF2-40B4-BE49-F238E27FC236}">
                <a16:creationId xmlns:a16="http://schemas.microsoft.com/office/drawing/2014/main" id="{AF91149C-1AD8-E36D-87C3-83F7194BF31B}"/>
              </a:ext>
            </a:extLst>
          </p:cNvPr>
          <p:cNvSpPr/>
          <p:nvPr/>
        </p:nvSpPr>
        <p:spPr>
          <a:xfrm>
            <a:off x="7375774" y="-4793752"/>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Ornament">
            <a:extLst>
              <a:ext uri="{FF2B5EF4-FFF2-40B4-BE49-F238E27FC236}">
                <a16:creationId xmlns:a16="http://schemas.microsoft.com/office/drawing/2014/main" id="{13808953-9373-7C72-2222-86B0DDF5D845}"/>
              </a:ext>
            </a:extLst>
          </p:cNvPr>
          <p:cNvSpPr/>
          <p:nvPr/>
        </p:nvSpPr>
        <p:spPr>
          <a:xfrm>
            <a:off x="9867014" y="-2535065"/>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26" name="Doc">
            <a:extLst>
              <a:ext uri="{FF2B5EF4-FFF2-40B4-BE49-F238E27FC236}">
                <a16:creationId xmlns:a16="http://schemas.microsoft.com/office/drawing/2014/main" id="{E702DDAB-1AB0-653A-B21D-89F17B7980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1919" y="472306"/>
            <a:ext cx="2048015" cy="2986688"/>
          </a:xfrm>
          <a:prstGeom prst="rect">
            <a:avLst/>
          </a:prstGeom>
        </p:spPr>
      </p:pic>
      <p:pic>
        <p:nvPicPr>
          <p:cNvPr id="19" name="Balance">
            <a:extLst>
              <a:ext uri="{FF2B5EF4-FFF2-40B4-BE49-F238E27FC236}">
                <a16:creationId xmlns:a16="http://schemas.microsoft.com/office/drawing/2014/main" id="{9FB293B2-5837-2701-B01F-DF92D10EA5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0450" y="814402"/>
            <a:ext cx="3582779" cy="5022289"/>
          </a:xfrm>
          <a:prstGeom prst="rect">
            <a:avLst/>
          </a:prstGeom>
          <a:effectLst>
            <a:outerShdw dist="88900" dir="12600000" algn="ctr" rotWithShape="0">
              <a:schemeClr val="tx2">
                <a:alpha val="25000"/>
              </a:schemeClr>
            </a:outerShdw>
          </a:effectLst>
        </p:spPr>
      </p:pic>
      <p:grpSp>
        <p:nvGrpSpPr>
          <p:cNvPr id="2" name="Group 1">
            <a:extLst>
              <a:ext uri="{FF2B5EF4-FFF2-40B4-BE49-F238E27FC236}">
                <a16:creationId xmlns:a16="http://schemas.microsoft.com/office/drawing/2014/main" id="{B4C6D57A-5EEB-614A-3396-07E5334F5C74}"/>
              </a:ext>
            </a:extLst>
          </p:cNvPr>
          <p:cNvGrpSpPr/>
          <p:nvPr/>
        </p:nvGrpSpPr>
        <p:grpSpPr>
          <a:xfrm>
            <a:off x="1001641" y="2333791"/>
            <a:ext cx="6170905" cy="2929082"/>
            <a:chOff x="1001641" y="2333791"/>
            <a:chExt cx="6170905" cy="2929082"/>
          </a:xfrm>
        </p:grpSpPr>
        <p:sp>
          <p:nvSpPr>
            <p:cNvPr id="3" name="Text">
              <a:extLst>
                <a:ext uri="{FF2B5EF4-FFF2-40B4-BE49-F238E27FC236}">
                  <a16:creationId xmlns:a16="http://schemas.microsoft.com/office/drawing/2014/main" id="{592E0128-3C87-C3C7-4BAE-69E88530D73B}"/>
                </a:ext>
              </a:extLst>
            </p:cNvPr>
            <p:cNvSpPr txBox="1"/>
            <p:nvPr/>
          </p:nvSpPr>
          <p:spPr>
            <a:xfrm>
              <a:off x="1001641" y="2800660"/>
              <a:ext cx="6170905" cy="2462213"/>
            </a:xfrm>
            <a:prstGeom prst="rect">
              <a:avLst/>
            </a:prstGeom>
            <a:noFill/>
          </p:spPr>
          <p:txBody>
            <a:bodyPr wrap="square" lIns="0" tIns="0" rIns="0" bIns="0" rtlCol="0">
              <a:spAutoFit/>
            </a:bodyPr>
            <a:lstStyle/>
            <a:p>
              <a:r>
                <a:rPr lang="en-GB" sz="4000" b="1" dirty="0">
                  <a:solidFill>
                    <a:schemeClr val="bg1"/>
                  </a:solidFill>
                  <a:latin typeface="Arial" panose="020B0604020202020204" pitchFamily="34" charset="0"/>
                  <a:cs typeface="Arial" panose="020B0604020202020204" pitchFamily="34" charset="0"/>
                </a:rPr>
                <a:t>Compliance and enforcement policy</a:t>
              </a:r>
            </a:p>
            <a:p>
              <a:r>
                <a:rPr lang="en-GB" sz="4000" b="1" dirty="0">
                  <a:solidFill>
                    <a:schemeClr val="bg1"/>
                  </a:solidFill>
                  <a:latin typeface="Arial" panose="020B0604020202020204" pitchFamily="34" charset="0"/>
                  <a:cs typeface="Arial" panose="020B0604020202020204" pitchFamily="34" charset="0"/>
                </a:rPr>
                <a:t>and updated our </a:t>
              </a:r>
            </a:p>
            <a:p>
              <a:r>
                <a:rPr lang="en-GB" sz="4000" b="1" dirty="0">
                  <a:solidFill>
                    <a:schemeClr val="bg1"/>
                  </a:solidFill>
                  <a:latin typeface="Arial" panose="020B0604020202020204" pitchFamily="34" charset="0"/>
                  <a:cs typeface="Arial" panose="020B0604020202020204" pitchFamily="34" charset="0"/>
                </a:rPr>
                <a:t>breach of law guidance</a:t>
              </a:r>
              <a:endParaRPr lang="en-PT" sz="4000" b="1" dirty="0">
                <a:solidFill>
                  <a:schemeClr val="bg1"/>
                </a:solidFill>
                <a:latin typeface="Arial" panose="020B0604020202020204" pitchFamily="34" charset="0"/>
                <a:cs typeface="Arial" panose="020B0604020202020204" pitchFamily="34" charset="0"/>
              </a:endParaRPr>
            </a:p>
          </p:txBody>
        </p:sp>
        <p:sp>
          <p:nvSpPr>
            <p:cNvPr id="4" name="Text">
              <a:extLst>
                <a:ext uri="{FF2B5EF4-FFF2-40B4-BE49-F238E27FC236}">
                  <a16:creationId xmlns:a16="http://schemas.microsoft.com/office/drawing/2014/main" id="{F49C27BD-5646-DB9A-1C31-4C8408A14368}"/>
                </a:ext>
              </a:extLst>
            </p:cNvPr>
            <p:cNvSpPr txBox="1"/>
            <p:nvPr/>
          </p:nvSpPr>
          <p:spPr>
            <a:xfrm>
              <a:off x="1001641" y="2333791"/>
              <a:ext cx="3417311" cy="492443"/>
            </a:xfrm>
            <a:prstGeom prst="rect">
              <a:avLst/>
            </a:prstGeom>
            <a:noFill/>
          </p:spPr>
          <p:txBody>
            <a:bodyPr wrap="square" lIns="0" tIns="0" rIns="0" bIns="0" rtlCol="0">
              <a:spAutoFit/>
            </a:bodyPr>
            <a:lstStyle/>
            <a:p>
              <a:r>
                <a:rPr lang="en-GB" sz="3200" b="1" dirty="0">
                  <a:solidFill>
                    <a:schemeClr val="accent2"/>
                  </a:solidFill>
                  <a:latin typeface="Arial" panose="020B0604020202020204" pitchFamily="34" charset="0"/>
                  <a:cs typeface="Arial" panose="020B0604020202020204" pitchFamily="34" charset="0"/>
                </a:rPr>
                <a:t>Published our</a:t>
              </a:r>
              <a:endParaRPr lang="en-PT" sz="3200" b="1" dirty="0">
                <a:solidFill>
                  <a:schemeClr val="accent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4608149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15000" fill="hold"/>
                                        <p:tgtEl>
                                          <p:spTgt spid="15"/>
                                        </p:tgtEl>
                                      </p:cBhvr>
                                      <p:by x="125000" y="125000"/>
                                    </p:animScale>
                                  </p:childTnLst>
                                </p:cTn>
                              </p:par>
                              <p:par>
                                <p:cTn id="7" presetID="6" presetClass="emph" presetSubtype="0" repeatCount="indefinite" autoRev="1" fill="hold" grpId="0" nodeType="withEffect">
                                  <p:stCondLst>
                                    <p:cond delay="0"/>
                                  </p:stCondLst>
                                  <p:childTnLst>
                                    <p:animScale>
                                      <p:cBhvr>
                                        <p:cTn id="8" dur="20000" fill="hold"/>
                                        <p:tgtEl>
                                          <p:spTgt spid="11"/>
                                        </p:tgtEl>
                                      </p:cBhvr>
                                      <p:by x="125000" y="125000"/>
                                    </p:animScale>
                                  </p:childTnLst>
                                </p:cTn>
                              </p:par>
                              <p:par>
                                <p:cTn id="9" presetID="6" presetClass="emph" presetSubtype="0" repeatCount="indefinite" autoRev="1" fill="hold" grpId="0" nodeType="withEffect">
                                  <p:stCondLst>
                                    <p:cond delay="0"/>
                                  </p:stCondLst>
                                  <p:childTnLst>
                                    <p:animScale>
                                      <p:cBhvr>
                                        <p:cTn id="10" dur="25000" fill="hold"/>
                                        <p:tgtEl>
                                          <p:spTgt spid="10"/>
                                        </p:tgtEl>
                                      </p:cBhvr>
                                      <p:by x="125000" y="125000"/>
                                    </p:animScale>
                                  </p:childTnLst>
                                </p:cTn>
                              </p:par>
                              <p:par>
                                <p:cTn id="11" presetID="2" presetClass="entr" presetSubtype="4" accel="15000" decel="8500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500" fill="hold"/>
                                        <p:tgtEl>
                                          <p:spTgt spid="19"/>
                                        </p:tgtEl>
                                        <p:attrNameLst>
                                          <p:attrName>ppt_x</p:attrName>
                                        </p:attrNameLst>
                                      </p:cBhvr>
                                      <p:tavLst>
                                        <p:tav tm="0">
                                          <p:val>
                                            <p:strVal val="#ppt_x"/>
                                          </p:val>
                                        </p:tav>
                                        <p:tav tm="100000">
                                          <p:val>
                                            <p:strVal val="#ppt_x"/>
                                          </p:val>
                                        </p:tav>
                                      </p:tavLst>
                                    </p:anim>
                                    <p:anim calcmode="lin" valueType="num">
                                      <p:cBhvr additive="base">
                                        <p:cTn id="14" dur="1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accel="15000" decel="8500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500" fill="hold"/>
                                        <p:tgtEl>
                                          <p:spTgt spid="26"/>
                                        </p:tgtEl>
                                        <p:attrNameLst>
                                          <p:attrName>ppt_x</p:attrName>
                                        </p:attrNameLst>
                                      </p:cBhvr>
                                      <p:tavLst>
                                        <p:tav tm="0">
                                          <p:val>
                                            <p:strVal val="#ppt_x"/>
                                          </p:val>
                                        </p:tav>
                                        <p:tav tm="100000">
                                          <p:val>
                                            <p:strVal val="#ppt_x"/>
                                          </p:val>
                                        </p:tav>
                                      </p:tavLst>
                                    </p:anim>
                                    <p:anim calcmode="lin" valueType="num">
                                      <p:cBhvr additive="base">
                                        <p:cTn id="18" dur="1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8" accel="15000" decel="8500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500" fill="hold"/>
                                        <p:tgtEl>
                                          <p:spTgt spid="2"/>
                                        </p:tgtEl>
                                        <p:attrNameLst>
                                          <p:attrName>ppt_x</p:attrName>
                                        </p:attrNameLst>
                                      </p:cBhvr>
                                      <p:tavLst>
                                        <p:tav tm="0">
                                          <p:val>
                                            <p:strVal val="0-#ppt_w/2"/>
                                          </p:val>
                                        </p:tav>
                                        <p:tav tm="100000">
                                          <p:val>
                                            <p:strVal val="#ppt_x"/>
                                          </p:val>
                                        </p:tav>
                                      </p:tavLst>
                                    </p:anim>
                                    <p:anim calcmode="lin" valueType="num">
                                      <p:cBhvr additive="base">
                                        <p:cTn id="2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284F9-CC39-036C-24DE-E4538DA5F673}"/>
            </a:ext>
          </a:extLst>
        </p:cNvPr>
        <p:cNvGrpSpPr/>
        <p:nvPr/>
      </p:nvGrpSpPr>
      <p:grpSpPr>
        <a:xfrm>
          <a:off x="0" y="0"/>
          <a:ext cx="0" cy="0"/>
          <a:chOff x="0" y="0"/>
          <a:chExt cx="0" cy="0"/>
        </a:xfrm>
      </p:grpSpPr>
      <p:sp>
        <p:nvSpPr>
          <p:cNvPr id="10" name="Ornament">
            <a:extLst>
              <a:ext uri="{FF2B5EF4-FFF2-40B4-BE49-F238E27FC236}">
                <a16:creationId xmlns:a16="http://schemas.microsoft.com/office/drawing/2014/main" id="{AAC6490B-F6FD-E813-D78A-B1469B48F4BC}"/>
              </a:ext>
            </a:extLst>
          </p:cNvPr>
          <p:cNvSpPr/>
          <p:nvPr/>
        </p:nvSpPr>
        <p:spPr>
          <a:xfrm>
            <a:off x="3990109" y="-8179417"/>
            <a:ext cx="1640378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Ornament">
            <a:extLst>
              <a:ext uri="{FF2B5EF4-FFF2-40B4-BE49-F238E27FC236}">
                <a16:creationId xmlns:a16="http://schemas.microsoft.com/office/drawing/2014/main" id="{39834FDC-C85F-B8F5-D1F9-AC2ED29639D5}"/>
              </a:ext>
            </a:extLst>
          </p:cNvPr>
          <p:cNvSpPr/>
          <p:nvPr/>
        </p:nvSpPr>
        <p:spPr>
          <a:xfrm>
            <a:off x="7375774" y="-4793752"/>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Ornament">
            <a:extLst>
              <a:ext uri="{FF2B5EF4-FFF2-40B4-BE49-F238E27FC236}">
                <a16:creationId xmlns:a16="http://schemas.microsoft.com/office/drawing/2014/main" id="{8F57B081-1B7E-D34D-B2FD-889C392B4AD1}"/>
              </a:ext>
            </a:extLst>
          </p:cNvPr>
          <p:cNvSpPr/>
          <p:nvPr/>
        </p:nvSpPr>
        <p:spPr>
          <a:xfrm>
            <a:off x="9867014" y="-2535065"/>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Text">
            <a:extLst>
              <a:ext uri="{FF2B5EF4-FFF2-40B4-BE49-F238E27FC236}">
                <a16:creationId xmlns:a16="http://schemas.microsoft.com/office/drawing/2014/main" id="{CEAD974C-9D66-511D-C2FE-E5620726C19A}"/>
              </a:ext>
            </a:extLst>
          </p:cNvPr>
          <p:cNvSpPr txBox="1"/>
          <p:nvPr/>
        </p:nvSpPr>
        <p:spPr>
          <a:xfrm>
            <a:off x="1033304" y="2211563"/>
            <a:ext cx="4473989" cy="1846659"/>
          </a:xfrm>
          <a:prstGeom prst="rect">
            <a:avLst/>
          </a:prstGeom>
          <a:noFill/>
        </p:spPr>
        <p:txBody>
          <a:bodyPr wrap="square" lIns="0" tIns="0" rIns="0" bIns="0" rtlCol="0">
            <a:spAutoFit/>
          </a:bodyPr>
          <a:lstStyle/>
          <a:p>
            <a:r>
              <a:rPr lang="en-GB" sz="4000" b="1">
                <a:solidFill>
                  <a:schemeClr val="bg1"/>
                </a:solidFill>
                <a:latin typeface="Arial" panose="020B0604020202020204" pitchFamily="34" charset="0"/>
                <a:cs typeface="Arial" panose="020B0604020202020204" pitchFamily="34" charset="0"/>
              </a:rPr>
              <a:t>Guidance and useful information is on our website</a:t>
            </a:r>
          </a:p>
        </p:txBody>
      </p:sp>
      <p:sp>
        <p:nvSpPr>
          <p:cNvPr id="2" name="Text">
            <a:extLst>
              <a:ext uri="{FF2B5EF4-FFF2-40B4-BE49-F238E27FC236}">
                <a16:creationId xmlns:a16="http://schemas.microsoft.com/office/drawing/2014/main" id="{1BF1AD53-1D40-8E4F-2609-990D6BFF6559}"/>
              </a:ext>
            </a:extLst>
          </p:cNvPr>
          <p:cNvSpPr txBox="1"/>
          <p:nvPr/>
        </p:nvSpPr>
        <p:spPr>
          <a:xfrm>
            <a:off x="1033306" y="4093008"/>
            <a:ext cx="4619699" cy="1477328"/>
          </a:xfrm>
          <a:prstGeom prst="rect">
            <a:avLst/>
          </a:prstGeom>
          <a:noFill/>
        </p:spPr>
        <p:txBody>
          <a:bodyPr wrap="square" lIns="0" tIns="0" rIns="0" bIns="0" rtlCol="0">
            <a:spAutoFit/>
          </a:bodyPr>
          <a:lstStyle/>
          <a:p>
            <a:r>
              <a:rPr lang="en-GB" sz="3200" b="1">
                <a:solidFill>
                  <a:schemeClr val="accent2"/>
                </a:solidFill>
                <a:latin typeface="Arial" panose="020B0604020202020204" pitchFamily="34" charset="0"/>
                <a:cs typeface="Arial" panose="020B0604020202020204" pitchFamily="34" charset="0"/>
              </a:rPr>
              <a:t>Dashboards checklist is also available to download </a:t>
            </a:r>
          </a:p>
        </p:txBody>
      </p:sp>
      <p:pic>
        <p:nvPicPr>
          <p:cNvPr id="7" name="Computer">
            <a:extLst>
              <a:ext uri="{FF2B5EF4-FFF2-40B4-BE49-F238E27FC236}">
                <a16:creationId xmlns:a16="http://schemas.microsoft.com/office/drawing/2014/main" id="{55A749FD-27D0-42FA-F88A-55520BDB5AD9}"/>
              </a:ext>
            </a:extLst>
          </p:cNvPr>
          <p:cNvPicPr>
            <a:picLocks noChangeAspect="1"/>
          </p:cNvPicPr>
          <p:nvPr/>
        </p:nvPicPr>
        <p:blipFill>
          <a:blip r:embed="rId3">
            <a:extLst>
              <a:ext uri="{96DAC541-7B7A-43D3-8B79-37D633B846F1}">
                <asvg:svgBlip xmlns:asvg="http://schemas.microsoft.com/office/drawing/2016/SVG/main" r:embed="rId4"/>
              </a:ext>
            </a:extLst>
          </a:blip>
          <a:srcRect l="56" r="56"/>
          <a:stretch/>
        </p:blipFill>
        <p:spPr>
          <a:xfrm>
            <a:off x="5159876" y="1751528"/>
            <a:ext cx="6716510" cy="3637595"/>
          </a:xfrm>
          <a:prstGeom prst="rect">
            <a:avLst/>
          </a:prstGeom>
        </p:spPr>
      </p:pic>
      <p:pic>
        <p:nvPicPr>
          <p:cNvPr id="8" name="Graphic 7">
            <a:extLst>
              <a:ext uri="{FF2B5EF4-FFF2-40B4-BE49-F238E27FC236}">
                <a16:creationId xmlns:a16="http://schemas.microsoft.com/office/drawing/2014/main" id="{EB1FEB87-2C10-4C17-C6E3-424842CB06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87246" y="1896502"/>
            <a:ext cx="3238500" cy="4203700"/>
          </a:xfrm>
          <a:prstGeom prst="rect">
            <a:avLst/>
          </a:prstGeom>
        </p:spPr>
      </p:pic>
    </p:spTree>
    <p:extLst>
      <p:ext uri="{BB962C8B-B14F-4D97-AF65-F5344CB8AC3E}">
        <p14:creationId xmlns:p14="http://schemas.microsoft.com/office/powerpoint/2010/main" val="25984402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15000" fill="hold"/>
                                        <p:tgtEl>
                                          <p:spTgt spid="15"/>
                                        </p:tgtEl>
                                      </p:cBhvr>
                                      <p:by x="125000" y="125000"/>
                                    </p:animScale>
                                  </p:childTnLst>
                                </p:cTn>
                              </p:par>
                              <p:par>
                                <p:cTn id="7" presetID="6" presetClass="emph" presetSubtype="0" repeatCount="indefinite" autoRev="1" fill="hold" grpId="0" nodeType="withEffect">
                                  <p:stCondLst>
                                    <p:cond delay="0"/>
                                  </p:stCondLst>
                                  <p:childTnLst>
                                    <p:animScale>
                                      <p:cBhvr>
                                        <p:cTn id="8" dur="20000" fill="hold"/>
                                        <p:tgtEl>
                                          <p:spTgt spid="11"/>
                                        </p:tgtEl>
                                      </p:cBhvr>
                                      <p:by x="125000" y="125000"/>
                                    </p:animScale>
                                  </p:childTnLst>
                                </p:cTn>
                              </p:par>
                              <p:par>
                                <p:cTn id="9" presetID="6" presetClass="emph" presetSubtype="0" repeatCount="indefinite" autoRev="1" fill="hold" grpId="0" nodeType="withEffect">
                                  <p:stCondLst>
                                    <p:cond delay="0"/>
                                  </p:stCondLst>
                                  <p:childTnLst>
                                    <p:animScale>
                                      <p:cBhvr>
                                        <p:cTn id="10" dur="25000" fill="hold"/>
                                        <p:tgtEl>
                                          <p:spTgt spid="10"/>
                                        </p:tgtEl>
                                      </p:cBhvr>
                                      <p:by x="125000" y="125000"/>
                                    </p:animScale>
                                  </p:childTnLst>
                                </p:cTn>
                              </p:par>
                              <p:par>
                                <p:cTn id="11" presetID="2" presetClass="entr" presetSubtype="2" accel="50000" decel="5000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500" fill="hold"/>
                                        <p:tgtEl>
                                          <p:spTgt spid="7"/>
                                        </p:tgtEl>
                                        <p:attrNameLst>
                                          <p:attrName>ppt_x</p:attrName>
                                        </p:attrNameLst>
                                      </p:cBhvr>
                                      <p:tavLst>
                                        <p:tav tm="0">
                                          <p:val>
                                            <p:strVal val="1+#ppt_w/2"/>
                                          </p:val>
                                        </p:tav>
                                        <p:tav tm="100000">
                                          <p:val>
                                            <p:strVal val="#ppt_x"/>
                                          </p:val>
                                        </p:tav>
                                      </p:tavLst>
                                    </p:anim>
                                    <p:anim calcmode="lin" valueType="num">
                                      <p:cBhvr additive="base">
                                        <p:cTn id="14" dur="1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accel="50000" decel="5000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1+#ppt_w/2"/>
                                          </p:val>
                                        </p:tav>
                                        <p:tav tm="100000">
                                          <p:val>
                                            <p:strVal val="#ppt_x"/>
                                          </p:val>
                                        </p:tav>
                                      </p:tavLst>
                                    </p:anim>
                                    <p:anim calcmode="lin" valueType="num">
                                      <p:cBhvr additive="base">
                                        <p:cTn id="18"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rnament">
            <a:extLst>
              <a:ext uri="{FF2B5EF4-FFF2-40B4-BE49-F238E27FC236}">
                <a16:creationId xmlns:a16="http://schemas.microsoft.com/office/drawing/2014/main" id="{43641D51-3143-2549-A090-82F3A2E7CC8D}"/>
              </a:ext>
            </a:extLst>
          </p:cNvPr>
          <p:cNvSpPr/>
          <p:nvPr/>
        </p:nvSpPr>
        <p:spPr>
          <a:xfrm>
            <a:off x="-8466701" y="-8084706"/>
            <a:ext cx="16911046" cy="16911046"/>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6" name="Ornament">
            <a:extLst>
              <a:ext uri="{FF2B5EF4-FFF2-40B4-BE49-F238E27FC236}">
                <a16:creationId xmlns:a16="http://schemas.microsoft.com/office/drawing/2014/main" id="{377D2B4E-3CA1-79C4-2B1D-1327F01701CD}"/>
              </a:ext>
            </a:extLst>
          </p:cNvPr>
          <p:cNvSpPr/>
          <p:nvPr/>
        </p:nvSpPr>
        <p:spPr>
          <a:xfrm>
            <a:off x="-4918330" y="-4536335"/>
            <a:ext cx="9814304" cy="981430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7" name="Ornament">
            <a:extLst>
              <a:ext uri="{FF2B5EF4-FFF2-40B4-BE49-F238E27FC236}">
                <a16:creationId xmlns:a16="http://schemas.microsoft.com/office/drawing/2014/main" id="{E4208B71-59C2-453F-6E07-8BD1D664487F}"/>
              </a:ext>
            </a:extLst>
          </p:cNvPr>
          <p:cNvSpPr/>
          <p:nvPr/>
        </p:nvSpPr>
        <p:spPr>
          <a:xfrm>
            <a:off x="-1985268" y="-1603273"/>
            <a:ext cx="3948180" cy="394818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 name="Text">
            <a:extLst>
              <a:ext uri="{FF2B5EF4-FFF2-40B4-BE49-F238E27FC236}">
                <a16:creationId xmlns:a16="http://schemas.microsoft.com/office/drawing/2014/main" id="{CDFB7AF8-B063-1B54-E38A-FC01A88668FE}"/>
              </a:ext>
            </a:extLst>
          </p:cNvPr>
          <p:cNvSpPr txBox="1"/>
          <p:nvPr/>
        </p:nvSpPr>
        <p:spPr>
          <a:xfrm>
            <a:off x="1031190" y="2226805"/>
            <a:ext cx="5638969" cy="1231106"/>
          </a:xfrm>
          <a:prstGeom prst="rect">
            <a:avLst/>
          </a:prstGeom>
          <a:noFill/>
        </p:spPr>
        <p:txBody>
          <a:bodyPr wrap="square" lIns="0" tIns="0" rIns="0" bIns="0" rtlCol="0">
            <a:spAutoFit/>
          </a:bodyPr>
          <a:lstStyle/>
          <a:p>
            <a:r>
              <a:rPr lang="en-GB"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Preparing to comply with dashboard duties</a:t>
            </a:r>
            <a:endParaRPr lang="en-GB" sz="4000" b="1" dirty="0">
              <a:solidFill>
                <a:schemeClr val="bg1"/>
              </a:solidFill>
              <a:latin typeface="Arial" panose="020B0604020202020204" pitchFamily="34" charset="0"/>
              <a:cs typeface="Arial" panose="020B0604020202020204" pitchFamily="34" charset="0"/>
            </a:endParaRPr>
          </a:p>
        </p:txBody>
      </p:sp>
      <p:sp>
        <p:nvSpPr>
          <p:cNvPr id="3" name="Text">
            <a:extLst>
              <a:ext uri="{FF2B5EF4-FFF2-40B4-BE49-F238E27FC236}">
                <a16:creationId xmlns:a16="http://schemas.microsoft.com/office/drawing/2014/main" id="{1B022745-6BD6-7FB5-891F-DA691BFB7FE1}"/>
              </a:ext>
            </a:extLst>
          </p:cNvPr>
          <p:cNvSpPr txBox="1"/>
          <p:nvPr/>
        </p:nvSpPr>
        <p:spPr>
          <a:xfrm>
            <a:off x="1045478" y="3444982"/>
            <a:ext cx="4662879" cy="1477328"/>
          </a:xfrm>
          <a:prstGeom prst="rect">
            <a:avLst/>
          </a:prstGeom>
          <a:noFill/>
        </p:spPr>
        <p:txBody>
          <a:bodyPr wrap="square" lIns="0" tIns="0" rIns="0" bIns="0" rtlCol="0">
            <a:spAutoFit/>
          </a:bodyPr>
          <a:lstStyle/>
          <a:p>
            <a:r>
              <a:rPr lang="en-GB" sz="3200" b="1" dirty="0">
                <a:solidFill>
                  <a:schemeClr val="accent2"/>
                </a:solidFill>
                <a:effectLst/>
                <a:latin typeface="Arial" panose="020B0604020202020204" pitchFamily="34" charset="0"/>
                <a:ea typeface="Calibri" panose="020F0502020204030204" pitchFamily="34" charset="0"/>
                <a:cs typeface="Arial" panose="020B0604020202020204" pitchFamily="34" charset="0"/>
              </a:rPr>
              <a:t>for both trustee and service providers who support trustees</a:t>
            </a:r>
            <a:endParaRPr lang="en-GB" sz="3200" b="1" dirty="0">
              <a:solidFill>
                <a:schemeClr val="accent2"/>
              </a:solidFill>
              <a:latin typeface="Arial" panose="020B0604020202020204" pitchFamily="34" charset="0"/>
              <a:cs typeface="Arial" panose="020B0604020202020204" pitchFamily="34" charset="0"/>
            </a:endParaRPr>
          </a:p>
        </p:txBody>
      </p:sp>
      <p:pic>
        <p:nvPicPr>
          <p:cNvPr id="11" name="Doc">
            <a:extLst>
              <a:ext uri="{FF2B5EF4-FFF2-40B4-BE49-F238E27FC236}">
                <a16:creationId xmlns:a16="http://schemas.microsoft.com/office/drawing/2014/main" id="{182F95C2-24EF-6B45-F97E-E595CFD7E0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58460">
            <a:off x="8507657" y="1173129"/>
            <a:ext cx="2670612" cy="3894642"/>
          </a:xfrm>
          <a:prstGeom prst="rect">
            <a:avLst/>
          </a:prstGeom>
        </p:spPr>
      </p:pic>
      <p:pic>
        <p:nvPicPr>
          <p:cNvPr id="10" name="Screen">
            <a:extLst>
              <a:ext uri="{FF2B5EF4-FFF2-40B4-BE49-F238E27FC236}">
                <a16:creationId xmlns:a16="http://schemas.microsoft.com/office/drawing/2014/main" id="{F446B910-0513-2AF4-B652-B693AED57AB3}"/>
              </a:ext>
            </a:extLst>
          </p:cNvPr>
          <p:cNvPicPr>
            <a:picLocks noChangeAspect="1"/>
          </p:cNvPicPr>
          <p:nvPr/>
        </p:nvPicPr>
        <p:blipFill>
          <a:blip r:embed="rId4">
            <a:extLst>
              <a:ext uri="{96DAC541-7B7A-43D3-8B79-37D633B846F1}">
                <asvg:svgBlip xmlns:asvg="http://schemas.microsoft.com/office/drawing/2016/SVG/main" r:embed="rId5"/>
              </a:ext>
            </a:extLst>
          </a:blip>
          <a:srcRect t="128" b="128"/>
          <a:stretch/>
        </p:blipFill>
        <p:spPr>
          <a:xfrm>
            <a:off x="6667892" y="3120450"/>
            <a:ext cx="3934414" cy="2709687"/>
          </a:xfrm>
          <a:prstGeom prst="rect">
            <a:avLst/>
          </a:prstGeom>
          <a:effectLst>
            <a:outerShdw dist="127000" dir="18900000" algn="ctr" rotWithShape="0">
              <a:schemeClr val="tx2">
                <a:alpha val="25000"/>
              </a:schemeClr>
            </a:outerShdw>
          </a:effectLst>
        </p:spPr>
      </p:pic>
      <p:pic>
        <p:nvPicPr>
          <p:cNvPr id="31" name="Graphic 30">
            <a:extLst>
              <a:ext uri="{FF2B5EF4-FFF2-40B4-BE49-F238E27FC236}">
                <a16:creationId xmlns:a16="http://schemas.microsoft.com/office/drawing/2014/main" id="{10AC1B7B-EFA5-30C4-9F9F-F21256031D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78658" y="972084"/>
            <a:ext cx="1643165" cy="1480797"/>
          </a:xfrm>
          <a:prstGeom prst="rect">
            <a:avLst/>
          </a:prstGeom>
          <a:effectLst>
            <a:outerShdw dist="88900" dir="2100000" algn="ctr" rotWithShape="0">
              <a:schemeClr val="tx2">
                <a:alpha val="25000"/>
              </a:schemeClr>
            </a:outerShdw>
          </a:effectLst>
        </p:spPr>
      </p:pic>
    </p:spTree>
    <p:extLst>
      <p:ext uri="{BB962C8B-B14F-4D97-AF65-F5344CB8AC3E}">
        <p14:creationId xmlns:p14="http://schemas.microsoft.com/office/powerpoint/2010/main" val="366332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 fill="hold"/>
                                        <p:tgtEl>
                                          <p:spTgt spid="27"/>
                                        </p:tgtEl>
                                        <p:attrNameLst>
                                          <p:attrName>ppt_x</p:attrName>
                                        </p:attrNameLst>
                                      </p:cBhvr>
                                      <p:tavLst>
                                        <p:tav tm="0">
                                          <p:val>
                                            <p:strVal val="0-#ppt_w/2"/>
                                          </p:val>
                                        </p:tav>
                                        <p:tav tm="100000">
                                          <p:val>
                                            <p:strVal val="#ppt_x"/>
                                          </p:val>
                                        </p:tav>
                                      </p:tavLst>
                                    </p:anim>
                                    <p:anim calcmode="lin" valueType="num">
                                      <p:cBhvr additive="base">
                                        <p:cTn id="8" dur="1500" fill="hold"/>
                                        <p:tgtEl>
                                          <p:spTgt spid="27"/>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15000" fill="hold"/>
                                        <p:tgtEl>
                                          <p:spTgt spid="27"/>
                                        </p:tgtEl>
                                      </p:cBhvr>
                                      <p:by x="125000" y="125000"/>
                                    </p:animScale>
                                  </p:childTnLst>
                                </p:cTn>
                              </p:par>
                              <p:par>
                                <p:cTn id="11" presetID="2" presetClass="entr" presetSubtype="8" accel="50000" decel="5000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500" fill="hold"/>
                                        <p:tgtEl>
                                          <p:spTgt spid="26"/>
                                        </p:tgtEl>
                                        <p:attrNameLst>
                                          <p:attrName>ppt_x</p:attrName>
                                        </p:attrNameLst>
                                      </p:cBhvr>
                                      <p:tavLst>
                                        <p:tav tm="0">
                                          <p:val>
                                            <p:strVal val="0-#ppt_w/2"/>
                                          </p:val>
                                        </p:tav>
                                        <p:tav tm="100000">
                                          <p:val>
                                            <p:strVal val="#ppt_x"/>
                                          </p:val>
                                        </p:tav>
                                      </p:tavLst>
                                    </p:anim>
                                    <p:anim calcmode="lin" valueType="num">
                                      <p:cBhvr additive="base">
                                        <p:cTn id="14" dur="1500" fill="hold"/>
                                        <p:tgtEl>
                                          <p:spTgt spid="26"/>
                                        </p:tgtEl>
                                        <p:attrNameLst>
                                          <p:attrName>ppt_y</p:attrName>
                                        </p:attrNameLst>
                                      </p:cBhvr>
                                      <p:tavLst>
                                        <p:tav tm="0">
                                          <p:val>
                                            <p:strVal val="#ppt_y"/>
                                          </p:val>
                                        </p:tav>
                                        <p:tav tm="100000">
                                          <p:val>
                                            <p:strVal val="#ppt_y"/>
                                          </p:val>
                                        </p:tav>
                                      </p:tavLst>
                                    </p:anim>
                                  </p:childTnLst>
                                </p:cTn>
                              </p:par>
                              <p:par>
                                <p:cTn id="15" presetID="6" presetClass="emph" presetSubtype="0" repeatCount="indefinite" autoRev="1" fill="hold" grpId="1" nodeType="withEffect">
                                  <p:stCondLst>
                                    <p:cond delay="0"/>
                                  </p:stCondLst>
                                  <p:childTnLst>
                                    <p:animScale>
                                      <p:cBhvr>
                                        <p:cTn id="16" dur="20000" fill="hold"/>
                                        <p:tgtEl>
                                          <p:spTgt spid="26"/>
                                        </p:tgtEl>
                                      </p:cBhvr>
                                      <p:by x="125000" y="125000"/>
                                    </p:animScale>
                                  </p:childTnLst>
                                </p:cTn>
                              </p:par>
                              <p:par>
                                <p:cTn id="17" presetID="2" presetClass="entr" presetSubtype="8" accel="50000" decel="5000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500" fill="hold"/>
                                        <p:tgtEl>
                                          <p:spTgt spid="25"/>
                                        </p:tgtEl>
                                        <p:attrNameLst>
                                          <p:attrName>ppt_x</p:attrName>
                                        </p:attrNameLst>
                                      </p:cBhvr>
                                      <p:tavLst>
                                        <p:tav tm="0">
                                          <p:val>
                                            <p:strVal val="0-#ppt_w/2"/>
                                          </p:val>
                                        </p:tav>
                                        <p:tav tm="100000">
                                          <p:val>
                                            <p:strVal val="#ppt_x"/>
                                          </p:val>
                                        </p:tav>
                                      </p:tavLst>
                                    </p:anim>
                                    <p:anim calcmode="lin" valueType="num">
                                      <p:cBhvr additive="base">
                                        <p:cTn id="20" dur="1500" fill="hold"/>
                                        <p:tgtEl>
                                          <p:spTgt spid="25"/>
                                        </p:tgtEl>
                                        <p:attrNameLst>
                                          <p:attrName>ppt_y</p:attrName>
                                        </p:attrNameLst>
                                      </p:cBhvr>
                                      <p:tavLst>
                                        <p:tav tm="0">
                                          <p:val>
                                            <p:strVal val="#ppt_y"/>
                                          </p:val>
                                        </p:tav>
                                        <p:tav tm="100000">
                                          <p:val>
                                            <p:strVal val="#ppt_y"/>
                                          </p:val>
                                        </p:tav>
                                      </p:tavLst>
                                    </p:anim>
                                  </p:childTnLst>
                                </p:cTn>
                              </p:par>
                              <p:par>
                                <p:cTn id="21" presetID="6" presetClass="emph" presetSubtype="0" repeatCount="indefinite" autoRev="1" fill="hold" grpId="1" nodeType="withEffect">
                                  <p:stCondLst>
                                    <p:cond delay="0"/>
                                  </p:stCondLst>
                                  <p:childTnLst>
                                    <p:animScale>
                                      <p:cBhvr>
                                        <p:cTn id="22" dur="25000" fill="hold"/>
                                        <p:tgtEl>
                                          <p:spTgt spid="25"/>
                                        </p:tgtEl>
                                      </p:cBhvr>
                                      <p:by x="125000" y="125000"/>
                                    </p:animScale>
                                  </p:childTnLst>
                                </p:cTn>
                              </p:par>
                              <p:par>
                                <p:cTn id="23" presetID="2" presetClass="entr" presetSubtype="8" accel="50000" decel="5000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500" fill="hold"/>
                                        <p:tgtEl>
                                          <p:spTgt spid="2"/>
                                        </p:tgtEl>
                                        <p:attrNameLst>
                                          <p:attrName>ppt_x</p:attrName>
                                        </p:attrNameLst>
                                      </p:cBhvr>
                                      <p:tavLst>
                                        <p:tav tm="0">
                                          <p:val>
                                            <p:strVal val="0-#ppt_w/2"/>
                                          </p:val>
                                        </p:tav>
                                        <p:tav tm="100000">
                                          <p:val>
                                            <p:strVal val="#ppt_x"/>
                                          </p:val>
                                        </p:tav>
                                      </p:tavLst>
                                    </p:anim>
                                    <p:anim calcmode="lin" valueType="num">
                                      <p:cBhvr additive="base">
                                        <p:cTn id="26" dur="1500" fill="hold"/>
                                        <p:tgtEl>
                                          <p:spTgt spid="2"/>
                                        </p:tgtEl>
                                        <p:attrNameLst>
                                          <p:attrName>ppt_y</p:attrName>
                                        </p:attrNameLst>
                                      </p:cBhvr>
                                      <p:tavLst>
                                        <p:tav tm="0">
                                          <p:val>
                                            <p:strVal val="#ppt_y"/>
                                          </p:val>
                                        </p:tav>
                                        <p:tav tm="100000">
                                          <p:val>
                                            <p:strVal val="#ppt_y"/>
                                          </p:val>
                                        </p:tav>
                                      </p:tavLst>
                                    </p:anim>
                                  </p:childTnLst>
                                </p:cTn>
                              </p:par>
                              <p:par>
                                <p:cTn id="27" presetID="2" presetClass="entr" presetSubtype="8" accel="50000" decel="50000" fill="hold" grpId="0" nodeType="withEffect">
                                  <p:stCondLst>
                                    <p:cond delay="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 fill="hold"/>
                                        <p:tgtEl>
                                          <p:spTgt spid="3"/>
                                        </p:tgtEl>
                                        <p:attrNameLst>
                                          <p:attrName>ppt_x</p:attrName>
                                        </p:attrNameLst>
                                      </p:cBhvr>
                                      <p:tavLst>
                                        <p:tav tm="0">
                                          <p:val>
                                            <p:strVal val="0-#ppt_w/2"/>
                                          </p:val>
                                        </p:tav>
                                        <p:tav tm="100000">
                                          <p:val>
                                            <p:strVal val="#ppt_x"/>
                                          </p:val>
                                        </p:tav>
                                      </p:tavLst>
                                    </p:anim>
                                    <p:anim calcmode="lin" valueType="num">
                                      <p:cBhvr additive="base">
                                        <p:cTn id="30" dur="1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accel="50000" decel="5000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500" fill="hold"/>
                                        <p:tgtEl>
                                          <p:spTgt spid="11"/>
                                        </p:tgtEl>
                                        <p:attrNameLst>
                                          <p:attrName>ppt_x</p:attrName>
                                        </p:attrNameLst>
                                      </p:cBhvr>
                                      <p:tavLst>
                                        <p:tav tm="0">
                                          <p:val>
                                            <p:strVal val="1+#ppt_w/2"/>
                                          </p:val>
                                        </p:tav>
                                        <p:tav tm="100000">
                                          <p:val>
                                            <p:strVal val="#ppt_x"/>
                                          </p:val>
                                        </p:tav>
                                      </p:tavLst>
                                    </p:anim>
                                    <p:anim calcmode="lin" valueType="num">
                                      <p:cBhvr additive="base">
                                        <p:cTn id="34" dur="1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2" accel="50000" decel="50000" fill="hold" nodeType="withEffect">
                                  <p:stCondLst>
                                    <p:cond delay="25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1500" fill="hold"/>
                                        <p:tgtEl>
                                          <p:spTgt spid="31"/>
                                        </p:tgtEl>
                                        <p:attrNameLst>
                                          <p:attrName>ppt_x</p:attrName>
                                        </p:attrNameLst>
                                      </p:cBhvr>
                                      <p:tavLst>
                                        <p:tav tm="0">
                                          <p:val>
                                            <p:strVal val="1+#ppt_w/2"/>
                                          </p:val>
                                        </p:tav>
                                        <p:tav tm="100000">
                                          <p:val>
                                            <p:strVal val="#ppt_x"/>
                                          </p:val>
                                        </p:tav>
                                      </p:tavLst>
                                    </p:anim>
                                    <p:anim calcmode="lin" valueType="num">
                                      <p:cBhvr additive="base">
                                        <p:cTn id="38" dur="15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4" accel="50000" decel="50000" fill="hold" nodeType="withEffect">
                                  <p:stCondLst>
                                    <p:cond delay="25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1500" fill="hold"/>
                                        <p:tgtEl>
                                          <p:spTgt spid="10"/>
                                        </p:tgtEl>
                                        <p:attrNameLst>
                                          <p:attrName>ppt_x</p:attrName>
                                        </p:attrNameLst>
                                      </p:cBhvr>
                                      <p:tavLst>
                                        <p:tav tm="0">
                                          <p:val>
                                            <p:strVal val="#ppt_x"/>
                                          </p:val>
                                        </p:tav>
                                        <p:tav tm="100000">
                                          <p:val>
                                            <p:strVal val="#ppt_x"/>
                                          </p:val>
                                        </p:tav>
                                      </p:tavLst>
                                    </p:anim>
                                    <p:anim calcmode="lin" valueType="num">
                                      <p:cBhvr additive="base">
                                        <p:cTn id="42"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7" grpId="1" animBg="1"/>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7BB19-FEBE-7AA5-FC8F-E8924A3BAB99}"/>
            </a:ext>
          </a:extLst>
        </p:cNvPr>
        <p:cNvGrpSpPr/>
        <p:nvPr/>
      </p:nvGrpSpPr>
      <p:grpSpPr>
        <a:xfrm>
          <a:off x="0" y="0"/>
          <a:ext cx="0" cy="0"/>
          <a:chOff x="0" y="0"/>
          <a:chExt cx="0" cy="0"/>
        </a:xfrm>
      </p:grpSpPr>
      <p:grpSp>
        <p:nvGrpSpPr>
          <p:cNvPr id="48" name="Ornament">
            <a:extLst>
              <a:ext uri="{FF2B5EF4-FFF2-40B4-BE49-F238E27FC236}">
                <a16:creationId xmlns:a16="http://schemas.microsoft.com/office/drawing/2014/main" id="{49B117E8-2743-4177-05BF-857D6D85B3E7}"/>
              </a:ext>
            </a:extLst>
          </p:cNvPr>
          <p:cNvGrpSpPr/>
          <p:nvPr/>
        </p:nvGrpSpPr>
        <p:grpSpPr>
          <a:xfrm>
            <a:off x="-2959810" y="-1572818"/>
            <a:ext cx="15739935" cy="12128499"/>
            <a:chOff x="-2821558" y="-1321052"/>
            <a:chExt cx="15739935" cy="12128499"/>
          </a:xfrm>
          <a:solidFill>
            <a:srgbClr val="FFFFFF">
              <a:alpha val="5000"/>
            </a:srgbClr>
          </a:solidFill>
        </p:grpSpPr>
        <p:sp>
          <p:nvSpPr>
            <p:cNvPr id="49" name="Freeform 48">
              <a:extLst>
                <a:ext uri="{FF2B5EF4-FFF2-40B4-BE49-F238E27FC236}">
                  <a16:creationId xmlns:a16="http://schemas.microsoft.com/office/drawing/2014/main" id="{6F5C8F1D-7190-461F-1AF7-8D01914B7D8B}"/>
                </a:ext>
              </a:extLst>
            </p:cNvPr>
            <p:cNvSpPr/>
            <p:nvPr/>
          </p:nvSpPr>
          <p:spPr>
            <a:xfrm>
              <a:off x="7773352" y="-1321052"/>
              <a:ext cx="5145023" cy="5145024"/>
            </a:xfrm>
            <a:custGeom>
              <a:avLst/>
              <a:gdLst>
                <a:gd name="connsiteX0" fmla="*/ 2572512 w 5145023"/>
                <a:gd name="connsiteY0" fmla="*/ 0 h 5145024"/>
                <a:gd name="connsiteX1" fmla="*/ 0 w 5145023"/>
                <a:gd name="connsiteY1" fmla="*/ 2572512 h 5145024"/>
                <a:gd name="connsiteX2" fmla="*/ 2572512 w 5145023"/>
                <a:gd name="connsiteY2" fmla="*/ 5145024 h 5145024"/>
                <a:gd name="connsiteX3" fmla="*/ 5145024 w 5145023"/>
                <a:gd name="connsiteY3" fmla="*/ 2572512 h 5145024"/>
                <a:gd name="connsiteX4" fmla="*/ 2572512 w 5145023"/>
                <a:gd name="connsiteY4" fmla="*/ 0 h 5145024"/>
                <a:gd name="connsiteX5" fmla="*/ 2572512 w 5145023"/>
                <a:gd name="connsiteY5" fmla="*/ 4496054 h 5145024"/>
                <a:gd name="connsiteX6" fmla="*/ 649033 w 5145023"/>
                <a:gd name="connsiteY6" fmla="*/ 2572576 h 5145024"/>
                <a:gd name="connsiteX7" fmla="*/ 2572512 w 5145023"/>
                <a:gd name="connsiteY7" fmla="*/ 649097 h 5145024"/>
                <a:gd name="connsiteX8" fmla="*/ 4495991 w 5145023"/>
                <a:gd name="connsiteY8" fmla="*/ 2572576 h 5145024"/>
                <a:gd name="connsiteX9" fmla="*/ 2572512 w 5145023"/>
                <a:gd name="connsiteY9" fmla="*/ 4496054 h 514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5023" h="5145024">
                  <a:moveTo>
                    <a:pt x="2572512" y="0"/>
                  </a:moveTo>
                  <a:cubicBezTo>
                    <a:pt x="1151763" y="0"/>
                    <a:pt x="0" y="1151763"/>
                    <a:pt x="0" y="2572512"/>
                  </a:cubicBezTo>
                  <a:cubicBezTo>
                    <a:pt x="0" y="3993261"/>
                    <a:pt x="1151763" y="5145024"/>
                    <a:pt x="2572512" y="5145024"/>
                  </a:cubicBezTo>
                  <a:cubicBezTo>
                    <a:pt x="3993261" y="5145024"/>
                    <a:pt x="5145024" y="3993261"/>
                    <a:pt x="5145024" y="2572512"/>
                  </a:cubicBezTo>
                  <a:cubicBezTo>
                    <a:pt x="5145024" y="1151763"/>
                    <a:pt x="3993261" y="0"/>
                    <a:pt x="2572512" y="0"/>
                  </a:cubicBezTo>
                  <a:close/>
                  <a:moveTo>
                    <a:pt x="2572512" y="4496054"/>
                  </a:moveTo>
                  <a:cubicBezTo>
                    <a:pt x="1510220" y="4496054"/>
                    <a:pt x="649033" y="3634867"/>
                    <a:pt x="649033" y="2572576"/>
                  </a:cubicBezTo>
                  <a:cubicBezTo>
                    <a:pt x="649033" y="1510284"/>
                    <a:pt x="1510220" y="649097"/>
                    <a:pt x="2572512" y="649097"/>
                  </a:cubicBezTo>
                  <a:cubicBezTo>
                    <a:pt x="3634804" y="649097"/>
                    <a:pt x="4495991" y="1510284"/>
                    <a:pt x="4495991" y="2572576"/>
                  </a:cubicBezTo>
                  <a:cubicBezTo>
                    <a:pt x="4495991" y="3634867"/>
                    <a:pt x="3634804" y="4496054"/>
                    <a:pt x="2572512" y="4496054"/>
                  </a:cubicBezTo>
                  <a:close/>
                </a:path>
              </a:pathLst>
            </a:custGeom>
            <a:grpFill/>
            <a:ln w="6350" cap="flat">
              <a:noFill/>
              <a:prstDash val="solid"/>
              <a:miter/>
            </a:ln>
          </p:spPr>
          <p:txBody>
            <a:bodyPr rtlCol="0" anchor="ctr"/>
            <a:lstStyle/>
            <a:p>
              <a:endParaRPr lang="en-PT"/>
            </a:p>
          </p:txBody>
        </p:sp>
        <p:sp>
          <p:nvSpPr>
            <p:cNvPr id="50" name="Freeform 49">
              <a:extLst>
                <a:ext uri="{FF2B5EF4-FFF2-40B4-BE49-F238E27FC236}">
                  <a16:creationId xmlns:a16="http://schemas.microsoft.com/office/drawing/2014/main" id="{F6279000-35D3-474F-FD1F-9B8C26F27C7B}"/>
                </a:ext>
              </a:extLst>
            </p:cNvPr>
            <p:cNvSpPr/>
            <p:nvPr/>
          </p:nvSpPr>
          <p:spPr>
            <a:xfrm>
              <a:off x="-2821558" y="973456"/>
              <a:ext cx="9833990" cy="9833990"/>
            </a:xfrm>
            <a:custGeom>
              <a:avLst/>
              <a:gdLst>
                <a:gd name="connsiteX0" fmla="*/ 4916996 w 9833990"/>
                <a:gd name="connsiteY0" fmla="*/ 0 h 9833990"/>
                <a:gd name="connsiteX1" fmla="*/ 0 w 9833990"/>
                <a:gd name="connsiteY1" fmla="*/ 4916996 h 9833990"/>
                <a:gd name="connsiteX2" fmla="*/ 4916996 w 9833990"/>
                <a:gd name="connsiteY2" fmla="*/ 9833991 h 9833990"/>
                <a:gd name="connsiteX3" fmla="*/ 9833991 w 9833990"/>
                <a:gd name="connsiteY3" fmla="*/ 4916996 h 9833990"/>
                <a:gd name="connsiteX4" fmla="*/ 4916996 w 9833990"/>
                <a:gd name="connsiteY4" fmla="*/ 0 h 9833990"/>
                <a:gd name="connsiteX5" fmla="*/ 4916996 w 9833990"/>
                <a:gd name="connsiteY5" fmla="*/ 8593455 h 9833990"/>
                <a:gd name="connsiteX6" fmla="*/ 1240536 w 9833990"/>
                <a:gd name="connsiteY6" fmla="*/ 4916996 h 9833990"/>
                <a:gd name="connsiteX7" fmla="*/ 4916996 w 9833990"/>
                <a:gd name="connsiteY7" fmla="*/ 1240536 h 9833990"/>
                <a:gd name="connsiteX8" fmla="*/ 8593455 w 9833990"/>
                <a:gd name="connsiteY8" fmla="*/ 4916996 h 9833990"/>
                <a:gd name="connsiteX9" fmla="*/ 4916996 w 9833990"/>
                <a:gd name="connsiteY9" fmla="*/ 8593455 h 983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3990" h="9833990">
                  <a:moveTo>
                    <a:pt x="4916996" y="0"/>
                  </a:moveTo>
                  <a:cubicBezTo>
                    <a:pt x="2201418" y="0"/>
                    <a:pt x="0" y="2201418"/>
                    <a:pt x="0" y="4916996"/>
                  </a:cubicBezTo>
                  <a:cubicBezTo>
                    <a:pt x="0" y="7632573"/>
                    <a:pt x="2201355" y="9833991"/>
                    <a:pt x="4916996" y="9833991"/>
                  </a:cubicBezTo>
                  <a:cubicBezTo>
                    <a:pt x="7632637" y="9833991"/>
                    <a:pt x="9833991" y="7632573"/>
                    <a:pt x="9833991" y="4916996"/>
                  </a:cubicBezTo>
                  <a:cubicBezTo>
                    <a:pt x="9833991" y="2201418"/>
                    <a:pt x="7632573" y="0"/>
                    <a:pt x="4916996" y="0"/>
                  </a:cubicBezTo>
                  <a:close/>
                  <a:moveTo>
                    <a:pt x="4916996" y="8593455"/>
                  </a:moveTo>
                  <a:cubicBezTo>
                    <a:pt x="2886520" y="8593455"/>
                    <a:pt x="1240536" y="6947472"/>
                    <a:pt x="1240536" y="4916996"/>
                  </a:cubicBezTo>
                  <a:cubicBezTo>
                    <a:pt x="1240536" y="2886520"/>
                    <a:pt x="2886520" y="1240536"/>
                    <a:pt x="4916996" y="1240536"/>
                  </a:cubicBezTo>
                  <a:cubicBezTo>
                    <a:pt x="6947472" y="1240536"/>
                    <a:pt x="8593455" y="2886520"/>
                    <a:pt x="8593455" y="4916996"/>
                  </a:cubicBezTo>
                  <a:cubicBezTo>
                    <a:pt x="8593455" y="6947472"/>
                    <a:pt x="6947472" y="8593455"/>
                    <a:pt x="4916996" y="8593455"/>
                  </a:cubicBezTo>
                  <a:close/>
                </a:path>
              </a:pathLst>
            </a:custGeom>
            <a:grpFill/>
            <a:ln w="6350" cap="flat">
              <a:noFill/>
              <a:prstDash val="solid"/>
              <a:miter/>
            </a:ln>
          </p:spPr>
          <p:txBody>
            <a:bodyPr rtlCol="0" anchor="ctr"/>
            <a:lstStyle/>
            <a:p>
              <a:endParaRPr lang="en-PT"/>
            </a:p>
          </p:txBody>
        </p:sp>
        <p:sp>
          <p:nvSpPr>
            <p:cNvPr id="51" name="Freeform 50">
              <a:extLst>
                <a:ext uri="{FF2B5EF4-FFF2-40B4-BE49-F238E27FC236}">
                  <a16:creationId xmlns:a16="http://schemas.microsoft.com/office/drawing/2014/main" id="{DADC0E38-7E66-4452-9342-DD7C3D8F001E}"/>
                </a:ext>
              </a:extLst>
            </p:cNvPr>
            <p:cNvSpPr/>
            <p:nvPr/>
          </p:nvSpPr>
          <p:spPr>
            <a:xfrm>
              <a:off x="512063" y="3582290"/>
              <a:ext cx="3166681" cy="4616386"/>
            </a:xfrm>
            <a:custGeom>
              <a:avLst/>
              <a:gdLst>
                <a:gd name="connsiteX0" fmla="*/ 1915414 w 3166681"/>
                <a:gd name="connsiteY0" fmla="*/ 1801177 h 4616386"/>
                <a:gd name="connsiteX1" fmla="*/ 2176082 w 3166681"/>
                <a:gd name="connsiteY1" fmla="*/ 1379093 h 4616386"/>
                <a:gd name="connsiteX2" fmla="*/ 2019745 w 3166681"/>
                <a:gd name="connsiteY2" fmla="*/ 1029081 h 4616386"/>
                <a:gd name="connsiteX3" fmla="*/ 1576705 w 3166681"/>
                <a:gd name="connsiteY3" fmla="*/ 908050 h 4616386"/>
                <a:gd name="connsiteX4" fmla="*/ 1065213 w 3166681"/>
                <a:gd name="connsiteY4" fmla="*/ 1018858 h 4616386"/>
                <a:gd name="connsiteX5" fmla="*/ 599377 w 3166681"/>
                <a:gd name="connsiteY5" fmla="*/ 1357566 h 4616386"/>
                <a:gd name="connsiteX6" fmla="*/ 0 w 3166681"/>
                <a:gd name="connsiteY6" fmla="*/ 700469 h 4616386"/>
                <a:gd name="connsiteX7" fmla="*/ 674307 w 3166681"/>
                <a:gd name="connsiteY7" fmla="*/ 194564 h 4616386"/>
                <a:gd name="connsiteX8" fmla="*/ 1596263 w 3166681"/>
                <a:gd name="connsiteY8" fmla="*/ 0 h 4616386"/>
                <a:gd name="connsiteX9" fmla="*/ 2236915 w 3166681"/>
                <a:gd name="connsiteY9" fmla="*/ 87884 h 4616386"/>
                <a:gd name="connsiteX10" fmla="*/ 2732913 w 3166681"/>
                <a:gd name="connsiteY10" fmla="*/ 348361 h 4616386"/>
                <a:gd name="connsiteX11" fmla="*/ 3053398 w 3166681"/>
                <a:gd name="connsiteY11" fmla="*/ 774890 h 4616386"/>
                <a:gd name="connsiteX12" fmla="*/ 3166682 w 3166681"/>
                <a:gd name="connsiteY12" fmla="*/ 1354455 h 4616386"/>
                <a:gd name="connsiteX13" fmla="*/ 3066288 w 3166681"/>
                <a:gd name="connsiteY13" fmla="*/ 1891728 h 4616386"/>
                <a:gd name="connsiteX14" fmla="*/ 2794445 w 3166681"/>
                <a:gd name="connsiteY14" fmla="*/ 2272602 h 4616386"/>
                <a:gd name="connsiteX15" fmla="*/ 2389759 w 3166681"/>
                <a:gd name="connsiteY15" fmla="*/ 2523300 h 4616386"/>
                <a:gd name="connsiteX16" fmla="*/ 1889506 w 3166681"/>
                <a:gd name="connsiteY16" fmla="*/ 2669858 h 4616386"/>
                <a:gd name="connsiteX17" fmla="*/ 1817878 w 3166681"/>
                <a:gd name="connsiteY17" fmla="*/ 3067050 h 4616386"/>
                <a:gd name="connsiteX18" fmla="*/ 1153287 w 3166681"/>
                <a:gd name="connsiteY18" fmla="*/ 3067050 h 4616386"/>
                <a:gd name="connsiteX19" fmla="*/ 1003491 w 3166681"/>
                <a:gd name="connsiteY19" fmla="*/ 2013712 h 4616386"/>
                <a:gd name="connsiteX20" fmla="*/ 1036002 w 3166681"/>
                <a:gd name="connsiteY20" fmla="*/ 1981200 h 4616386"/>
                <a:gd name="connsiteX21" fmla="*/ 1915478 w 3166681"/>
                <a:gd name="connsiteY21" fmla="*/ 1801241 h 4616386"/>
                <a:gd name="connsiteX22" fmla="*/ 931482 w 3166681"/>
                <a:gd name="connsiteY22" fmla="*/ 4616387 h 4616386"/>
                <a:gd name="connsiteX23" fmla="*/ 931482 w 3166681"/>
                <a:gd name="connsiteY23" fmla="*/ 3574987 h 4616386"/>
                <a:gd name="connsiteX24" fmla="*/ 1985581 w 3166681"/>
                <a:gd name="connsiteY24" fmla="*/ 3574987 h 4616386"/>
                <a:gd name="connsiteX25" fmla="*/ 1985581 w 3166681"/>
                <a:gd name="connsiteY25" fmla="*/ 4616387 h 4616386"/>
                <a:gd name="connsiteX26" fmla="*/ 931482 w 3166681"/>
                <a:gd name="connsiteY26" fmla="*/ 4616387 h 46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66681" h="4616386">
                  <a:moveTo>
                    <a:pt x="1915414" y="1801177"/>
                  </a:moveTo>
                  <a:cubicBezTo>
                    <a:pt x="2089150" y="1698689"/>
                    <a:pt x="2176082" y="1557972"/>
                    <a:pt x="2176082" y="1379093"/>
                  </a:cubicBezTo>
                  <a:cubicBezTo>
                    <a:pt x="2176082" y="1226502"/>
                    <a:pt x="2123885" y="1109789"/>
                    <a:pt x="2019745" y="1029081"/>
                  </a:cubicBezTo>
                  <a:cubicBezTo>
                    <a:pt x="1915478" y="948436"/>
                    <a:pt x="1767840" y="908050"/>
                    <a:pt x="1576705" y="908050"/>
                  </a:cubicBezTo>
                  <a:cubicBezTo>
                    <a:pt x="1385570" y="908050"/>
                    <a:pt x="1223772" y="945070"/>
                    <a:pt x="1065213" y="1018858"/>
                  </a:cubicBezTo>
                  <a:cubicBezTo>
                    <a:pt x="906653" y="1092645"/>
                    <a:pt x="751396" y="1205611"/>
                    <a:pt x="599377" y="1357566"/>
                  </a:cubicBezTo>
                  <a:lnTo>
                    <a:pt x="0" y="700469"/>
                  </a:lnTo>
                  <a:cubicBezTo>
                    <a:pt x="191072" y="492887"/>
                    <a:pt x="415798" y="324358"/>
                    <a:pt x="674307" y="194564"/>
                  </a:cubicBezTo>
                  <a:cubicBezTo>
                    <a:pt x="932752" y="64897"/>
                    <a:pt x="1240028" y="0"/>
                    <a:pt x="1596263" y="0"/>
                  </a:cubicBezTo>
                  <a:cubicBezTo>
                    <a:pt x="1830832" y="0"/>
                    <a:pt x="2044319" y="29337"/>
                    <a:pt x="2236915" y="87884"/>
                  </a:cubicBezTo>
                  <a:cubicBezTo>
                    <a:pt x="2429383" y="146495"/>
                    <a:pt x="2594801" y="233363"/>
                    <a:pt x="2732913" y="348361"/>
                  </a:cubicBezTo>
                  <a:cubicBezTo>
                    <a:pt x="2871026" y="463423"/>
                    <a:pt x="2977769" y="605663"/>
                    <a:pt x="3053398" y="774890"/>
                  </a:cubicBezTo>
                  <a:cubicBezTo>
                    <a:pt x="3128899" y="944245"/>
                    <a:pt x="3166682" y="1137412"/>
                    <a:pt x="3166682" y="1354455"/>
                  </a:cubicBezTo>
                  <a:cubicBezTo>
                    <a:pt x="3166682" y="1571498"/>
                    <a:pt x="3133154" y="1741932"/>
                    <a:pt x="3066288" y="1891728"/>
                  </a:cubicBezTo>
                  <a:cubicBezTo>
                    <a:pt x="2999423" y="2041525"/>
                    <a:pt x="2908745" y="2168462"/>
                    <a:pt x="2794445" y="2272602"/>
                  </a:cubicBezTo>
                  <a:cubicBezTo>
                    <a:pt x="2680018" y="2376805"/>
                    <a:pt x="2545080" y="2460434"/>
                    <a:pt x="2389759" y="2523300"/>
                  </a:cubicBezTo>
                  <a:cubicBezTo>
                    <a:pt x="2234311" y="2586228"/>
                    <a:pt x="2067497" y="2635123"/>
                    <a:pt x="1889506" y="2669858"/>
                  </a:cubicBezTo>
                  <a:lnTo>
                    <a:pt x="1817878" y="3067050"/>
                  </a:lnTo>
                  <a:lnTo>
                    <a:pt x="1153287" y="3067050"/>
                  </a:lnTo>
                  <a:lnTo>
                    <a:pt x="1003491" y="2013712"/>
                  </a:lnTo>
                  <a:lnTo>
                    <a:pt x="1036002" y="1981200"/>
                  </a:lnTo>
                  <a:cubicBezTo>
                    <a:pt x="1448562" y="1963738"/>
                    <a:pt x="1741742" y="1903794"/>
                    <a:pt x="1915478" y="1801241"/>
                  </a:cubicBezTo>
                  <a:close/>
                  <a:moveTo>
                    <a:pt x="931482" y="4616387"/>
                  </a:moveTo>
                  <a:lnTo>
                    <a:pt x="931482" y="3574987"/>
                  </a:lnTo>
                  <a:lnTo>
                    <a:pt x="1985581" y="3574987"/>
                  </a:lnTo>
                  <a:lnTo>
                    <a:pt x="1985581" y="4616387"/>
                  </a:lnTo>
                  <a:lnTo>
                    <a:pt x="931482" y="4616387"/>
                  </a:lnTo>
                  <a:close/>
                </a:path>
              </a:pathLst>
            </a:custGeom>
            <a:grpFill/>
            <a:ln w="6350" cap="flat">
              <a:noFill/>
              <a:prstDash val="solid"/>
              <a:miter/>
            </a:ln>
          </p:spPr>
          <p:txBody>
            <a:bodyPr rtlCol="0" anchor="ctr"/>
            <a:lstStyle/>
            <a:p>
              <a:endParaRPr lang="en-PT"/>
            </a:p>
          </p:txBody>
        </p:sp>
        <p:sp>
          <p:nvSpPr>
            <p:cNvPr id="52" name="Freeform 51">
              <a:extLst>
                <a:ext uri="{FF2B5EF4-FFF2-40B4-BE49-F238E27FC236}">
                  <a16:creationId xmlns:a16="http://schemas.microsoft.com/office/drawing/2014/main" id="{EDD2D3F1-45D3-AD7B-291C-4C6B15B63029}"/>
                </a:ext>
              </a:extLst>
            </p:cNvPr>
            <p:cNvSpPr/>
            <p:nvPr/>
          </p:nvSpPr>
          <p:spPr>
            <a:xfrm>
              <a:off x="9441560" y="-66737"/>
              <a:ext cx="1808543" cy="2636583"/>
            </a:xfrm>
            <a:custGeom>
              <a:avLst/>
              <a:gdLst>
                <a:gd name="connsiteX0" fmla="*/ 1093978 w 1808543"/>
                <a:gd name="connsiteY0" fmla="*/ 1028637 h 2636583"/>
                <a:gd name="connsiteX1" fmla="*/ 1242822 w 1808543"/>
                <a:gd name="connsiteY1" fmla="*/ 787591 h 2636583"/>
                <a:gd name="connsiteX2" fmla="*/ 1153541 w 1808543"/>
                <a:gd name="connsiteY2" fmla="*/ 587693 h 2636583"/>
                <a:gd name="connsiteX3" fmla="*/ 900494 w 1808543"/>
                <a:gd name="connsiteY3" fmla="*/ 518541 h 2636583"/>
                <a:gd name="connsiteX4" fmla="*/ 608394 w 1808543"/>
                <a:gd name="connsiteY4" fmla="*/ 581851 h 2636583"/>
                <a:gd name="connsiteX5" fmla="*/ 342329 w 1808543"/>
                <a:gd name="connsiteY5" fmla="*/ 775335 h 2636583"/>
                <a:gd name="connsiteX6" fmla="*/ 0 w 1808543"/>
                <a:gd name="connsiteY6" fmla="*/ 400050 h 2636583"/>
                <a:gd name="connsiteX7" fmla="*/ 385128 w 1808543"/>
                <a:gd name="connsiteY7" fmla="*/ 111125 h 2636583"/>
                <a:gd name="connsiteX8" fmla="*/ 911670 w 1808543"/>
                <a:gd name="connsiteY8" fmla="*/ 0 h 2636583"/>
                <a:gd name="connsiteX9" fmla="*/ 1277557 w 1808543"/>
                <a:gd name="connsiteY9" fmla="*/ 50229 h 2636583"/>
                <a:gd name="connsiteX10" fmla="*/ 1560830 w 1808543"/>
                <a:gd name="connsiteY10" fmla="*/ 199009 h 2636583"/>
                <a:gd name="connsiteX11" fmla="*/ 1743837 w 1808543"/>
                <a:gd name="connsiteY11" fmla="*/ 442595 h 2636583"/>
                <a:gd name="connsiteX12" fmla="*/ 1808544 w 1808543"/>
                <a:gd name="connsiteY12" fmla="*/ 773621 h 2636583"/>
                <a:gd name="connsiteX13" fmla="*/ 1751203 w 1808543"/>
                <a:gd name="connsiteY13" fmla="*/ 1080453 h 2636583"/>
                <a:gd name="connsiteX14" fmla="*/ 1595945 w 1808543"/>
                <a:gd name="connsiteY14" fmla="*/ 1298004 h 2636583"/>
                <a:gd name="connsiteX15" fmla="*/ 1364806 w 1808543"/>
                <a:gd name="connsiteY15" fmla="*/ 1441196 h 2636583"/>
                <a:gd name="connsiteX16" fmla="*/ 1079056 w 1808543"/>
                <a:gd name="connsiteY16" fmla="*/ 1524889 h 2636583"/>
                <a:gd name="connsiteX17" fmla="*/ 1038161 w 1808543"/>
                <a:gd name="connsiteY17" fmla="*/ 1751711 h 2636583"/>
                <a:gd name="connsiteX18" fmla="*/ 658622 w 1808543"/>
                <a:gd name="connsiteY18" fmla="*/ 1751711 h 2636583"/>
                <a:gd name="connsiteX19" fmla="*/ 573024 w 1808543"/>
                <a:gd name="connsiteY19" fmla="*/ 1150112 h 2636583"/>
                <a:gd name="connsiteX20" fmla="*/ 591630 w 1808543"/>
                <a:gd name="connsiteY20" fmla="*/ 1131507 h 2636583"/>
                <a:gd name="connsiteX21" fmla="*/ 1093915 w 1808543"/>
                <a:gd name="connsiteY21" fmla="*/ 1028700 h 2636583"/>
                <a:gd name="connsiteX22" fmla="*/ 532003 w 1808543"/>
                <a:gd name="connsiteY22" fmla="*/ 2636584 h 2636583"/>
                <a:gd name="connsiteX23" fmla="*/ 532003 w 1808543"/>
                <a:gd name="connsiteY23" fmla="*/ 2041779 h 2636583"/>
                <a:gd name="connsiteX24" fmla="*/ 1134046 w 1808543"/>
                <a:gd name="connsiteY24" fmla="*/ 2041779 h 2636583"/>
                <a:gd name="connsiteX25" fmla="*/ 1134046 w 1808543"/>
                <a:gd name="connsiteY25" fmla="*/ 2636584 h 2636583"/>
                <a:gd name="connsiteX26" fmla="*/ 532003 w 1808543"/>
                <a:gd name="connsiteY26" fmla="*/ 2636584 h 263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8543" h="2636583">
                  <a:moveTo>
                    <a:pt x="1093978" y="1028637"/>
                  </a:moveTo>
                  <a:cubicBezTo>
                    <a:pt x="1193229" y="970089"/>
                    <a:pt x="1242822" y="889762"/>
                    <a:pt x="1242822" y="787591"/>
                  </a:cubicBezTo>
                  <a:cubicBezTo>
                    <a:pt x="1242822" y="700405"/>
                    <a:pt x="1213041" y="633794"/>
                    <a:pt x="1153541" y="587693"/>
                  </a:cubicBezTo>
                  <a:cubicBezTo>
                    <a:pt x="1093978" y="541592"/>
                    <a:pt x="1009650" y="518541"/>
                    <a:pt x="900494" y="518541"/>
                  </a:cubicBezTo>
                  <a:cubicBezTo>
                    <a:pt x="791337" y="518541"/>
                    <a:pt x="698945" y="539687"/>
                    <a:pt x="608394" y="581851"/>
                  </a:cubicBezTo>
                  <a:cubicBezTo>
                    <a:pt x="517843" y="624015"/>
                    <a:pt x="429133" y="688531"/>
                    <a:pt x="342329" y="775335"/>
                  </a:cubicBezTo>
                  <a:lnTo>
                    <a:pt x="0" y="400050"/>
                  </a:lnTo>
                  <a:cubicBezTo>
                    <a:pt x="109157" y="281496"/>
                    <a:pt x="237490" y="185230"/>
                    <a:pt x="385128" y="111125"/>
                  </a:cubicBezTo>
                  <a:cubicBezTo>
                    <a:pt x="532765" y="37084"/>
                    <a:pt x="708279" y="0"/>
                    <a:pt x="911670" y="0"/>
                  </a:cubicBezTo>
                  <a:cubicBezTo>
                    <a:pt x="1045655" y="0"/>
                    <a:pt x="1167575" y="16764"/>
                    <a:pt x="1277557" y="50229"/>
                  </a:cubicBezTo>
                  <a:cubicBezTo>
                    <a:pt x="1387475" y="83693"/>
                    <a:pt x="1481963" y="133287"/>
                    <a:pt x="1560830" y="199009"/>
                  </a:cubicBezTo>
                  <a:cubicBezTo>
                    <a:pt x="1639697" y="264732"/>
                    <a:pt x="1700657" y="345948"/>
                    <a:pt x="1743837" y="442595"/>
                  </a:cubicBezTo>
                  <a:cubicBezTo>
                    <a:pt x="1786954" y="539306"/>
                    <a:pt x="1808544" y="649669"/>
                    <a:pt x="1808544" y="773621"/>
                  </a:cubicBezTo>
                  <a:cubicBezTo>
                    <a:pt x="1808544" y="897573"/>
                    <a:pt x="1789367" y="994918"/>
                    <a:pt x="1751203" y="1080453"/>
                  </a:cubicBezTo>
                  <a:cubicBezTo>
                    <a:pt x="1713040" y="1166051"/>
                    <a:pt x="1661223" y="1238504"/>
                    <a:pt x="1595945" y="1298004"/>
                  </a:cubicBezTo>
                  <a:cubicBezTo>
                    <a:pt x="1530604" y="1357503"/>
                    <a:pt x="1453515" y="1405255"/>
                    <a:pt x="1364806" y="1441196"/>
                  </a:cubicBezTo>
                  <a:cubicBezTo>
                    <a:pt x="1276033" y="1477137"/>
                    <a:pt x="1180719" y="1505077"/>
                    <a:pt x="1079056" y="1524889"/>
                  </a:cubicBezTo>
                  <a:lnTo>
                    <a:pt x="1038161" y="1751711"/>
                  </a:lnTo>
                  <a:lnTo>
                    <a:pt x="658622" y="1751711"/>
                  </a:lnTo>
                  <a:lnTo>
                    <a:pt x="573024" y="1150112"/>
                  </a:lnTo>
                  <a:lnTo>
                    <a:pt x="591630" y="1131507"/>
                  </a:lnTo>
                  <a:cubicBezTo>
                    <a:pt x="827278" y="1121537"/>
                    <a:pt x="994728" y="1087311"/>
                    <a:pt x="1093915" y="1028700"/>
                  </a:cubicBezTo>
                  <a:close/>
                  <a:moveTo>
                    <a:pt x="532003" y="2636584"/>
                  </a:moveTo>
                  <a:lnTo>
                    <a:pt x="532003" y="2041779"/>
                  </a:lnTo>
                  <a:lnTo>
                    <a:pt x="1134046" y="2041779"/>
                  </a:lnTo>
                  <a:lnTo>
                    <a:pt x="1134046" y="2636584"/>
                  </a:lnTo>
                  <a:lnTo>
                    <a:pt x="532003" y="2636584"/>
                  </a:lnTo>
                  <a:close/>
                </a:path>
              </a:pathLst>
            </a:custGeom>
            <a:grpFill/>
            <a:ln w="6350" cap="flat">
              <a:noFill/>
              <a:prstDash val="solid"/>
              <a:miter/>
            </a:ln>
          </p:spPr>
          <p:txBody>
            <a:bodyPr rtlCol="0" anchor="ctr"/>
            <a:lstStyle/>
            <a:p>
              <a:endParaRPr lang="en-PT"/>
            </a:p>
          </p:txBody>
        </p:sp>
      </p:grpSp>
      <p:sp>
        <p:nvSpPr>
          <p:cNvPr id="2" name="Text">
            <a:extLst>
              <a:ext uri="{FF2B5EF4-FFF2-40B4-BE49-F238E27FC236}">
                <a16:creationId xmlns:a16="http://schemas.microsoft.com/office/drawing/2014/main" id="{EC56099D-ACC8-DB52-4B71-0EB059E70F50}"/>
              </a:ext>
            </a:extLst>
          </p:cNvPr>
          <p:cNvSpPr txBox="1"/>
          <p:nvPr/>
        </p:nvSpPr>
        <p:spPr>
          <a:xfrm>
            <a:off x="360792" y="713427"/>
            <a:ext cx="10560637" cy="738664"/>
          </a:xfrm>
          <a:prstGeom prst="rect">
            <a:avLst/>
          </a:prstGeom>
          <a:noFill/>
        </p:spPr>
        <p:txBody>
          <a:bodyPr wrap="square" lIns="0" tIns="0" rIns="0" bIns="0" rtlCol="0">
            <a:spAutoFit/>
          </a:bodyPr>
          <a:lstStyle/>
          <a:p>
            <a:r>
              <a:rPr lang="en-GB" sz="2400" b="1" dirty="0">
                <a:solidFill>
                  <a:schemeClr val="bg1"/>
                </a:solidFill>
                <a:latin typeface="Arial" panose="020B0604020202020204" pitchFamily="34" charset="0"/>
                <a:ea typeface="Calibri" panose="020F0502020204030204" pitchFamily="34" charset="0"/>
                <a:cs typeface="Arial" panose="020B0604020202020204" pitchFamily="34" charset="0"/>
              </a:rPr>
              <a:t>Q1. Can</a:t>
            </a:r>
            <a:r>
              <a:rPr lang="en-GB"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you tell me a little bit about your background and how you got started as a professional trustee?</a:t>
            </a:r>
            <a:r>
              <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GB" sz="24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4BC572D-D095-5570-8EBE-AE30118BA7C4}"/>
              </a:ext>
            </a:extLst>
          </p:cNvPr>
          <p:cNvSpPr txBox="1"/>
          <p:nvPr/>
        </p:nvSpPr>
        <p:spPr>
          <a:xfrm>
            <a:off x="360717" y="1924995"/>
            <a:ext cx="10109446" cy="2857770"/>
          </a:xfrm>
          <a:prstGeom prst="rect">
            <a:avLst/>
          </a:prstGeom>
          <a:noFill/>
        </p:spPr>
        <p:txBody>
          <a:bodyPr wrap="square">
            <a:spAutoFit/>
          </a:bodyPr>
          <a:lstStyle/>
          <a:p>
            <a:pPr>
              <a:lnSpc>
                <a:spcPct val="107000"/>
              </a:lnSpc>
              <a:spcAft>
                <a:spcPts val="800"/>
              </a:spcAft>
            </a:pPr>
            <a:r>
              <a:rPr lang="en-GB" sz="2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“In terms of my background, I’ve spent my whole career in the pensions industry, including the last 4.5 years as a professional trustee and before that, nearly 20 years as an actuary.”  </a:t>
            </a:r>
          </a:p>
          <a:p>
            <a:r>
              <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“I currently sit on the boards of a number of DB and DC schemes, which range from very large to very small.  I’ve supported schemes across a range of projects, including buy-ins and buyouts, transfer of DC to Master Trust, GMP projects and of course, pensions dashboards!”</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93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15000" fill="hold"/>
                                        <p:tgtEl>
                                          <p:spTgt spid="48"/>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7EEBA-C534-642B-700E-23E39E8EFC73}"/>
            </a:ext>
          </a:extLst>
        </p:cNvPr>
        <p:cNvGrpSpPr/>
        <p:nvPr/>
      </p:nvGrpSpPr>
      <p:grpSpPr>
        <a:xfrm>
          <a:off x="0" y="0"/>
          <a:ext cx="0" cy="0"/>
          <a:chOff x="0" y="0"/>
          <a:chExt cx="0" cy="0"/>
        </a:xfrm>
      </p:grpSpPr>
      <p:sp>
        <p:nvSpPr>
          <p:cNvPr id="26" name="Ornament">
            <a:extLst>
              <a:ext uri="{FF2B5EF4-FFF2-40B4-BE49-F238E27FC236}">
                <a16:creationId xmlns:a16="http://schemas.microsoft.com/office/drawing/2014/main" id="{68D58DAD-C17E-5BCA-8518-ED5A8D5CD2F8}"/>
              </a:ext>
            </a:extLst>
          </p:cNvPr>
          <p:cNvSpPr/>
          <p:nvPr/>
        </p:nvSpPr>
        <p:spPr>
          <a:xfrm>
            <a:off x="3990109" y="-8179417"/>
            <a:ext cx="1640378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7" name="Ornament">
            <a:extLst>
              <a:ext uri="{FF2B5EF4-FFF2-40B4-BE49-F238E27FC236}">
                <a16:creationId xmlns:a16="http://schemas.microsoft.com/office/drawing/2014/main" id="{266834DB-CA11-68C6-A3F3-CDAA2DD576CA}"/>
              </a:ext>
            </a:extLst>
          </p:cNvPr>
          <p:cNvSpPr/>
          <p:nvPr/>
        </p:nvSpPr>
        <p:spPr>
          <a:xfrm>
            <a:off x="7375774" y="-4793752"/>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8" name="Ornament">
            <a:extLst>
              <a:ext uri="{FF2B5EF4-FFF2-40B4-BE49-F238E27FC236}">
                <a16:creationId xmlns:a16="http://schemas.microsoft.com/office/drawing/2014/main" id="{CAA6DCB8-4688-3B73-404D-84051162421C}"/>
              </a:ext>
            </a:extLst>
          </p:cNvPr>
          <p:cNvSpPr/>
          <p:nvPr/>
        </p:nvSpPr>
        <p:spPr>
          <a:xfrm>
            <a:off x="9867014" y="-2535065"/>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 name="Text">
            <a:extLst>
              <a:ext uri="{FF2B5EF4-FFF2-40B4-BE49-F238E27FC236}">
                <a16:creationId xmlns:a16="http://schemas.microsoft.com/office/drawing/2014/main" id="{9DB365AE-604E-6F8E-E445-65FB62C68094}"/>
              </a:ext>
            </a:extLst>
          </p:cNvPr>
          <p:cNvSpPr txBox="1"/>
          <p:nvPr/>
        </p:nvSpPr>
        <p:spPr>
          <a:xfrm>
            <a:off x="1058652" y="2215394"/>
            <a:ext cx="4473989" cy="1231106"/>
          </a:xfrm>
          <a:prstGeom prst="rect">
            <a:avLst/>
          </a:prstGeom>
          <a:noFill/>
        </p:spPr>
        <p:txBody>
          <a:bodyPr wrap="square" lIns="0" tIns="0" rIns="0" bIns="0" rtlCol="0">
            <a:spAutoFit/>
          </a:bodyPr>
          <a:lstStyle/>
          <a:p>
            <a:r>
              <a:rPr lang="en-GB" sz="4000" b="1">
                <a:solidFill>
                  <a:schemeClr val="bg1"/>
                </a:solidFill>
                <a:effectLst/>
                <a:latin typeface="Arial" panose="020B0604020202020204" pitchFamily="34" charset="0"/>
                <a:ea typeface="Calibri" panose="020F0502020204030204" pitchFamily="34" charset="0"/>
                <a:cs typeface="Arial" panose="020B0604020202020204" pitchFamily="34" charset="0"/>
              </a:rPr>
              <a:t>Preparation for dashboard duties</a:t>
            </a:r>
            <a:endParaRPr lang="en-GB" sz="4000" b="1">
              <a:solidFill>
                <a:schemeClr val="bg1"/>
              </a:solidFill>
              <a:latin typeface="Arial" panose="020B0604020202020204" pitchFamily="34" charset="0"/>
              <a:cs typeface="Arial" panose="020B0604020202020204" pitchFamily="34" charset="0"/>
            </a:endParaRPr>
          </a:p>
        </p:txBody>
      </p:sp>
      <p:pic>
        <p:nvPicPr>
          <p:cNvPr id="10" name="Graphic 9">
            <a:extLst>
              <a:ext uri="{FF2B5EF4-FFF2-40B4-BE49-F238E27FC236}">
                <a16:creationId xmlns:a16="http://schemas.microsoft.com/office/drawing/2014/main" id="{50D10E15-B868-F460-B5A2-29AC6DA1C7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639439">
            <a:off x="7474447" y="469731"/>
            <a:ext cx="1947038" cy="1947037"/>
          </a:xfrm>
          <a:prstGeom prst="rect">
            <a:avLst/>
          </a:prstGeom>
          <a:effectLst>
            <a:outerShdw dist="88900" dir="8100000" algn="ctr" rotWithShape="0">
              <a:schemeClr val="tx2">
                <a:alpha val="25000"/>
              </a:schemeClr>
            </a:outerShdw>
          </a:effectLst>
        </p:spPr>
      </p:pic>
      <p:pic>
        <p:nvPicPr>
          <p:cNvPr id="3" name="Screen">
            <a:extLst>
              <a:ext uri="{FF2B5EF4-FFF2-40B4-BE49-F238E27FC236}">
                <a16:creationId xmlns:a16="http://schemas.microsoft.com/office/drawing/2014/main" id="{C96795DF-CEFE-BA3E-29EA-D0A5999EE0E7}"/>
              </a:ext>
            </a:extLst>
          </p:cNvPr>
          <p:cNvPicPr>
            <a:picLocks noChangeAspect="1"/>
          </p:cNvPicPr>
          <p:nvPr/>
        </p:nvPicPr>
        <p:blipFill>
          <a:blip r:embed="rId4">
            <a:extLst>
              <a:ext uri="{96DAC541-7B7A-43D3-8B79-37D633B846F1}">
                <asvg:svgBlip xmlns:asvg="http://schemas.microsoft.com/office/drawing/2016/SVG/main" r:embed="rId5"/>
              </a:ext>
            </a:extLst>
          </a:blip>
          <a:srcRect t="128" b="128"/>
          <a:stretch/>
        </p:blipFill>
        <p:spPr>
          <a:xfrm rot="21329127">
            <a:off x="6161031" y="2236938"/>
            <a:ext cx="4573871" cy="3150090"/>
          </a:xfrm>
          <a:prstGeom prst="rect">
            <a:avLst/>
          </a:prstGeom>
          <a:effectLst>
            <a:outerShdw dist="127000" dir="18900000" algn="ctr" rotWithShape="0">
              <a:schemeClr val="tx2">
                <a:alpha val="25000"/>
              </a:schemeClr>
            </a:outerShdw>
          </a:effectLst>
        </p:spPr>
      </p:pic>
      <p:pic>
        <p:nvPicPr>
          <p:cNvPr id="12" name="Graphic 11">
            <a:extLst>
              <a:ext uri="{FF2B5EF4-FFF2-40B4-BE49-F238E27FC236}">
                <a16:creationId xmlns:a16="http://schemas.microsoft.com/office/drawing/2014/main" id="{2875A005-8408-E7E8-34CB-5B55700F98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2028" y="4671660"/>
            <a:ext cx="1598553" cy="1598551"/>
          </a:xfrm>
          <a:prstGeom prst="rect">
            <a:avLst/>
          </a:prstGeom>
          <a:effectLst>
            <a:outerShdw dist="88900" dir="8100000" algn="ctr" rotWithShape="0">
              <a:schemeClr val="tx2">
                <a:alpha val="25000"/>
              </a:schemeClr>
            </a:outerShdw>
          </a:effectLst>
        </p:spPr>
      </p:pic>
      <p:pic>
        <p:nvPicPr>
          <p:cNvPr id="9" name="Graphic 8">
            <a:extLst>
              <a:ext uri="{FF2B5EF4-FFF2-40B4-BE49-F238E27FC236}">
                <a16:creationId xmlns:a16="http://schemas.microsoft.com/office/drawing/2014/main" id="{6FD97E1B-E486-7974-8B58-B0449158D3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75669">
            <a:off x="9763807" y="1606495"/>
            <a:ext cx="1947038" cy="1947037"/>
          </a:xfrm>
          <a:prstGeom prst="rect">
            <a:avLst/>
          </a:prstGeom>
          <a:effectLst>
            <a:outerShdw dist="88900" dir="8100000" algn="ctr" rotWithShape="0">
              <a:schemeClr val="tx2">
                <a:alpha val="25000"/>
              </a:schemeClr>
            </a:outerShdw>
          </a:effectLst>
        </p:spPr>
      </p:pic>
    </p:spTree>
    <p:extLst>
      <p:ext uri="{BB962C8B-B14F-4D97-AF65-F5344CB8AC3E}">
        <p14:creationId xmlns:p14="http://schemas.microsoft.com/office/powerpoint/2010/main" val="42192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1+#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15000" fill="hold"/>
                                        <p:tgtEl>
                                          <p:spTgt spid="28"/>
                                        </p:tgtEl>
                                      </p:cBhvr>
                                      <p:by x="125000" y="125000"/>
                                    </p:animScale>
                                  </p:childTnLst>
                                </p:cTn>
                              </p:par>
                              <p:par>
                                <p:cTn id="11" presetID="2" presetClass="entr" presetSubtype="2" accel="50000" decel="5000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1500" fill="hold"/>
                                        <p:tgtEl>
                                          <p:spTgt spid="27"/>
                                        </p:tgtEl>
                                        <p:attrNameLst>
                                          <p:attrName>ppt_x</p:attrName>
                                        </p:attrNameLst>
                                      </p:cBhvr>
                                      <p:tavLst>
                                        <p:tav tm="0">
                                          <p:val>
                                            <p:strVal val="1+#ppt_w/2"/>
                                          </p:val>
                                        </p:tav>
                                        <p:tav tm="100000">
                                          <p:val>
                                            <p:strVal val="#ppt_x"/>
                                          </p:val>
                                        </p:tav>
                                      </p:tavLst>
                                    </p:anim>
                                    <p:anim calcmode="lin" valueType="num">
                                      <p:cBhvr additive="base">
                                        <p:cTn id="14" dur="1500" fill="hold"/>
                                        <p:tgtEl>
                                          <p:spTgt spid="27"/>
                                        </p:tgtEl>
                                        <p:attrNameLst>
                                          <p:attrName>ppt_y</p:attrName>
                                        </p:attrNameLst>
                                      </p:cBhvr>
                                      <p:tavLst>
                                        <p:tav tm="0">
                                          <p:val>
                                            <p:strVal val="#ppt_y"/>
                                          </p:val>
                                        </p:tav>
                                        <p:tav tm="100000">
                                          <p:val>
                                            <p:strVal val="#ppt_y"/>
                                          </p:val>
                                        </p:tav>
                                      </p:tavLst>
                                    </p:anim>
                                  </p:childTnLst>
                                </p:cTn>
                              </p:par>
                              <p:par>
                                <p:cTn id="15" presetID="6" presetClass="emph" presetSubtype="0" repeatCount="indefinite" autoRev="1" fill="hold" grpId="1" nodeType="withEffect">
                                  <p:stCondLst>
                                    <p:cond delay="0"/>
                                  </p:stCondLst>
                                  <p:childTnLst>
                                    <p:animScale>
                                      <p:cBhvr>
                                        <p:cTn id="16" dur="20000" fill="hold"/>
                                        <p:tgtEl>
                                          <p:spTgt spid="27"/>
                                        </p:tgtEl>
                                      </p:cBhvr>
                                      <p:by x="125000" y="125000"/>
                                    </p:animScale>
                                  </p:childTnLst>
                                </p:cTn>
                              </p:par>
                              <p:par>
                                <p:cTn id="17" presetID="2" presetClass="entr" presetSubtype="2" accel="50000" decel="5000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500" fill="hold"/>
                                        <p:tgtEl>
                                          <p:spTgt spid="26"/>
                                        </p:tgtEl>
                                        <p:attrNameLst>
                                          <p:attrName>ppt_x</p:attrName>
                                        </p:attrNameLst>
                                      </p:cBhvr>
                                      <p:tavLst>
                                        <p:tav tm="0">
                                          <p:val>
                                            <p:strVal val="1+#ppt_w/2"/>
                                          </p:val>
                                        </p:tav>
                                        <p:tav tm="100000">
                                          <p:val>
                                            <p:strVal val="#ppt_x"/>
                                          </p:val>
                                        </p:tav>
                                      </p:tavLst>
                                    </p:anim>
                                    <p:anim calcmode="lin" valueType="num">
                                      <p:cBhvr additive="base">
                                        <p:cTn id="20" dur="1500" fill="hold"/>
                                        <p:tgtEl>
                                          <p:spTgt spid="26"/>
                                        </p:tgtEl>
                                        <p:attrNameLst>
                                          <p:attrName>ppt_y</p:attrName>
                                        </p:attrNameLst>
                                      </p:cBhvr>
                                      <p:tavLst>
                                        <p:tav tm="0">
                                          <p:val>
                                            <p:strVal val="#ppt_y"/>
                                          </p:val>
                                        </p:tav>
                                        <p:tav tm="100000">
                                          <p:val>
                                            <p:strVal val="#ppt_y"/>
                                          </p:val>
                                        </p:tav>
                                      </p:tavLst>
                                    </p:anim>
                                  </p:childTnLst>
                                </p:cTn>
                              </p:par>
                              <p:par>
                                <p:cTn id="21" presetID="6" presetClass="emph" presetSubtype="0" repeatCount="indefinite" autoRev="1" fill="hold" grpId="1" nodeType="withEffect">
                                  <p:stCondLst>
                                    <p:cond delay="0"/>
                                  </p:stCondLst>
                                  <p:childTnLst>
                                    <p:animScale>
                                      <p:cBhvr>
                                        <p:cTn id="22" dur="25000" fill="hold"/>
                                        <p:tgtEl>
                                          <p:spTgt spid="26"/>
                                        </p:tgtEl>
                                      </p:cBhvr>
                                      <p:by x="125000" y="125000"/>
                                    </p:animScale>
                                  </p:childTnLst>
                                </p:cTn>
                              </p:par>
                              <p:par>
                                <p:cTn id="23" presetID="2" presetClass="entr" presetSubtype="8" accel="50000" decel="5000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500" fill="hold"/>
                                        <p:tgtEl>
                                          <p:spTgt spid="2"/>
                                        </p:tgtEl>
                                        <p:attrNameLst>
                                          <p:attrName>ppt_x</p:attrName>
                                        </p:attrNameLst>
                                      </p:cBhvr>
                                      <p:tavLst>
                                        <p:tav tm="0">
                                          <p:val>
                                            <p:strVal val="0-#ppt_w/2"/>
                                          </p:val>
                                        </p:tav>
                                        <p:tav tm="100000">
                                          <p:val>
                                            <p:strVal val="#ppt_x"/>
                                          </p:val>
                                        </p:tav>
                                      </p:tavLst>
                                    </p:anim>
                                    <p:anim calcmode="lin" valueType="num">
                                      <p:cBhvr additive="base">
                                        <p:cTn id="26" dur="1500" fill="hold"/>
                                        <p:tgtEl>
                                          <p:spTgt spid="2"/>
                                        </p:tgtEl>
                                        <p:attrNameLst>
                                          <p:attrName>ppt_y</p:attrName>
                                        </p:attrNameLst>
                                      </p:cBhvr>
                                      <p:tavLst>
                                        <p:tav tm="0">
                                          <p:val>
                                            <p:strVal val="#ppt_y"/>
                                          </p:val>
                                        </p:tav>
                                        <p:tav tm="100000">
                                          <p:val>
                                            <p:strVal val="#ppt_y"/>
                                          </p:val>
                                        </p:tav>
                                      </p:tavLst>
                                    </p:anim>
                                  </p:childTnLst>
                                </p:cTn>
                              </p:par>
                              <p:par>
                                <p:cTn id="27" presetID="2" presetClass="entr" presetSubtype="2" accel="50000" decel="50000" fill="hold" nodeType="withEffect">
                                  <p:stCondLst>
                                    <p:cond delay="25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500" fill="hold"/>
                                        <p:tgtEl>
                                          <p:spTgt spid="10"/>
                                        </p:tgtEl>
                                        <p:attrNameLst>
                                          <p:attrName>ppt_x</p:attrName>
                                        </p:attrNameLst>
                                      </p:cBhvr>
                                      <p:tavLst>
                                        <p:tav tm="0">
                                          <p:val>
                                            <p:strVal val="1+#ppt_w/2"/>
                                          </p:val>
                                        </p:tav>
                                        <p:tav tm="100000">
                                          <p:val>
                                            <p:strVal val="#ppt_x"/>
                                          </p:val>
                                        </p:tav>
                                      </p:tavLst>
                                    </p:anim>
                                    <p:anim calcmode="lin" valueType="num">
                                      <p:cBhvr additive="base">
                                        <p:cTn id="30" dur="1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2" accel="50000" decel="50000" fill="hold" nodeType="withEffect">
                                  <p:stCondLst>
                                    <p:cond delay="25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500" fill="hold"/>
                                        <p:tgtEl>
                                          <p:spTgt spid="9"/>
                                        </p:tgtEl>
                                        <p:attrNameLst>
                                          <p:attrName>ppt_x</p:attrName>
                                        </p:attrNameLst>
                                      </p:cBhvr>
                                      <p:tavLst>
                                        <p:tav tm="0">
                                          <p:val>
                                            <p:strVal val="1+#ppt_w/2"/>
                                          </p:val>
                                        </p:tav>
                                        <p:tav tm="100000">
                                          <p:val>
                                            <p:strVal val="#ppt_x"/>
                                          </p:val>
                                        </p:tav>
                                      </p:tavLst>
                                    </p:anim>
                                    <p:anim calcmode="lin" valueType="num">
                                      <p:cBhvr additive="base">
                                        <p:cTn id="34" dur="1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2" accel="50000" decel="50000" fill="hold" nodeType="withEffect">
                                  <p:stCondLst>
                                    <p:cond delay="25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500" fill="hold"/>
                                        <p:tgtEl>
                                          <p:spTgt spid="12"/>
                                        </p:tgtEl>
                                        <p:attrNameLst>
                                          <p:attrName>ppt_x</p:attrName>
                                        </p:attrNameLst>
                                      </p:cBhvr>
                                      <p:tavLst>
                                        <p:tav tm="0">
                                          <p:val>
                                            <p:strVal val="1+#ppt_w/2"/>
                                          </p:val>
                                        </p:tav>
                                        <p:tav tm="100000">
                                          <p:val>
                                            <p:strVal val="#ppt_x"/>
                                          </p:val>
                                        </p:tav>
                                      </p:tavLst>
                                    </p:anim>
                                    <p:anim calcmode="lin" valueType="num">
                                      <p:cBhvr additive="base">
                                        <p:cTn id="38" dur="1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4" accel="50000" decel="50000" fill="hold" nodeType="withEffect">
                                  <p:stCondLst>
                                    <p:cond delay="25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1500" fill="hold"/>
                                        <p:tgtEl>
                                          <p:spTgt spid="3"/>
                                        </p:tgtEl>
                                        <p:attrNameLst>
                                          <p:attrName>ppt_x</p:attrName>
                                        </p:attrNameLst>
                                      </p:cBhvr>
                                      <p:tavLst>
                                        <p:tav tm="0">
                                          <p:val>
                                            <p:strVal val="#ppt_x"/>
                                          </p:val>
                                        </p:tav>
                                        <p:tav tm="100000">
                                          <p:val>
                                            <p:strVal val="#ppt_x"/>
                                          </p:val>
                                        </p:tav>
                                      </p:tavLst>
                                    </p:anim>
                                    <p:anim calcmode="lin" valueType="num">
                                      <p:cBhvr additive="base">
                                        <p:cTn id="42"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BCF5E-797F-30A1-09F0-F92E9A17E404}"/>
            </a:ext>
          </a:extLst>
        </p:cNvPr>
        <p:cNvGrpSpPr/>
        <p:nvPr/>
      </p:nvGrpSpPr>
      <p:grpSpPr>
        <a:xfrm>
          <a:off x="0" y="0"/>
          <a:ext cx="0" cy="0"/>
          <a:chOff x="0" y="0"/>
          <a:chExt cx="0" cy="0"/>
        </a:xfrm>
      </p:grpSpPr>
      <p:grpSp>
        <p:nvGrpSpPr>
          <p:cNvPr id="27" name="Ornament">
            <a:extLst>
              <a:ext uri="{FF2B5EF4-FFF2-40B4-BE49-F238E27FC236}">
                <a16:creationId xmlns:a16="http://schemas.microsoft.com/office/drawing/2014/main" id="{B3DB69F7-0D94-696E-509C-C704CC118A53}"/>
              </a:ext>
            </a:extLst>
          </p:cNvPr>
          <p:cNvGrpSpPr/>
          <p:nvPr/>
        </p:nvGrpSpPr>
        <p:grpSpPr>
          <a:xfrm>
            <a:off x="-2780462" y="-1279955"/>
            <a:ext cx="15739935" cy="12128499"/>
            <a:chOff x="-2821558" y="-1321052"/>
            <a:chExt cx="15739935" cy="12128499"/>
          </a:xfrm>
          <a:solidFill>
            <a:srgbClr val="FFFFFF">
              <a:alpha val="5000"/>
            </a:srgbClr>
          </a:solidFill>
        </p:grpSpPr>
        <p:sp>
          <p:nvSpPr>
            <p:cNvPr id="28" name="Freeform 27">
              <a:extLst>
                <a:ext uri="{FF2B5EF4-FFF2-40B4-BE49-F238E27FC236}">
                  <a16:creationId xmlns:a16="http://schemas.microsoft.com/office/drawing/2014/main" id="{C108A9F7-F7CC-274D-956B-2A5A94F390F2}"/>
                </a:ext>
              </a:extLst>
            </p:cNvPr>
            <p:cNvSpPr/>
            <p:nvPr/>
          </p:nvSpPr>
          <p:spPr>
            <a:xfrm>
              <a:off x="7773352" y="-1321052"/>
              <a:ext cx="5145023" cy="5145024"/>
            </a:xfrm>
            <a:custGeom>
              <a:avLst/>
              <a:gdLst>
                <a:gd name="connsiteX0" fmla="*/ 2572512 w 5145023"/>
                <a:gd name="connsiteY0" fmla="*/ 0 h 5145024"/>
                <a:gd name="connsiteX1" fmla="*/ 0 w 5145023"/>
                <a:gd name="connsiteY1" fmla="*/ 2572512 h 5145024"/>
                <a:gd name="connsiteX2" fmla="*/ 2572512 w 5145023"/>
                <a:gd name="connsiteY2" fmla="*/ 5145024 h 5145024"/>
                <a:gd name="connsiteX3" fmla="*/ 5145024 w 5145023"/>
                <a:gd name="connsiteY3" fmla="*/ 2572512 h 5145024"/>
                <a:gd name="connsiteX4" fmla="*/ 2572512 w 5145023"/>
                <a:gd name="connsiteY4" fmla="*/ 0 h 5145024"/>
                <a:gd name="connsiteX5" fmla="*/ 2572512 w 5145023"/>
                <a:gd name="connsiteY5" fmla="*/ 4496054 h 5145024"/>
                <a:gd name="connsiteX6" fmla="*/ 649033 w 5145023"/>
                <a:gd name="connsiteY6" fmla="*/ 2572576 h 5145024"/>
                <a:gd name="connsiteX7" fmla="*/ 2572512 w 5145023"/>
                <a:gd name="connsiteY7" fmla="*/ 649097 h 5145024"/>
                <a:gd name="connsiteX8" fmla="*/ 4495991 w 5145023"/>
                <a:gd name="connsiteY8" fmla="*/ 2572576 h 5145024"/>
                <a:gd name="connsiteX9" fmla="*/ 2572512 w 5145023"/>
                <a:gd name="connsiteY9" fmla="*/ 4496054 h 514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5023" h="5145024">
                  <a:moveTo>
                    <a:pt x="2572512" y="0"/>
                  </a:moveTo>
                  <a:cubicBezTo>
                    <a:pt x="1151763" y="0"/>
                    <a:pt x="0" y="1151763"/>
                    <a:pt x="0" y="2572512"/>
                  </a:cubicBezTo>
                  <a:cubicBezTo>
                    <a:pt x="0" y="3993261"/>
                    <a:pt x="1151763" y="5145024"/>
                    <a:pt x="2572512" y="5145024"/>
                  </a:cubicBezTo>
                  <a:cubicBezTo>
                    <a:pt x="3993261" y="5145024"/>
                    <a:pt x="5145024" y="3993261"/>
                    <a:pt x="5145024" y="2572512"/>
                  </a:cubicBezTo>
                  <a:cubicBezTo>
                    <a:pt x="5145024" y="1151763"/>
                    <a:pt x="3993261" y="0"/>
                    <a:pt x="2572512" y="0"/>
                  </a:cubicBezTo>
                  <a:close/>
                  <a:moveTo>
                    <a:pt x="2572512" y="4496054"/>
                  </a:moveTo>
                  <a:cubicBezTo>
                    <a:pt x="1510220" y="4496054"/>
                    <a:pt x="649033" y="3634867"/>
                    <a:pt x="649033" y="2572576"/>
                  </a:cubicBezTo>
                  <a:cubicBezTo>
                    <a:pt x="649033" y="1510284"/>
                    <a:pt x="1510220" y="649097"/>
                    <a:pt x="2572512" y="649097"/>
                  </a:cubicBezTo>
                  <a:cubicBezTo>
                    <a:pt x="3634804" y="649097"/>
                    <a:pt x="4495991" y="1510284"/>
                    <a:pt x="4495991" y="2572576"/>
                  </a:cubicBezTo>
                  <a:cubicBezTo>
                    <a:pt x="4495991" y="3634867"/>
                    <a:pt x="3634804" y="4496054"/>
                    <a:pt x="2572512" y="4496054"/>
                  </a:cubicBezTo>
                  <a:close/>
                </a:path>
              </a:pathLst>
            </a:custGeom>
            <a:grpFill/>
            <a:ln w="6350" cap="flat">
              <a:noFill/>
              <a:prstDash val="solid"/>
              <a:miter/>
            </a:ln>
          </p:spPr>
          <p:txBody>
            <a:bodyPr rtlCol="0" anchor="ctr"/>
            <a:lstStyle/>
            <a:p>
              <a:endParaRPr lang="en-PT"/>
            </a:p>
          </p:txBody>
        </p:sp>
        <p:sp>
          <p:nvSpPr>
            <p:cNvPr id="29" name="Freeform 28">
              <a:extLst>
                <a:ext uri="{FF2B5EF4-FFF2-40B4-BE49-F238E27FC236}">
                  <a16:creationId xmlns:a16="http://schemas.microsoft.com/office/drawing/2014/main" id="{0316208F-6A44-24A7-D554-A36CEDDE229F}"/>
                </a:ext>
              </a:extLst>
            </p:cNvPr>
            <p:cNvSpPr/>
            <p:nvPr/>
          </p:nvSpPr>
          <p:spPr>
            <a:xfrm>
              <a:off x="-2821558" y="973456"/>
              <a:ext cx="9833990" cy="9833990"/>
            </a:xfrm>
            <a:custGeom>
              <a:avLst/>
              <a:gdLst>
                <a:gd name="connsiteX0" fmla="*/ 4916996 w 9833990"/>
                <a:gd name="connsiteY0" fmla="*/ 0 h 9833990"/>
                <a:gd name="connsiteX1" fmla="*/ 0 w 9833990"/>
                <a:gd name="connsiteY1" fmla="*/ 4916996 h 9833990"/>
                <a:gd name="connsiteX2" fmla="*/ 4916996 w 9833990"/>
                <a:gd name="connsiteY2" fmla="*/ 9833991 h 9833990"/>
                <a:gd name="connsiteX3" fmla="*/ 9833991 w 9833990"/>
                <a:gd name="connsiteY3" fmla="*/ 4916996 h 9833990"/>
                <a:gd name="connsiteX4" fmla="*/ 4916996 w 9833990"/>
                <a:gd name="connsiteY4" fmla="*/ 0 h 9833990"/>
                <a:gd name="connsiteX5" fmla="*/ 4916996 w 9833990"/>
                <a:gd name="connsiteY5" fmla="*/ 8593455 h 9833990"/>
                <a:gd name="connsiteX6" fmla="*/ 1240536 w 9833990"/>
                <a:gd name="connsiteY6" fmla="*/ 4916996 h 9833990"/>
                <a:gd name="connsiteX7" fmla="*/ 4916996 w 9833990"/>
                <a:gd name="connsiteY7" fmla="*/ 1240536 h 9833990"/>
                <a:gd name="connsiteX8" fmla="*/ 8593455 w 9833990"/>
                <a:gd name="connsiteY8" fmla="*/ 4916996 h 9833990"/>
                <a:gd name="connsiteX9" fmla="*/ 4916996 w 9833990"/>
                <a:gd name="connsiteY9" fmla="*/ 8593455 h 983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3990" h="9833990">
                  <a:moveTo>
                    <a:pt x="4916996" y="0"/>
                  </a:moveTo>
                  <a:cubicBezTo>
                    <a:pt x="2201418" y="0"/>
                    <a:pt x="0" y="2201418"/>
                    <a:pt x="0" y="4916996"/>
                  </a:cubicBezTo>
                  <a:cubicBezTo>
                    <a:pt x="0" y="7632573"/>
                    <a:pt x="2201355" y="9833991"/>
                    <a:pt x="4916996" y="9833991"/>
                  </a:cubicBezTo>
                  <a:cubicBezTo>
                    <a:pt x="7632637" y="9833991"/>
                    <a:pt x="9833991" y="7632573"/>
                    <a:pt x="9833991" y="4916996"/>
                  </a:cubicBezTo>
                  <a:cubicBezTo>
                    <a:pt x="9833991" y="2201418"/>
                    <a:pt x="7632573" y="0"/>
                    <a:pt x="4916996" y="0"/>
                  </a:cubicBezTo>
                  <a:close/>
                  <a:moveTo>
                    <a:pt x="4916996" y="8593455"/>
                  </a:moveTo>
                  <a:cubicBezTo>
                    <a:pt x="2886520" y="8593455"/>
                    <a:pt x="1240536" y="6947472"/>
                    <a:pt x="1240536" y="4916996"/>
                  </a:cubicBezTo>
                  <a:cubicBezTo>
                    <a:pt x="1240536" y="2886520"/>
                    <a:pt x="2886520" y="1240536"/>
                    <a:pt x="4916996" y="1240536"/>
                  </a:cubicBezTo>
                  <a:cubicBezTo>
                    <a:pt x="6947472" y="1240536"/>
                    <a:pt x="8593455" y="2886520"/>
                    <a:pt x="8593455" y="4916996"/>
                  </a:cubicBezTo>
                  <a:cubicBezTo>
                    <a:pt x="8593455" y="6947472"/>
                    <a:pt x="6947472" y="8593455"/>
                    <a:pt x="4916996" y="8593455"/>
                  </a:cubicBezTo>
                  <a:close/>
                </a:path>
              </a:pathLst>
            </a:custGeom>
            <a:grpFill/>
            <a:ln w="6350" cap="flat">
              <a:noFill/>
              <a:prstDash val="solid"/>
              <a:miter/>
            </a:ln>
          </p:spPr>
          <p:txBody>
            <a:bodyPr rtlCol="0" anchor="ctr"/>
            <a:lstStyle/>
            <a:p>
              <a:endParaRPr lang="en-PT"/>
            </a:p>
          </p:txBody>
        </p:sp>
        <p:sp>
          <p:nvSpPr>
            <p:cNvPr id="30" name="Freeform 29">
              <a:extLst>
                <a:ext uri="{FF2B5EF4-FFF2-40B4-BE49-F238E27FC236}">
                  <a16:creationId xmlns:a16="http://schemas.microsoft.com/office/drawing/2014/main" id="{C286BE7D-286D-B3E2-257E-4DABC0CF453C}"/>
                </a:ext>
              </a:extLst>
            </p:cNvPr>
            <p:cNvSpPr/>
            <p:nvPr/>
          </p:nvSpPr>
          <p:spPr>
            <a:xfrm>
              <a:off x="512063" y="3582290"/>
              <a:ext cx="3166681" cy="4616386"/>
            </a:xfrm>
            <a:custGeom>
              <a:avLst/>
              <a:gdLst>
                <a:gd name="connsiteX0" fmla="*/ 1915414 w 3166681"/>
                <a:gd name="connsiteY0" fmla="*/ 1801177 h 4616386"/>
                <a:gd name="connsiteX1" fmla="*/ 2176082 w 3166681"/>
                <a:gd name="connsiteY1" fmla="*/ 1379093 h 4616386"/>
                <a:gd name="connsiteX2" fmla="*/ 2019745 w 3166681"/>
                <a:gd name="connsiteY2" fmla="*/ 1029081 h 4616386"/>
                <a:gd name="connsiteX3" fmla="*/ 1576705 w 3166681"/>
                <a:gd name="connsiteY3" fmla="*/ 908050 h 4616386"/>
                <a:gd name="connsiteX4" fmla="*/ 1065213 w 3166681"/>
                <a:gd name="connsiteY4" fmla="*/ 1018858 h 4616386"/>
                <a:gd name="connsiteX5" fmla="*/ 599377 w 3166681"/>
                <a:gd name="connsiteY5" fmla="*/ 1357566 h 4616386"/>
                <a:gd name="connsiteX6" fmla="*/ 0 w 3166681"/>
                <a:gd name="connsiteY6" fmla="*/ 700469 h 4616386"/>
                <a:gd name="connsiteX7" fmla="*/ 674307 w 3166681"/>
                <a:gd name="connsiteY7" fmla="*/ 194564 h 4616386"/>
                <a:gd name="connsiteX8" fmla="*/ 1596263 w 3166681"/>
                <a:gd name="connsiteY8" fmla="*/ 0 h 4616386"/>
                <a:gd name="connsiteX9" fmla="*/ 2236915 w 3166681"/>
                <a:gd name="connsiteY9" fmla="*/ 87884 h 4616386"/>
                <a:gd name="connsiteX10" fmla="*/ 2732913 w 3166681"/>
                <a:gd name="connsiteY10" fmla="*/ 348361 h 4616386"/>
                <a:gd name="connsiteX11" fmla="*/ 3053398 w 3166681"/>
                <a:gd name="connsiteY11" fmla="*/ 774890 h 4616386"/>
                <a:gd name="connsiteX12" fmla="*/ 3166682 w 3166681"/>
                <a:gd name="connsiteY12" fmla="*/ 1354455 h 4616386"/>
                <a:gd name="connsiteX13" fmla="*/ 3066288 w 3166681"/>
                <a:gd name="connsiteY13" fmla="*/ 1891728 h 4616386"/>
                <a:gd name="connsiteX14" fmla="*/ 2794445 w 3166681"/>
                <a:gd name="connsiteY14" fmla="*/ 2272602 h 4616386"/>
                <a:gd name="connsiteX15" fmla="*/ 2389759 w 3166681"/>
                <a:gd name="connsiteY15" fmla="*/ 2523300 h 4616386"/>
                <a:gd name="connsiteX16" fmla="*/ 1889506 w 3166681"/>
                <a:gd name="connsiteY16" fmla="*/ 2669858 h 4616386"/>
                <a:gd name="connsiteX17" fmla="*/ 1817878 w 3166681"/>
                <a:gd name="connsiteY17" fmla="*/ 3067050 h 4616386"/>
                <a:gd name="connsiteX18" fmla="*/ 1153287 w 3166681"/>
                <a:gd name="connsiteY18" fmla="*/ 3067050 h 4616386"/>
                <a:gd name="connsiteX19" fmla="*/ 1003491 w 3166681"/>
                <a:gd name="connsiteY19" fmla="*/ 2013712 h 4616386"/>
                <a:gd name="connsiteX20" fmla="*/ 1036002 w 3166681"/>
                <a:gd name="connsiteY20" fmla="*/ 1981200 h 4616386"/>
                <a:gd name="connsiteX21" fmla="*/ 1915478 w 3166681"/>
                <a:gd name="connsiteY21" fmla="*/ 1801241 h 4616386"/>
                <a:gd name="connsiteX22" fmla="*/ 931482 w 3166681"/>
                <a:gd name="connsiteY22" fmla="*/ 4616387 h 4616386"/>
                <a:gd name="connsiteX23" fmla="*/ 931482 w 3166681"/>
                <a:gd name="connsiteY23" fmla="*/ 3574987 h 4616386"/>
                <a:gd name="connsiteX24" fmla="*/ 1985581 w 3166681"/>
                <a:gd name="connsiteY24" fmla="*/ 3574987 h 4616386"/>
                <a:gd name="connsiteX25" fmla="*/ 1985581 w 3166681"/>
                <a:gd name="connsiteY25" fmla="*/ 4616387 h 4616386"/>
                <a:gd name="connsiteX26" fmla="*/ 931482 w 3166681"/>
                <a:gd name="connsiteY26" fmla="*/ 4616387 h 46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66681" h="4616386">
                  <a:moveTo>
                    <a:pt x="1915414" y="1801177"/>
                  </a:moveTo>
                  <a:cubicBezTo>
                    <a:pt x="2089150" y="1698689"/>
                    <a:pt x="2176082" y="1557972"/>
                    <a:pt x="2176082" y="1379093"/>
                  </a:cubicBezTo>
                  <a:cubicBezTo>
                    <a:pt x="2176082" y="1226502"/>
                    <a:pt x="2123885" y="1109789"/>
                    <a:pt x="2019745" y="1029081"/>
                  </a:cubicBezTo>
                  <a:cubicBezTo>
                    <a:pt x="1915478" y="948436"/>
                    <a:pt x="1767840" y="908050"/>
                    <a:pt x="1576705" y="908050"/>
                  </a:cubicBezTo>
                  <a:cubicBezTo>
                    <a:pt x="1385570" y="908050"/>
                    <a:pt x="1223772" y="945070"/>
                    <a:pt x="1065213" y="1018858"/>
                  </a:cubicBezTo>
                  <a:cubicBezTo>
                    <a:pt x="906653" y="1092645"/>
                    <a:pt x="751396" y="1205611"/>
                    <a:pt x="599377" y="1357566"/>
                  </a:cubicBezTo>
                  <a:lnTo>
                    <a:pt x="0" y="700469"/>
                  </a:lnTo>
                  <a:cubicBezTo>
                    <a:pt x="191072" y="492887"/>
                    <a:pt x="415798" y="324358"/>
                    <a:pt x="674307" y="194564"/>
                  </a:cubicBezTo>
                  <a:cubicBezTo>
                    <a:pt x="932752" y="64897"/>
                    <a:pt x="1240028" y="0"/>
                    <a:pt x="1596263" y="0"/>
                  </a:cubicBezTo>
                  <a:cubicBezTo>
                    <a:pt x="1830832" y="0"/>
                    <a:pt x="2044319" y="29337"/>
                    <a:pt x="2236915" y="87884"/>
                  </a:cubicBezTo>
                  <a:cubicBezTo>
                    <a:pt x="2429383" y="146495"/>
                    <a:pt x="2594801" y="233363"/>
                    <a:pt x="2732913" y="348361"/>
                  </a:cubicBezTo>
                  <a:cubicBezTo>
                    <a:pt x="2871026" y="463423"/>
                    <a:pt x="2977769" y="605663"/>
                    <a:pt x="3053398" y="774890"/>
                  </a:cubicBezTo>
                  <a:cubicBezTo>
                    <a:pt x="3128899" y="944245"/>
                    <a:pt x="3166682" y="1137412"/>
                    <a:pt x="3166682" y="1354455"/>
                  </a:cubicBezTo>
                  <a:cubicBezTo>
                    <a:pt x="3166682" y="1571498"/>
                    <a:pt x="3133154" y="1741932"/>
                    <a:pt x="3066288" y="1891728"/>
                  </a:cubicBezTo>
                  <a:cubicBezTo>
                    <a:pt x="2999423" y="2041525"/>
                    <a:pt x="2908745" y="2168462"/>
                    <a:pt x="2794445" y="2272602"/>
                  </a:cubicBezTo>
                  <a:cubicBezTo>
                    <a:pt x="2680018" y="2376805"/>
                    <a:pt x="2545080" y="2460434"/>
                    <a:pt x="2389759" y="2523300"/>
                  </a:cubicBezTo>
                  <a:cubicBezTo>
                    <a:pt x="2234311" y="2586228"/>
                    <a:pt x="2067497" y="2635123"/>
                    <a:pt x="1889506" y="2669858"/>
                  </a:cubicBezTo>
                  <a:lnTo>
                    <a:pt x="1817878" y="3067050"/>
                  </a:lnTo>
                  <a:lnTo>
                    <a:pt x="1153287" y="3067050"/>
                  </a:lnTo>
                  <a:lnTo>
                    <a:pt x="1003491" y="2013712"/>
                  </a:lnTo>
                  <a:lnTo>
                    <a:pt x="1036002" y="1981200"/>
                  </a:lnTo>
                  <a:cubicBezTo>
                    <a:pt x="1448562" y="1963738"/>
                    <a:pt x="1741742" y="1903794"/>
                    <a:pt x="1915478" y="1801241"/>
                  </a:cubicBezTo>
                  <a:close/>
                  <a:moveTo>
                    <a:pt x="931482" y="4616387"/>
                  </a:moveTo>
                  <a:lnTo>
                    <a:pt x="931482" y="3574987"/>
                  </a:lnTo>
                  <a:lnTo>
                    <a:pt x="1985581" y="3574987"/>
                  </a:lnTo>
                  <a:lnTo>
                    <a:pt x="1985581" y="4616387"/>
                  </a:lnTo>
                  <a:lnTo>
                    <a:pt x="931482" y="4616387"/>
                  </a:lnTo>
                  <a:close/>
                </a:path>
              </a:pathLst>
            </a:custGeom>
            <a:grpFill/>
            <a:ln w="6350" cap="flat">
              <a:noFill/>
              <a:prstDash val="solid"/>
              <a:miter/>
            </a:ln>
          </p:spPr>
          <p:txBody>
            <a:bodyPr rtlCol="0" anchor="ctr"/>
            <a:lstStyle/>
            <a:p>
              <a:endParaRPr lang="en-PT"/>
            </a:p>
          </p:txBody>
        </p:sp>
        <p:sp>
          <p:nvSpPr>
            <p:cNvPr id="31" name="Freeform 30">
              <a:extLst>
                <a:ext uri="{FF2B5EF4-FFF2-40B4-BE49-F238E27FC236}">
                  <a16:creationId xmlns:a16="http://schemas.microsoft.com/office/drawing/2014/main" id="{A81A5608-B904-34FA-DBB4-101445DE75D0}"/>
                </a:ext>
              </a:extLst>
            </p:cNvPr>
            <p:cNvSpPr/>
            <p:nvPr/>
          </p:nvSpPr>
          <p:spPr>
            <a:xfrm>
              <a:off x="9441560" y="-66737"/>
              <a:ext cx="1808543" cy="2636583"/>
            </a:xfrm>
            <a:custGeom>
              <a:avLst/>
              <a:gdLst>
                <a:gd name="connsiteX0" fmla="*/ 1093978 w 1808543"/>
                <a:gd name="connsiteY0" fmla="*/ 1028637 h 2636583"/>
                <a:gd name="connsiteX1" fmla="*/ 1242822 w 1808543"/>
                <a:gd name="connsiteY1" fmla="*/ 787591 h 2636583"/>
                <a:gd name="connsiteX2" fmla="*/ 1153541 w 1808543"/>
                <a:gd name="connsiteY2" fmla="*/ 587693 h 2636583"/>
                <a:gd name="connsiteX3" fmla="*/ 900494 w 1808543"/>
                <a:gd name="connsiteY3" fmla="*/ 518541 h 2636583"/>
                <a:gd name="connsiteX4" fmla="*/ 608394 w 1808543"/>
                <a:gd name="connsiteY4" fmla="*/ 581851 h 2636583"/>
                <a:gd name="connsiteX5" fmla="*/ 342329 w 1808543"/>
                <a:gd name="connsiteY5" fmla="*/ 775335 h 2636583"/>
                <a:gd name="connsiteX6" fmla="*/ 0 w 1808543"/>
                <a:gd name="connsiteY6" fmla="*/ 400050 h 2636583"/>
                <a:gd name="connsiteX7" fmla="*/ 385128 w 1808543"/>
                <a:gd name="connsiteY7" fmla="*/ 111125 h 2636583"/>
                <a:gd name="connsiteX8" fmla="*/ 911670 w 1808543"/>
                <a:gd name="connsiteY8" fmla="*/ 0 h 2636583"/>
                <a:gd name="connsiteX9" fmla="*/ 1277557 w 1808543"/>
                <a:gd name="connsiteY9" fmla="*/ 50229 h 2636583"/>
                <a:gd name="connsiteX10" fmla="*/ 1560830 w 1808543"/>
                <a:gd name="connsiteY10" fmla="*/ 199009 h 2636583"/>
                <a:gd name="connsiteX11" fmla="*/ 1743837 w 1808543"/>
                <a:gd name="connsiteY11" fmla="*/ 442595 h 2636583"/>
                <a:gd name="connsiteX12" fmla="*/ 1808544 w 1808543"/>
                <a:gd name="connsiteY12" fmla="*/ 773621 h 2636583"/>
                <a:gd name="connsiteX13" fmla="*/ 1751203 w 1808543"/>
                <a:gd name="connsiteY13" fmla="*/ 1080453 h 2636583"/>
                <a:gd name="connsiteX14" fmla="*/ 1595945 w 1808543"/>
                <a:gd name="connsiteY14" fmla="*/ 1298004 h 2636583"/>
                <a:gd name="connsiteX15" fmla="*/ 1364806 w 1808543"/>
                <a:gd name="connsiteY15" fmla="*/ 1441196 h 2636583"/>
                <a:gd name="connsiteX16" fmla="*/ 1079056 w 1808543"/>
                <a:gd name="connsiteY16" fmla="*/ 1524889 h 2636583"/>
                <a:gd name="connsiteX17" fmla="*/ 1038161 w 1808543"/>
                <a:gd name="connsiteY17" fmla="*/ 1751711 h 2636583"/>
                <a:gd name="connsiteX18" fmla="*/ 658622 w 1808543"/>
                <a:gd name="connsiteY18" fmla="*/ 1751711 h 2636583"/>
                <a:gd name="connsiteX19" fmla="*/ 573024 w 1808543"/>
                <a:gd name="connsiteY19" fmla="*/ 1150112 h 2636583"/>
                <a:gd name="connsiteX20" fmla="*/ 591630 w 1808543"/>
                <a:gd name="connsiteY20" fmla="*/ 1131507 h 2636583"/>
                <a:gd name="connsiteX21" fmla="*/ 1093915 w 1808543"/>
                <a:gd name="connsiteY21" fmla="*/ 1028700 h 2636583"/>
                <a:gd name="connsiteX22" fmla="*/ 532003 w 1808543"/>
                <a:gd name="connsiteY22" fmla="*/ 2636584 h 2636583"/>
                <a:gd name="connsiteX23" fmla="*/ 532003 w 1808543"/>
                <a:gd name="connsiteY23" fmla="*/ 2041779 h 2636583"/>
                <a:gd name="connsiteX24" fmla="*/ 1134046 w 1808543"/>
                <a:gd name="connsiteY24" fmla="*/ 2041779 h 2636583"/>
                <a:gd name="connsiteX25" fmla="*/ 1134046 w 1808543"/>
                <a:gd name="connsiteY25" fmla="*/ 2636584 h 2636583"/>
                <a:gd name="connsiteX26" fmla="*/ 532003 w 1808543"/>
                <a:gd name="connsiteY26" fmla="*/ 2636584 h 263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8543" h="2636583">
                  <a:moveTo>
                    <a:pt x="1093978" y="1028637"/>
                  </a:moveTo>
                  <a:cubicBezTo>
                    <a:pt x="1193229" y="970089"/>
                    <a:pt x="1242822" y="889762"/>
                    <a:pt x="1242822" y="787591"/>
                  </a:cubicBezTo>
                  <a:cubicBezTo>
                    <a:pt x="1242822" y="700405"/>
                    <a:pt x="1213041" y="633794"/>
                    <a:pt x="1153541" y="587693"/>
                  </a:cubicBezTo>
                  <a:cubicBezTo>
                    <a:pt x="1093978" y="541592"/>
                    <a:pt x="1009650" y="518541"/>
                    <a:pt x="900494" y="518541"/>
                  </a:cubicBezTo>
                  <a:cubicBezTo>
                    <a:pt x="791337" y="518541"/>
                    <a:pt x="698945" y="539687"/>
                    <a:pt x="608394" y="581851"/>
                  </a:cubicBezTo>
                  <a:cubicBezTo>
                    <a:pt x="517843" y="624015"/>
                    <a:pt x="429133" y="688531"/>
                    <a:pt x="342329" y="775335"/>
                  </a:cubicBezTo>
                  <a:lnTo>
                    <a:pt x="0" y="400050"/>
                  </a:lnTo>
                  <a:cubicBezTo>
                    <a:pt x="109157" y="281496"/>
                    <a:pt x="237490" y="185230"/>
                    <a:pt x="385128" y="111125"/>
                  </a:cubicBezTo>
                  <a:cubicBezTo>
                    <a:pt x="532765" y="37084"/>
                    <a:pt x="708279" y="0"/>
                    <a:pt x="911670" y="0"/>
                  </a:cubicBezTo>
                  <a:cubicBezTo>
                    <a:pt x="1045655" y="0"/>
                    <a:pt x="1167575" y="16764"/>
                    <a:pt x="1277557" y="50229"/>
                  </a:cubicBezTo>
                  <a:cubicBezTo>
                    <a:pt x="1387475" y="83693"/>
                    <a:pt x="1481963" y="133287"/>
                    <a:pt x="1560830" y="199009"/>
                  </a:cubicBezTo>
                  <a:cubicBezTo>
                    <a:pt x="1639697" y="264732"/>
                    <a:pt x="1700657" y="345948"/>
                    <a:pt x="1743837" y="442595"/>
                  </a:cubicBezTo>
                  <a:cubicBezTo>
                    <a:pt x="1786954" y="539306"/>
                    <a:pt x="1808544" y="649669"/>
                    <a:pt x="1808544" y="773621"/>
                  </a:cubicBezTo>
                  <a:cubicBezTo>
                    <a:pt x="1808544" y="897573"/>
                    <a:pt x="1789367" y="994918"/>
                    <a:pt x="1751203" y="1080453"/>
                  </a:cubicBezTo>
                  <a:cubicBezTo>
                    <a:pt x="1713040" y="1166051"/>
                    <a:pt x="1661223" y="1238504"/>
                    <a:pt x="1595945" y="1298004"/>
                  </a:cubicBezTo>
                  <a:cubicBezTo>
                    <a:pt x="1530604" y="1357503"/>
                    <a:pt x="1453515" y="1405255"/>
                    <a:pt x="1364806" y="1441196"/>
                  </a:cubicBezTo>
                  <a:cubicBezTo>
                    <a:pt x="1276033" y="1477137"/>
                    <a:pt x="1180719" y="1505077"/>
                    <a:pt x="1079056" y="1524889"/>
                  </a:cubicBezTo>
                  <a:lnTo>
                    <a:pt x="1038161" y="1751711"/>
                  </a:lnTo>
                  <a:lnTo>
                    <a:pt x="658622" y="1751711"/>
                  </a:lnTo>
                  <a:lnTo>
                    <a:pt x="573024" y="1150112"/>
                  </a:lnTo>
                  <a:lnTo>
                    <a:pt x="591630" y="1131507"/>
                  </a:lnTo>
                  <a:cubicBezTo>
                    <a:pt x="827278" y="1121537"/>
                    <a:pt x="994728" y="1087311"/>
                    <a:pt x="1093915" y="1028700"/>
                  </a:cubicBezTo>
                  <a:close/>
                  <a:moveTo>
                    <a:pt x="532003" y="2636584"/>
                  </a:moveTo>
                  <a:lnTo>
                    <a:pt x="532003" y="2041779"/>
                  </a:lnTo>
                  <a:lnTo>
                    <a:pt x="1134046" y="2041779"/>
                  </a:lnTo>
                  <a:lnTo>
                    <a:pt x="1134046" y="2636584"/>
                  </a:lnTo>
                  <a:lnTo>
                    <a:pt x="532003" y="2636584"/>
                  </a:lnTo>
                  <a:close/>
                </a:path>
              </a:pathLst>
            </a:custGeom>
            <a:grpFill/>
            <a:ln w="6350" cap="flat">
              <a:noFill/>
              <a:prstDash val="solid"/>
              <a:miter/>
            </a:ln>
          </p:spPr>
          <p:txBody>
            <a:bodyPr rtlCol="0" anchor="ctr"/>
            <a:lstStyle/>
            <a:p>
              <a:endParaRPr lang="en-PT"/>
            </a:p>
          </p:txBody>
        </p:sp>
      </p:grpSp>
      <p:sp>
        <p:nvSpPr>
          <p:cNvPr id="2" name="Text">
            <a:extLst>
              <a:ext uri="{FF2B5EF4-FFF2-40B4-BE49-F238E27FC236}">
                <a16:creationId xmlns:a16="http://schemas.microsoft.com/office/drawing/2014/main" id="{5DBC681F-A42E-508A-C9D8-3B10A011F251}"/>
              </a:ext>
            </a:extLst>
          </p:cNvPr>
          <p:cNvSpPr txBox="1"/>
          <p:nvPr/>
        </p:nvSpPr>
        <p:spPr>
          <a:xfrm>
            <a:off x="496482" y="520014"/>
            <a:ext cx="10979751" cy="1477328"/>
          </a:xfrm>
          <a:prstGeom prst="rect">
            <a:avLst/>
          </a:prstGeom>
          <a:noFill/>
        </p:spPr>
        <p:txBody>
          <a:bodyPr wrap="square" lIns="0" tIns="0" rIns="0" bIns="0" rtlCol="0">
            <a:spAutoFit/>
          </a:bodyPr>
          <a:lstStyle/>
          <a:p>
            <a:r>
              <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Q2. What’s your experience on data preparation work that your schemes conducted additionally for dashboards? </a:t>
            </a:r>
            <a:r>
              <a:rPr lang="en-GB" sz="2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What are the biggest challenges that you’ve faced in this area? </a:t>
            </a:r>
            <a:endParaRPr lang="en-GB" sz="2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en-GB" sz="24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E9A65B5-74C4-FC52-E413-E36E08E7938C}"/>
              </a:ext>
            </a:extLst>
          </p:cNvPr>
          <p:cNvSpPr txBox="1"/>
          <p:nvPr/>
        </p:nvSpPr>
        <p:spPr>
          <a:xfrm>
            <a:off x="606175" y="1972638"/>
            <a:ext cx="11250203" cy="4732899"/>
          </a:xfrm>
          <a:prstGeom prst="rect">
            <a:avLst/>
          </a:prstGeom>
          <a:noFill/>
        </p:spPr>
        <p:txBody>
          <a:bodyPr wrap="square" rtlCol="0">
            <a:spAutoFit/>
          </a:bodyPr>
          <a:lstStyle/>
          <a:p>
            <a:pPr>
              <a:lnSpc>
                <a:spcPct val="107000"/>
              </a:lnSpc>
              <a:spcAft>
                <a:spcPts val="800"/>
              </a:spcAft>
            </a:pPr>
            <a:r>
              <a:rPr lang="en-GB" sz="1800" b="0" kern="100" dirty="0">
                <a:solidFill>
                  <a:schemeClr val="bg1"/>
                </a:solidFill>
                <a:effectLst/>
                <a:latin typeface="Arial" panose="020B0604020202020204" pitchFamily="34" charset="0"/>
                <a:cs typeface="Arial" panose="020B0604020202020204" pitchFamily="34" charset="0"/>
              </a:rPr>
              <a:t>“The wider context here is that while data for DC schemes has always needed to be clean on an ongoing basis, for DB schemes historically there was a view that, typically, the data only needed to be clean when benefits were crystallised.  There has been a much broader shift to improving DB data in the industry over the past 5 to10 years —  to support GMP projects, insurance transactions, administration self-service, in addition to dashboards.</a:t>
            </a:r>
          </a:p>
          <a:p>
            <a:pPr>
              <a:lnSpc>
                <a:spcPct val="107000"/>
              </a:lnSpc>
              <a:spcAft>
                <a:spcPts val="800"/>
              </a:spcAft>
            </a:pPr>
            <a:r>
              <a:rPr lang="en-GB" sz="1800" b="0" kern="100" dirty="0">
                <a:solidFill>
                  <a:schemeClr val="bg1"/>
                </a:solidFill>
                <a:effectLst/>
                <a:latin typeface="Arial" panose="020B0604020202020204" pitchFamily="34" charset="0"/>
                <a:cs typeface="Arial" panose="020B0604020202020204" pitchFamily="34" charset="0"/>
              </a:rPr>
              <a:t>And it’s worth thinking about this broader view when considering data projects, to consider the data cleaning actions that might be needed </a:t>
            </a:r>
            <a:r>
              <a:rPr lang="en-GB" sz="1800" b="1" kern="100" dirty="0">
                <a:solidFill>
                  <a:schemeClr val="bg1"/>
                </a:solidFill>
                <a:effectLst/>
                <a:latin typeface="Arial" panose="020B0604020202020204" pitchFamily="34" charset="0"/>
                <a:cs typeface="Arial" panose="020B0604020202020204" pitchFamily="34" charset="0"/>
              </a:rPr>
              <a:t>across different projects </a:t>
            </a:r>
            <a:r>
              <a:rPr lang="en-GB" sz="1800" b="0" kern="100" dirty="0">
                <a:solidFill>
                  <a:schemeClr val="bg1"/>
                </a:solidFill>
                <a:effectLst/>
                <a:latin typeface="Arial" panose="020B0604020202020204" pitchFamily="34" charset="0"/>
                <a:cs typeface="Arial" panose="020B0604020202020204" pitchFamily="34" charset="0"/>
              </a:rPr>
              <a:t>and how these might be </a:t>
            </a:r>
            <a:r>
              <a:rPr lang="en-GB" sz="1800" b="1" kern="100" dirty="0">
                <a:solidFill>
                  <a:schemeClr val="bg1"/>
                </a:solidFill>
                <a:effectLst/>
                <a:latin typeface="Arial" panose="020B0604020202020204" pitchFamily="34" charset="0"/>
                <a:cs typeface="Arial" panose="020B0604020202020204" pitchFamily="34" charset="0"/>
              </a:rPr>
              <a:t>combined for efficiency </a:t>
            </a:r>
            <a:r>
              <a:rPr lang="en-GB" sz="1800" b="0" kern="100" dirty="0">
                <a:solidFill>
                  <a:schemeClr val="bg1"/>
                </a:solidFill>
                <a:effectLst/>
                <a:latin typeface="Arial" panose="020B0604020202020204" pitchFamily="34" charset="0"/>
                <a:cs typeface="Arial" panose="020B0604020202020204" pitchFamily="34" charset="0"/>
              </a:rPr>
              <a:t>or prioritised where needed</a:t>
            </a:r>
          </a:p>
          <a:p>
            <a:pPr>
              <a:lnSpc>
                <a:spcPct val="107000"/>
              </a:lnSpc>
              <a:spcAft>
                <a:spcPts val="800"/>
              </a:spcAft>
            </a:pPr>
            <a:r>
              <a:rPr lang="en-GB" sz="1800" b="0" kern="100" dirty="0">
                <a:solidFill>
                  <a:schemeClr val="bg1"/>
                </a:solidFill>
                <a:effectLst/>
                <a:latin typeface="Arial" panose="020B0604020202020204" pitchFamily="34" charset="0"/>
                <a:cs typeface="Arial" panose="020B0604020202020204" pitchFamily="34" charset="0"/>
              </a:rPr>
              <a:t>In my experience, at the current time </a:t>
            </a:r>
            <a:r>
              <a:rPr lang="en-GB" sz="1800" b="1" kern="100" dirty="0">
                <a:solidFill>
                  <a:schemeClr val="bg1"/>
                </a:solidFill>
                <a:effectLst/>
                <a:latin typeface="Arial" panose="020B0604020202020204" pitchFamily="34" charset="0"/>
                <a:cs typeface="Arial" panose="020B0604020202020204" pitchFamily="34" charset="0"/>
              </a:rPr>
              <a:t>all schemes are doing data work,</a:t>
            </a:r>
            <a:r>
              <a:rPr lang="en-GB" sz="1800" b="0" kern="100" dirty="0">
                <a:solidFill>
                  <a:schemeClr val="bg1"/>
                </a:solidFill>
                <a:effectLst/>
                <a:latin typeface="Arial" panose="020B0604020202020204" pitchFamily="34" charset="0"/>
                <a:cs typeface="Arial" panose="020B0604020202020204" pitchFamily="34" charset="0"/>
              </a:rPr>
              <a:t> but different schemes are </a:t>
            </a:r>
            <a:r>
              <a:rPr lang="en-GB" sz="1800" b="1" kern="100" dirty="0">
                <a:solidFill>
                  <a:schemeClr val="bg1"/>
                </a:solidFill>
                <a:effectLst/>
                <a:latin typeface="Arial" panose="020B0604020202020204" pitchFamily="34" charset="0"/>
                <a:cs typeface="Arial" panose="020B0604020202020204" pitchFamily="34" charset="0"/>
              </a:rPr>
              <a:t>in widely different positions</a:t>
            </a:r>
            <a:r>
              <a:rPr lang="en-GB" sz="1800" b="0" kern="100" dirty="0">
                <a:solidFill>
                  <a:schemeClr val="bg1"/>
                </a:solidFill>
                <a:effectLst/>
                <a:latin typeface="Arial" panose="020B0604020202020204" pitchFamily="34" charset="0"/>
                <a:cs typeface="Arial" panose="020B0604020202020204" pitchFamily="34" charset="0"/>
              </a:rPr>
              <a:t> on the cleanliness of their data.  And this is usually for scheme specific reasons, for example, more complex benefit structures or more changes in the administrator.”</a:t>
            </a:r>
          </a:p>
          <a:p>
            <a:pPr>
              <a:lnSpc>
                <a:spcPct val="107000"/>
              </a:lnSpc>
              <a:spcAft>
                <a:spcPts val="800"/>
              </a:spcAft>
            </a:pPr>
            <a:r>
              <a:rPr lang="en-GB" kern="100" dirty="0">
                <a:solidFill>
                  <a:schemeClr val="bg1"/>
                </a:solidFill>
                <a:latin typeface="Arial" panose="020B0604020202020204" pitchFamily="34" charset="0"/>
                <a:cs typeface="Arial" panose="020B0604020202020204" pitchFamily="34" charset="0"/>
              </a:rPr>
              <a:t>										</a:t>
            </a:r>
            <a:r>
              <a:rPr lang="en-GB" kern="100" dirty="0" err="1">
                <a:solidFill>
                  <a:schemeClr val="bg1"/>
                </a:solidFill>
                <a:latin typeface="Arial" panose="020B0604020202020204" pitchFamily="34" charset="0"/>
                <a:cs typeface="Arial" panose="020B0604020202020204" pitchFamily="34" charset="0"/>
              </a:rPr>
              <a:t>cont</a:t>
            </a:r>
            <a:r>
              <a:rPr lang="en-GB" kern="100" dirty="0">
                <a:solidFill>
                  <a:schemeClr val="bg1"/>
                </a:solidFill>
                <a:latin typeface="Arial" panose="020B0604020202020204" pitchFamily="34" charset="0"/>
                <a:cs typeface="Arial" panose="020B0604020202020204" pitchFamily="34" charset="0"/>
              </a:rPr>
              <a:t>…</a:t>
            </a:r>
            <a:endParaRPr lang="en-GB" sz="1800" b="0" kern="100" dirty="0">
              <a:solidFill>
                <a:schemeClr val="bg1"/>
              </a:solidFill>
              <a:effectLst/>
              <a:latin typeface="Arial" panose="020B0604020202020204" pitchFamily="34" charset="0"/>
              <a:cs typeface="Arial" panose="020B0604020202020204" pitchFamily="34" charset="0"/>
            </a:endParaRPr>
          </a:p>
          <a:p>
            <a:pPr>
              <a:lnSpc>
                <a:spcPct val="107000"/>
              </a:lnSpc>
              <a:spcAft>
                <a:spcPts val="800"/>
              </a:spcAft>
            </a:pPr>
            <a:endParaRPr lang="en-GB" kern="100" dirty="0">
              <a:latin typeface="Arial" panose="020B0604020202020204" pitchFamily="34" charset="0"/>
              <a:cs typeface="Arial" panose="020B0604020202020204" pitchFamily="34" charset="0"/>
            </a:endParaRPr>
          </a:p>
          <a:p>
            <a:pPr>
              <a:lnSpc>
                <a:spcPct val="107000"/>
              </a:lnSpc>
              <a:spcAft>
                <a:spcPts val="800"/>
              </a:spcAft>
            </a:pPr>
            <a:endParaRPr lang="en-GB" sz="1800" b="0" kern="1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18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15000" fill="hold"/>
                                        <p:tgtEl>
                                          <p:spTgt spid="2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BCF5E-797F-30A1-09F0-F92E9A17E404}"/>
            </a:ext>
          </a:extLst>
        </p:cNvPr>
        <p:cNvGrpSpPr/>
        <p:nvPr/>
      </p:nvGrpSpPr>
      <p:grpSpPr>
        <a:xfrm>
          <a:off x="0" y="0"/>
          <a:ext cx="0" cy="0"/>
          <a:chOff x="0" y="0"/>
          <a:chExt cx="0" cy="0"/>
        </a:xfrm>
      </p:grpSpPr>
      <p:grpSp>
        <p:nvGrpSpPr>
          <p:cNvPr id="27" name="Ornament">
            <a:extLst>
              <a:ext uri="{FF2B5EF4-FFF2-40B4-BE49-F238E27FC236}">
                <a16:creationId xmlns:a16="http://schemas.microsoft.com/office/drawing/2014/main" id="{B3DB69F7-0D94-696E-509C-C704CC118A53}"/>
              </a:ext>
            </a:extLst>
          </p:cNvPr>
          <p:cNvGrpSpPr/>
          <p:nvPr/>
        </p:nvGrpSpPr>
        <p:grpSpPr>
          <a:xfrm>
            <a:off x="-2780462" y="-1279955"/>
            <a:ext cx="15739935" cy="12128499"/>
            <a:chOff x="-2821558" y="-1321052"/>
            <a:chExt cx="15739935" cy="12128499"/>
          </a:xfrm>
          <a:solidFill>
            <a:srgbClr val="FFFFFF">
              <a:alpha val="5000"/>
            </a:srgbClr>
          </a:solidFill>
        </p:grpSpPr>
        <p:sp>
          <p:nvSpPr>
            <p:cNvPr id="28" name="Freeform 27">
              <a:extLst>
                <a:ext uri="{FF2B5EF4-FFF2-40B4-BE49-F238E27FC236}">
                  <a16:creationId xmlns:a16="http://schemas.microsoft.com/office/drawing/2014/main" id="{C108A9F7-F7CC-274D-956B-2A5A94F390F2}"/>
                </a:ext>
              </a:extLst>
            </p:cNvPr>
            <p:cNvSpPr/>
            <p:nvPr/>
          </p:nvSpPr>
          <p:spPr>
            <a:xfrm>
              <a:off x="7773352" y="-1321052"/>
              <a:ext cx="5145023" cy="5145024"/>
            </a:xfrm>
            <a:custGeom>
              <a:avLst/>
              <a:gdLst>
                <a:gd name="connsiteX0" fmla="*/ 2572512 w 5145023"/>
                <a:gd name="connsiteY0" fmla="*/ 0 h 5145024"/>
                <a:gd name="connsiteX1" fmla="*/ 0 w 5145023"/>
                <a:gd name="connsiteY1" fmla="*/ 2572512 h 5145024"/>
                <a:gd name="connsiteX2" fmla="*/ 2572512 w 5145023"/>
                <a:gd name="connsiteY2" fmla="*/ 5145024 h 5145024"/>
                <a:gd name="connsiteX3" fmla="*/ 5145024 w 5145023"/>
                <a:gd name="connsiteY3" fmla="*/ 2572512 h 5145024"/>
                <a:gd name="connsiteX4" fmla="*/ 2572512 w 5145023"/>
                <a:gd name="connsiteY4" fmla="*/ 0 h 5145024"/>
                <a:gd name="connsiteX5" fmla="*/ 2572512 w 5145023"/>
                <a:gd name="connsiteY5" fmla="*/ 4496054 h 5145024"/>
                <a:gd name="connsiteX6" fmla="*/ 649033 w 5145023"/>
                <a:gd name="connsiteY6" fmla="*/ 2572576 h 5145024"/>
                <a:gd name="connsiteX7" fmla="*/ 2572512 w 5145023"/>
                <a:gd name="connsiteY7" fmla="*/ 649097 h 5145024"/>
                <a:gd name="connsiteX8" fmla="*/ 4495991 w 5145023"/>
                <a:gd name="connsiteY8" fmla="*/ 2572576 h 5145024"/>
                <a:gd name="connsiteX9" fmla="*/ 2572512 w 5145023"/>
                <a:gd name="connsiteY9" fmla="*/ 4496054 h 514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5023" h="5145024">
                  <a:moveTo>
                    <a:pt x="2572512" y="0"/>
                  </a:moveTo>
                  <a:cubicBezTo>
                    <a:pt x="1151763" y="0"/>
                    <a:pt x="0" y="1151763"/>
                    <a:pt x="0" y="2572512"/>
                  </a:cubicBezTo>
                  <a:cubicBezTo>
                    <a:pt x="0" y="3993261"/>
                    <a:pt x="1151763" y="5145024"/>
                    <a:pt x="2572512" y="5145024"/>
                  </a:cubicBezTo>
                  <a:cubicBezTo>
                    <a:pt x="3993261" y="5145024"/>
                    <a:pt x="5145024" y="3993261"/>
                    <a:pt x="5145024" y="2572512"/>
                  </a:cubicBezTo>
                  <a:cubicBezTo>
                    <a:pt x="5145024" y="1151763"/>
                    <a:pt x="3993261" y="0"/>
                    <a:pt x="2572512" y="0"/>
                  </a:cubicBezTo>
                  <a:close/>
                  <a:moveTo>
                    <a:pt x="2572512" y="4496054"/>
                  </a:moveTo>
                  <a:cubicBezTo>
                    <a:pt x="1510220" y="4496054"/>
                    <a:pt x="649033" y="3634867"/>
                    <a:pt x="649033" y="2572576"/>
                  </a:cubicBezTo>
                  <a:cubicBezTo>
                    <a:pt x="649033" y="1510284"/>
                    <a:pt x="1510220" y="649097"/>
                    <a:pt x="2572512" y="649097"/>
                  </a:cubicBezTo>
                  <a:cubicBezTo>
                    <a:pt x="3634804" y="649097"/>
                    <a:pt x="4495991" y="1510284"/>
                    <a:pt x="4495991" y="2572576"/>
                  </a:cubicBezTo>
                  <a:cubicBezTo>
                    <a:pt x="4495991" y="3634867"/>
                    <a:pt x="3634804" y="4496054"/>
                    <a:pt x="2572512" y="4496054"/>
                  </a:cubicBezTo>
                  <a:close/>
                </a:path>
              </a:pathLst>
            </a:custGeom>
            <a:grpFill/>
            <a:ln w="6350" cap="flat">
              <a:noFill/>
              <a:prstDash val="solid"/>
              <a:miter/>
            </a:ln>
          </p:spPr>
          <p:txBody>
            <a:bodyPr rtlCol="0" anchor="ctr"/>
            <a:lstStyle/>
            <a:p>
              <a:endParaRPr lang="en-PT"/>
            </a:p>
          </p:txBody>
        </p:sp>
        <p:sp>
          <p:nvSpPr>
            <p:cNvPr id="29" name="Freeform 28">
              <a:extLst>
                <a:ext uri="{FF2B5EF4-FFF2-40B4-BE49-F238E27FC236}">
                  <a16:creationId xmlns:a16="http://schemas.microsoft.com/office/drawing/2014/main" id="{0316208F-6A44-24A7-D554-A36CEDDE229F}"/>
                </a:ext>
              </a:extLst>
            </p:cNvPr>
            <p:cNvSpPr/>
            <p:nvPr/>
          </p:nvSpPr>
          <p:spPr>
            <a:xfrm>
              <a:off x="-2821558" y="973456"/>
              <a:ext cx="9833990" cy="9833990"/>
            </a:xfrm>
            <a:custGeom>
              <a:avLst/>
              <a:gdLst>
                <a:gd name="connsiteX0" fmla="*/ 4916996 w 9833990"/>
                <a:gd name="connsiteY0" fmla="*/ 0 h 9833990"/>
                <a:gd name="connsiteX1" fmla="*/ 0 w 9833990"/>
                <a:gd name="connsiteY1" fmla="*/ 4916996 h 9833990"/>
                <a:gd name="connsiteX2" fmla="*/ 4916996 w 9833990"/>
                <a:gd name="connsiteY2" fmla="*/ 9833991 h 9833990"/>
                <a:gd name="connsiteX3" fmla="*/ 9833991 w 9833990"/>
                <a:gd name="connsiteY3" fmla="*/ 4916996 h 9833990"/>
                <a:gd name="connsiteX4" fmla="*/ 4916996 w 9833990"/>
                <a:gd name="connsiteY4" fmla="*/ 0 h 9833990"/>
                <a:gd name="connsiteX5" fmla="*/ 4916996 w 9833990"/>
                <a:gd name="connsiteY5" fmla="*/ 8593455 h 9833990"/>
                <a:gd name="connsiteX6" fmla="*/ 1240536 w 9833990"/>
                <a:gd name="connsiteY6" fmla="*/ 4916996 h 9833990"/>
                <a:gd name="connsiteX7" fmla="*/ 4916996 w 9833990"/>
                <a:gd name="connsiteY7" fmla="*/ 1240536 h 9833990"/>
                <a:gd name="connsiteX8" fmla="*/ 8593455 w 9833990"/>
                <a:gd name="connsiteY8" fmla="*/ 4916996 h 9833990"/>
                <a:gd name="connsiteX9" fmla="*/ 4916996 w 9833990"/>
                <a:gd name="connsiteY9" fmla="*/ 8593455 h 983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3990" h="9833990">
                  <a:moveTo>
                    <a:pt x="4916996" y="0"/>
                  </a:moveTo>
                  <a:cubicBezTo>
                    <a:pt x="2201418" y="0"/>
                    <a:pt x="0" y="2201418"/>
                    <a:pt x="0" y="4916996"/>
                  </a:cubicBezTo>
                  <a:cubicBezTo>
                    <a:pt x="0" y="7632573"/>
                    <a:pt x="2201355" y="9833991"/>
                    <a:pt x="4916996" y="9833991"/>
                  </a:cubicBezTo>
                  <a:cubicBezTo>
                    <a:pt x="7632637" y="9833991"/>
                    <a:pt x="9833991" y="7632573"/>
                    <a:pt x="9833991" y="4916996"/>
                  </a:cubicBezTo>
                  <a:cubicBezTo>
                    <a:pt x="9833991" y="2201418"/>
                    <a:pt x="7632573" y="0"/>
                    <a:pt x="4916996" y="0"/>
                  </a:cubicBezTo>
                  <a:close/>
                  <a:moveTo>
                    <a:pt x="4916996" y="8593455"/>
                  </a:moveTo>
                  <a:cubicBezTo>
                    <a:pt x="2886520" y="8593455"/>
                    <a:pt x="1240536" y="6947472"/>
                    <a:pt x="1240536" y="4916996"/>
                  </a:cubicBezTo>
                  <a:cubicBezTo>
                    <a:pt x="1240536" y="2886520"/>
                    <a:pt x="2886520" y="1240536"/>
                    <a:pt x="4916996" y="1240536"/>
                  </a:cubicBezTo>
                  <a:cubicBezTo>
                    <a:pt x="6947472" y="1240536"/>
                    <a:pt x="8593455" y="2886520"/>
                    <a:pt x="8593455" y="4916996"/>
                  </a:cubicBezTo>
                  <a:cubicBezTo>
                    <a:pt x="8593455" y="6947472"/>
                    <a:pt x="6947472" y="8593455"/>
                    <a:pt x="4916996" y="8593455"/>
                  </a:cubicBezTo>
                  <a:close/>
                </a:path>
              </a:pathLst>
            </a:custGeom>
            <a:grpFill/>
            <a:ln w="6350" cap="flat">
              <a:noFill/>
              <a:prstDash val="solid"/>
              <a:miter/>
            </a:ln>
          </p:spPr>
          <p:txBody>
            <a:bodyPr rtlCol="0" anchor="ctr"/>
            <a:lstStyle/>
            <a:p>
              <a:endParaRPr lang="en-PT"/>
            </a:p>
          </p:txBody>
        </p:sp>
        <p:sp>
          <p:nvSpPr>
            <p:cNvPr id="30" name="Freeform 29">
              <a:extLst>
                <a:ext uri="{FF2B5EF4-FFF2-40B4-BE49-F238E27FC236}">
                  <a16:creationId xmlns:a16="http://schemas.microsoft.com/office/drawing/2014/main" id="{C286BE7D-286D-B3E2-257E-4DABC0CF453C}"/>
                </a:ext>
              </a:extLst>
            </p:cNvPr>
            <p:cNvSpPr/>
            <p:nvPr/>
          </p:nvSpPr>
          <p:spPr>
            <a:xfrm>
              <a:off x="512063" y="3582290"/>
              <a:ext cx="3166681" cy="4616386"/>
            </a:xfrm>
            <a:custGeom>
              <a:avLst/>
              <a:gdLst>
                <a:gd name="connsiteX0" fmla="*/ 1915414 w 3166681"/>
                <a:gd name="connsiteY0" fmla="*/ 1801177 h 4616386"/>
                <a:gd name="connsiteX1" fmla="*/ 2176082 w 3166681"/>
                <a:gd name="connsiteY1" fmla="*/ 1379093 h 4616386"/>
                <a:gd name="connsiteX2" fmla="*/ 2019745 w 3166681"/>
                <a:gd name="connsiteY2" fmla="*/ 1029081 h 4616386"/>
                <a:gd name="connsiteX3" fmla="*/ 1576705 w 3166681"/>
                <a:gd name="connsiteY3" fmla="*/ 908050 h 4616386"/>
                <a:gd name="connsiteX4" fmla="*/ 1065213 w 3166681"/>
                <a:gd name="connsiteY4" fmla="*/ 1018858 h 4616386"/>
                <a:gd name="connsiteX5" fmla="*/ 599377 w 3166681"/>
                <a:gd name="connsiteY5" fmla="*/ 1357566 h 4616386"/>
                <a:gd name="connsiteX6" fmla="*/ 0 w 3166681"/>
                <a:gd name="connsiteY6" fmla="*/ 700469 h 4616386"/>
                <a:gd name="connsiteX7" fmla="*/ 674307 w 3166681"/>
                <a:gd name="connsiteY7" fmla="*/ 194564 h 4616386"/>
                <a:gd name="connsiteX8" fmla="*/ 1596263 w 3166681"/>
                <a:gd name="connsiteY8" fmla="*/ 0 h 4616386"/>
                <a:gd name="connsiteX9" fmla="*/ 2236915 w 3166681"/>
                <a:gd name="connsiteY9" fmla="*/ 87884 h 4616386"/>
                <a:gd name="connsiteX10" fmla="*/ 2732913 w 3166681"/>
                <a:gd name="connsiteY10" fmla="*/ 348361 h 4616386"/>
                <a:gd name="connsiteX11" fmla="*/ 3053398 w 3166681"/>
                <a:gd name="connsiteY11" fmla="*/ 774890 h 4616386"/>
                <a:gd name="connsiteX12" fmla="*/ 3166682 w 3166681"/>
                <a:gd name="connsiteY12" fmla="*/ 1354455 h 4616386"/>
                <a:gd name="connsiteX13" fmla="*/ 3066288 w 3166681"/>
                <a:gd name="connsiteY13" fmla="*/ 1891728 h 4616386"/>
                <a:gd name="connsiteX14" fmla="*/ 2794445 w 3166681"/>
                <a:gd name="connsiteY14" fmla="*/ 2272602 h 4616386"/>
                <a:gd name="connsiteX15" fmla="*/ 2389759 w 3166681"/>
                <a:gd name="connsiteY15" fmla="*/ 2523300 h 4616386"/>
                <a:gd name="connsiteX16" fmla="*/ 1889506 w 3166681"/>
                <a:gd name="connsiteY16" fmla="*/ 2669858 h 4616386"/>
                <a:gd name="connsiteX17" fmla="*/ 1817878 w 3166681"/>
                <a:gd name="connsiteY17" fmla="*/ 3067050 h 4616386"/>
                <a:gd name="connsiteX18" fmla="*/ 1153287 w 3166681"/>
                <a:gd name="connsiteY18" fmla="*/ 3067050 h 4616386"/>
                <a:gd name="connsiteX19" fmla="*/ 1003491 w 3166681"/>
                <a:gd name="connsiteY19" fmla="*/ 2013712 h 4616386"/>
                <a:gd name="connsiteX20" fmla="*/ 1036002 w 3166681"/>
                <a:gd name="connsiteY20" fmla="*/ 1981200 h 4616386"/>
                <a:gd name="connsiteX21" fmla="*/ 1915478 w 3166681"/>
                <a:gd name="connsiteY21" fmla="*/ 1801241 h 4616386"/>
                <a:gd name="connsiteX22" fmla="*/ 931482 w 3166681"/>
                <a:gd name="connsiteY22" fmla="*/ 4616387 h 4616386"/>
                <a:gd name="connsiteX23" fmla="*/ 931482 w 3166681"/>
                <a:gd name="connsiteY23" fmla="*/ 3574987 h 4616386"/>
                <a:gd name="connsiteX24" fmla="*/ 1985581 w 3166681"/>
                <a:gd name="connsiteY24" fmla="*/ 3574987 h 4616386"/>
                <a:gd name="connsiteX25" fmla="*/ 1985581 w 3166681"/>
                <a:gd name="connsiteY25" fmla="*/ 4616387 h 4616386"/>
                <a:gd name="connsiteX26" fmla="*/ 931482 w 3166681"/>
                <a:gd name="connsiteY26" fmla="*/ 4616387 h 46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66681" h="4616386">
                  <a:moveTo>
                    <a:pt x="1915414" y="1801177"/>
                  </a:moveTo>
                  <a:cubicBezTo>
                    <a:pt x="2089150" y="1698689"/>
                    <a:pt x="2176082" y="1557972"/>
                    <a:pt x="2176082" y="1379093"/>
                  </a:cubicBezTo>
                  <a:cubicBezTo>
                    <a:pt x="2176082" y="1226502"/>
                    <a:pt x="2123885" y="1109789"/>
                    <a:pt x="2019745" y="1029081"/>
                  </a:cubicBezTo>
                  <a:cubicBezTo>
                    <a:pt x="1915478" y="948436"/>
                    <a:pt x="1767840" y="908050"/>
                    <a:pt x="1576705" y="908050"/>
                  </a:cubicBezTo>
                  <a:cubicBezTo>
                    <a:pt x="1385570" y="908050"/>
                    <a:pt x="1223772" y="945070"/>
                    <a:pt x="1065213" y="1018858"/>
                  </a:cubicBezTo>
                  <a:cubicBezTo>
                    <a:pt x="906653" y="1092645"/>
                    <a:pt x="751396" y="1205611"/>
                    <a:pt x="599377" y="1357566"/>
                  </a:cubicBezTo>
                  <a:lnTo>
                    <a:pt x="0" y="700469"/>
                  </a:lnTo>
                  <a:cubicBezTo>
                    <a:pt x="191072" y="492887"/>
                    <a:pt x="415798" y="324358"/>
                    <a:pt x="674307" y="194564"/>
                  </a:cubicBezTo>
                  <a:cubicBezTo>
                    <a:pt x="932752" y="64897"/>
                    <a:pt x="1240028" y="0"/>
                    <a:pt x="1596263" y="0"/>
                  </a:cubicBezTo>
                  <a:cubicBezTo>
                    <a:pt x="1830832" y="0"/>
                    <a:pt x="2044319" y="29337"/>
                    <a:pt x="2236915" y="87884"/>
                  </a:cubicBezTo>
                  <a:cubicBezTo>
                    <a:pt x="2429383" y="146495"/>
                    <a:pt x="2594801" y="233363"/>
                    <a:pt x="2732913" y="348361"/>
                  </a:cubicBezTo>
                  <a:cubicBezTo>
                    <a:pt x="2871026" y="463423"/>
                    <a:pt x="2977769" y="605663"/>
                    <a:pt x="3053398" y="774890"/>
                  </a:cubicBezTo>
                  <a:cubicBezTo>
                    <a:pt x="3128899" y="944245"/>
                    <a:pt x="3166682" y="1137412"/>
                    <a:pt x="3166682" y="1354455"/>
                  </a:cubicBezTo>
                  <a:cubicBezTo>
                    <a:pt x="3166682" y="1571498"/>
                    <a:pt x="3133154" y="1741932"/>
                    <a:pt x="3066288" y="1891728"/>
                  </a:cubicBezTo>
                  <a:cubicBezTo>
                    <a:pt x="2999423" y="2041525"/>
                    <a:pt x="2908745" y="2168462"/>
                    <a:pt x="2794445" y="2272602"/>
                  </a:cubicBezTo>
                  <a:cubicBezTo>
                    <a:pt x="2680018" y="2376805"/>
                    <a:pt x="2545080" y="2460434"/>
                    <a:pt x="2389759" y="2523300"/>
                  </a:cubicBezTo>
                  <a:cubicBezTo>
                    <a:pt x="2234311" y="2586228"/>
                    <a:pt x="2067497" y="2635123"/>
                    <a:pt x="1889506" y="2669858"/>
                  </a:cubicBezTo>
                  <a:lnTo>
                    <a:pt x="1817878" y="3067050"/>
                  </a:lnTo>
                  <a:lnTo>
                    <a:pt x="1153287" y="3067050"/>
                  </a:lnTo>
                  <a:lnTo>
                    <a:pt x="1003491" y="2013712"/>
                  </a:lnTo>
                  <a:lnTo>
                    <a:pt x="1036002" y="1981200"/>
                  </a:lnTo>
                  <a:cubicBezTo>
                    <a:pt x="1448562" y="1963738"/>
                    <a:pt x="1741742" y="1903794"/>
                    <a:pt x="1915478" y="1801241"/>
                  </a:cubicBezTo>
                  <a:close/>
                  <a:moveTo>
                    <a:pt x="931482" y="4616387"/>
                  </a:moveTo>
                  <a:lnTo>
                    <a:pt x="931482" y="3574987"/>
                  </a:lnTo>
                  <a:lnTo>
                    <a:pt x="1985581" y="3574987"/>
                  </a:lnTo>
                  <a:lnTo>
                    <a:pt x="1985581" y="4616387"/>
                  </a:lnTo>
                  <a:lnTo>
                    <a:pt x="931482" y="4616387"/>
                  </a:lnTo>
                  <a:close/>
                </a:path>
              </a:pathLst>
            </a:custGeom>
            <a:grpFill/>
            <a:ln w="6350" cap="flat">
              <a:noFill/>
              <a:prstDash val="solid"/>
              <a:miter/>
            </a:ln>
          </p:spPr>
          <p:txBody>
            <a:bodyPr rtlCol="0" anchor="ctr"/>
            <a:lstStyle/>
            <a:p>
              <a:endParaRPr lang="en-PT"/>
            </a:p>
          </p:txBody>
        </p:sp>
        <p:sp>
          <p:nvSpPr>
            <p:cNvPr id="31" name="Freeform 30">
              <a:extLst>
                <a:ext uri="{FF2B5EF4-FFF2-40B4-BE49-F238E27FC236}">
                  <a16:creationId xmlns:a16="http://schemas.microsoft.com/office/drawing/2014/main" id="{A81A5608-B904-34FA-DBB4-101445DE75D0}"/>
                </a:ext>
              </a:extLst>
            </p:cNvPr>
            <p:cNvSpPr/>
            <p:nvPr/>
          </p:nvSpPr>
          <p:spPr>
            <a:xfrm>
              <a:off x="9441560" y="-66737"/>
              <a:ext cx="1808543" cy="2636583"/>
            </a:xfrm>
            <a:custGeom>
              <a:avLst/>
              <a:gdLst>
                <a:gd name="connsiteX0" fmla="*/ 1093978 w 1808543"/>
                <a:gd name="connsiteY0" fmla="*/ 1028637 h 2636583"/>
                <a:gd name="connsiteX1" fmla="*/ 1242822 w 1808543"/>
                <a:gd name="connsiteY1" fmla="*/ 787591 h 2636583"/>
                <a:gd name="connsiteX2" fmla="*/ 1153541 w 1808543"/>
                <a:gd name="connsiteY2" fmla="*/ 587693 h 2636583"/>
                <a:gd name="connsiteX3" fmla="*/ 900494 w 1808543"/>
                <a:gd name="connsiteY3" fmla="*/ 518541 h 2636583"/>
                <a:gd name="connsiteX4" fmla="*/ 608394 w 1808543"/>
                <a:gd name="connsiteY4" fmla="*/ 581851 h 2636583"/>
                <a:gd name="connsiteX5" fmla="*/ 342329 w 1808543"/>
                <a:gd name="connsiteY5" fmla="*/ 775335 h 2636583"/>
                <a:gd name="connsiteX6" fmla="*/ 0 w 1808543"/>
                <a:gd name="connsiteY6" fmla="*/ 400050 h 2636583"/>
                <a:gd name="connsiteX7" fmla="*/ 385128 w 1808543"/>
                <a:gd name="connsiteY7" fmla="*/ 111125 h 2636583"/>
                <a:gd name="connsiteX8" fmla="*/ 911670 w 1808543"/>
                <a:gd name="connsiteY8" fmla="*/ 0 h 2636583"/>
                <a:gd name="connsiteX9" fmla="*/ 1277557 w 1808543"/>
                <a:gd name="connsiteY9" fmla="*/ 50229 h 2636583"/>
                <a:gd name="connsiteX10" fmla="*/ 1560830 w 1808543"/>
                <a:gd name="connsiteY10" fmla="*/ 199009 h 2636583"/>
                <a:gd name="connsiteX11" fmla="*/ 1743837 w 1808543"/>
                <a:gd name="connsiteY11" fmla="*/ 442595 h 2636583"/>
                <a:gd name="connsiteX12" fmla="*/ 1808544 w 1808543"/>
                <a:gd name="connsiteY12" fmla="*/ 773621 h 2636583"/>
                <a:gd name="connsiteX13" fmla="*/ 1751203 w 1808543"/>
                <a:gd name="connsiteY13" fmla="*/ 1080453 h 2636583"/>
                <a:gd name="connsiteX14" fmla="*/ 1595945 w 1808543"/>
                <a:gd name="connsiteY14" fmla="*/ 1298004 h 2636583"/>
                <a:gd name="connsiteX15" fmla="*/ 1364806 w 1808543"/>
                <a:gd name="connsiteY15" fmla="*/ 1441196 h 2636583"/>
                <a:gd name="connsiteX16" fmla="*/ 1079056 w 1808543"/>
                <a:gd name="connsiteY16" fmla="*/ 1524889 h 2636583"/>
                <a:gd name="connsiteX17" fmla="*/ 1038161 w 1808543"/>
                <a:gd name="connsiteY17" fmla="*/ 1751711 h 2636583"/>
                <a:gd name="connsiteX18" fmla="*/ 658622 w 1808543"/>
                <a:gd name="connsiteY18" fmla="*/ 1751711 h 2636583"/>
                <a:gd name="connsiteX19" fmla="*/ 573024 w 1808543"/>
                <a:gd name="connsiteY19" fmla="*/ 1150112 h 2636583"/>
                <a:gd name="connsiteX20" fmla="*/ 591630 w 1808543"/>
                <a:gd name="connsiteY20" fmla="*/ 1131507 h 2636583"/>
                <a:gd name="connsiteX21" fmla="*/ 1093915 w 1808543"/>
                <a:gd name="connsiteY21" fmla="*/ 1028700 h 2636583"/>
                <a:gd name="connsiteX22" fmla="*/ 532003 w 1808543"/>
                <a:gd name="connsiteY22" fmla="*/ 2636584 h 2636583"/>
                <a:gd name="connsiteX23" fmla="*/ 532003 w 1808543"/>
                <a:gd name="connsiteY23" fmla="*/ 2041779 h 2636583"/>
                <a:gd name="connsiteX24" fmla="*/ 1134046 w 1808543"/>
                <a:gd name="connsiteY24" fmla="*/ 2041779 h 2636583"/>
                <a:gd name="connsiteX25" fmla="*/ 1134046 w 1808543"/>
                <a:gd name="connsiteY25" fmla="*/ 2636584 h 2636583"/>
                <a:gd name="connsiteX26" fmla="*/ 532003 w 1808543"/>
                <a:gd name="connsiteY26" fmla="*/ 2636584 h 263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8543" h="2636583">
                  <a:moveTo>
                    <a:pt x="1093978" y="1028637"/>
                  </a:moveTo>
                  <a:cubicBezTo>
                    <a:pt x="1193229" y="970089"/>
                    <a:pt x="1242822" y="889762"/>
                    <a:pt x="1242822" y="787591"/>
                  </a:cubicBezTo>
                  <a:cubicBezTo>
                    <a:pt x="1242822" y="700405"/>
                    <a:pt x="1213041" y="633794"/>
                    <a:pt x="1153541" y="587693"/>
                  </a:cubicBezTo>
                  <a:cubicBezTo>
                    <a:pt x="1093978" y="541592"/>
                    <a:pt x="1009650" y="518541"/>
                    <a:pt x="900494" y="518541"/>
                  </a:cubicBezTo>
                  <a:cubicBezTo>
                    <a:pt x="791337" y="518541"/>
                    <a:pt x="698945" y="539687"/>
                    <a:pt x="608394" y="581851"/>
                  </a:cubicBezTo>
                  <a:cubicBezTo>
                    <a:pt x="517843" y="624015"/>
                    <a:pt x="429133" y="688531"/>
                    <a:pt x="342329" y="775335"/>
                  </a:cubicBezTo>
                  <a:lnTo>
                    <a:pt x="0" y="400050"/>
                  </a:lnTo>
                  <a:cubicBezTo>
                    <a:pt x="109157" y="281496"/>
                    <a:pt x="237490" y="185230"/>
                    <a:pt x="385128" y="111125"/>
                  </a:cubicBezTo>
                  <a:cubicBezTo>
                    <a:pt x="532765" y="37084"/>
                    <a:pt x="708279" y="0"/>
                    <a:pt x="911670" y="0"/>
                  </a:cubicBezTo>
                  <a:cubicBezTo>
                    <a:pt x="1045655" y="0"/>
                    <a:pt x="1167575" y="16764"/>
                    <a:pt x="1277557" y="50229"/>
                  </a:cubicBezTo>
                  <a:cubicBezTo>
                    <a:pt x="1387475" y="83693"/>
                    <a:pt x="1481963" y="133287"/>
                    <a:pt x="1560830" y="199009"/>
                  </a:cubicBezTo>
                  <a:cubicBezTo>
                    <a:pt x="1639697" y="264732"/>
                    <a:pt x="1700657" y="345948"/>
                    <a:pt x="1743837" y="442595"/>
                  </a:cubicBezTo>
                  <a:cubicBezTo>
                    <a:pt x="1786954" y="539306"/>
                    <a:pt x="1808544" y="649669"/>
                    <a:pt x="1808544" y="773621"/>
                  </a:cubicBezTo>
                  <a:cubicBezTo>
                    <a:pt x="1808544" y="897573"/>
                    <a:pt x="1789367" y="994918"/>
                    <a:pt x="1751203" y="1080453"/>
                  </a:cubicBezTo>
                  <a:cubicBezTo>
                    <a:pt x="1713040" y="1166051"/>
                    <a:pt x="1661223" y="1238504"/>
                    <a:pt x="1595945" y="1298004"/>
                  </a:cubicBezTo>
                  <a:cubicBezTo>
                    <a:pt x="1530604" y="1357503"/>
                    <a:pt x="1453515" y="1405255"/>
                    <a:pt x="1364806" y="1441196"/>
                  </a:cubicBezTo>
                  <a:cubicBezTo>
                    <a:pt x="1276033" y="1477137"/>
                    <a:pt x="1180719" y="1505077"/>
                    <a:pt x="1079056" y="1524889"/>
                  </a:cubicBezTo>
                  <a:lnTo>
                    <a:pt x="1038161" y="1751711"/>
                  </a:lnTo>
                  <a:lnTo>
                    <a:pt x="658622" y="1751711"/>
                  </a:lnTo>
                  <a:lnTo>
                    <a:pt x="573024" y="1150112"/>
                  </a:lnTo>
                  <a:lnTo>
                    <a:pt x="591630" y="1131507"/>
                  </a:lnTo>
                  <a:cubicBezTo>
                    <a:pt x="827278" y="1121537"/>
                    <a:pt x="994728" y="1087311"/>
                    <a:pt x="1093915" y="1028700"/>
                  </a:cubicBezTo>
                  <a:close/>
                  <a:moveTo>
                    <a:pt x="532003" y="2636584"/>
                  </a:moveTo>
                  <a:lnTo>
                    <a:pt x="532003" y="2041779"/>
                  </a:lnTo>
                  <a:lnTo>
                    <a:pt x="1134046" y="2041779"/>
                  </a:lnTo>
                  <a:lnTo>
                    <a:pt x="1134046" y="2636584"/>
                  </a:lnTo>
                  <a:lnTo>
                    <a:pt x="532003" y="2636584"/>
                  </a:lnTo>
                  <a:close/>
                </a:path>
              </a:pathLst>
            </a:custGeom>
            <a:grpFill/>
            <a:ln w="6350" cap="flat">
              <a:noFill/>
              <a:prstDash val="solid"/>
              <a:miter/>
            </a:ln>
          </p:spPr>
          <p:txBody>
            <a:bodyPr rtlCol="0" anchor="ctr"/>
            <a:lstStyle/>
            <a:p>
              <a:endParaRPr lang="en-PT"/>
            </a:p>
          </p:txBody>
        </p:sp>
      </p:grpSp>
      <p:sp>
        <p:nvSpPr>
          <p:cNvPr id="4" name="TextBox 3">
            <a:extLst>
              <a:ext uri="{FF2B5EF4-FFF2-40B4-BE49-F238E27FC236}">
                <a16:creationId xmlns:a16="http://schemas.microsoft.com/office/drawing/2014/main" id="{5E9A65B5-74C4-FC52-E413-E36E08E7938C}"/>
              </a:ext>
            </a:extLst>
          </p:cNvPr>
          <p:cNvSpPr txBox="1"/>
          <p:nvPr/>
        </p:nvSpPr>
        <p:spPr>
          <a:xfrm>
            <a:off x="585626" y="760287"/>
            <a:ext cx="11250203" cy="4926670"/>
          </a:xfrm>
          <a:prstGeom prst="rect">
            <a:avLst/>
          </a:prstGeom>
          <a:noFill/>
        </p:spPr>
        <p:txBody>
          <a:bodyPr wrap="square" rtlCol="0">
            <a:spAutoFit/>
          </a:bodyPr>
          <a:lstStyle/>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“Thinking about dashboard specifics: </a:t>
            </a:r>
          </a:p>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One aspect where dashboards is perhaps changing the dynamic is in relation to data items that erode in value over time, such as postcodes which may feature in FIND data, as it’s created a greater reason to seek to improve these ahead of members approaching retirement. </a:t>
            </a:r>
          </a:p>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Moving onto value data, on the DB side, administrators have generally been increasing automation over time, which is now really helpful from a dashboards perspective. However, there may be calculations which haven’t yet been automated – for example, there might only be a small number of members with a particular benefit structure, which was fine if dealing with a drip feed of these members retiring, but the 10 day turnaround for dashboards might mean that it’s now worth considering automating these calculations.</a:t>
            </a:r>
          </a:p>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And, it’s worth noting that the specialist teams within administrators who typically undertake the programming of benefit calculations are really busy at the moment, so it’s worth considering values and the degree of automation in your scheme sooner rather than later.  </a:t>
            </a:r>
          </a:p>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And if you haven’t yet got your teeth into the specifics of value data, and in my experience lots of schemes haven’t reached that point yet, while FIND data is often quite standardised across schemes, the value data considerations are more scheme specific... So don’t underestimate what’s required at this stage!”</a:t>
            </a:r>
          </a:p>
        </p:txBody>
      </p:sp>
    </p:spTree>
    <p:extLst>
      <p:ext uri="{BB962C8B-B14F-4D97-AF65-F5344CB8AC3E}">
        <p14:creationId xmlns:p14="http://schemas.microsoft.com/office/powerpoint/2010/main" val="146535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15000" fill="hold"/>
                                        <p:tgtEl>
                                          <p:spTgt spid="2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BCF5E-797F-30A1-09F0-F92E9A17E404}"/>
            </a:ext>
          </a:extLst>
        </p:cNvPr>
        <p:cNvGrpSpPr/>
        <p:nvPr/>
      </p:nvGrpSpPr>
      <p:grpSpPr>
        <a:xfrm>
          <a:off x="0" y="0"/>
          <a:ext cx="0" cy="0"/>
          <a:chOff x="0" y="0"/>
          <a:chExt cx="0" cy="0"/>
        </a:xfrm>
      </p:grpSpPr>
      <p:grpSp>
        <p:nvGrpSpPr>
          <p:cNvPr id="27" name="Ornament">
            <a:extLst>
              <a:ext uri="{FF2B5EF4-FFF2-40B4-BE49-F238E27FC236}">
                <a16:creationId xmlns:a16="http://schemas.microsoft.com/office/drawing/2014/main" id="{B3DB69F7-0D94-696E-509C-C704CC118A53}"/>
              </a:ext>
            </a:extLst>
          </p:cNvPr>
          <p:cNvGrpSpPr/>
          <p:nvPr/>
        </p:nvGrpSpPr>
        <p:grpSpPr>
          <a:xfrm>
            <a:off x="-2903751" y="-1156665"/>
            <a:ext cx="15739935" cy="12128499"/>
            <a:chOff x="-2821558" y="-1321052"/>
            <a:chExt cx="15739935" cy="12128499"/>
          </a:xfrm>
          <a:solidFill>
            <a:srgbClr val="FFFFFF">
              <a:alpha val="5000"/>
            </a:srgbClr>
          </a:solidFill>
        </p:grpSpPr>
        <p:sp>
          <p:nvSpPr>
            <p:cNvPr id="28" name="Freeform 27">
              <a:extLst>
                <a:ext uri="{FF2B5EF4-FFF2-40B4-BE49-F238E27FC236}">
                  <a16:creationId xmlns:a16="http://schemas.microsoft.com/office/drawing/2014/main" id="{C108A9F7-F7CC-274D-956B-2A5A94F390F2}"/>
                </a:ext>
              </a:extLst>
            </p:cNvPr>
            <p:cNvSpPr/>
            <p:nvPr/>
          </p:nvSpPr>
          <p:spPr>
            <a:xfrm>
              <a:off x="7773352" y="-1321052"/>
              <a:ext cx="5145023" cy="5145024"/>
            </a:xfrm>
            <a:custGeom>
              <a:avLst/>
              <a:gdLst>
                <a:gd name="connsiteX0" fmla="*/ 2572512 w 5145023"/>
                <a:gd name="connsiteY0" fmla="*/ 0 h 5145024"/>
                <a:gd name="connsiteX1" fmla="*/ 0 w 5145023"/>
                <a:gd name="connsiteY1" fmla="*/ 2572512 h 5145024"/>
                <a:gd name="connsiteX2" fmla="*/ 2572512 w 5145023"/>
                <a:gd name="connsiteY2" fmla="*/ 5145024 h 5145024"/>
                <a:gd name="connsiteX3" fmla="*/ 5145024 w 5145023"/>
                <a:gd name="connsiteY3" fmla="*/ 2572512 h 5145024"/>
                <a:gd name="connsiteX4" fmla="*/ 2572512 w 5145023"/>
                <a:gd name="connsiteY4" fmla="*/ 0 h 5145024"/>
                <a:gd name="connsiteX5" fmla="*/ 2572512 w 5145023"/>
                <a:gd name="connsiteY5" fmla="*/ 4496054 h 5145024"/>
                <a:gd name="connsiteX6" fmla="*/ 649033 w 5145023"/>
                <a:gd name="connsiteY6" fmla="*/ 2572576 h 5145024"/>
                <a:gd name="connsiteX7" fmla="*/ 2572512 w 5145023"/>
                <a:gd name="connsiteY7" fmla="*/ 649097 h 5145024"/>
                <a:gd name="connsiteX8" fmla="*/ 4495991 w 5145023"/>
                <a:gd name="connsiteY8" fmla="*/ 2572576 h 5145024"/>
                <a:gd name="connsiteX9" fmla="*/ 2572512 w 5145023"/>
                <a:gd name="connsiteY9" fmla="*/ 4496054 h 514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5023" h="5145024">
                  <a:moveTo>
                    <a:pt x="2572512" y="0"/>
                  </a:moveTo>
                  <a:cubicBezTo>
                    <a:pt x="1151763" y="0"/>
                    <a:pt x="0" y="1151763"/>
                    <a:pt x="0" y="2572512"/>
                  </a:cubicBezTo>
                  <a:cubicBezTo>
                    <a:pt x="0" y="3993261"/>
                    <a:pt x="1151763" y="5145024"/>
                    <a:pt x="2572512" y="5145024"/>
                  </a:cubicBezTo>
                  <a:cubicBezTo>
                    <a:pt x="3993261" y="5145024"/>
                    <a:pt x="5145024" y="3993261"/>
                    <a:pt x="5145024" y="2572512"/>
                  </a:cubicBezTo>
                  <a:cubicBezTo>
                    <a:pt x="5145024" y="1151763"/>
                    <a:pt x="3993261" y="0"/>
                    <a:pt x="2572512" y="0"/>
                  </a:cubicBezTo>
                  <a:close/>
                  <a:moveTo>
                    <a:pt x="2572512" y="4496054"/>
                  </a:moveTo>
                  <a:cubicBezTo>
                    <a:pt x="1510220" y="4496054"/>
                    <a:pt x="649033" y="3634867"/>
                    <a:pt x="649033" y="2572576"/>
                  </a:cubicBezTo>
                  <a:cubicBezTo>
                    <a:pt x="649033" y="1510284"/>
                    <a:pt x="1510220" y="649097"/>
                    <a:pt x="2572512" y="649097"/>
                  </a:cubicBezTo>
                  <a:cubicBezTo>
                    <a:pt x="3634804" y="649097"/>
                    <a:pt x="4495991" y="1510284"/>
                    <a:pt x="4495991" y="2572576"/>
                  </a:cubicBezTo>
                  <a:cubicBezTo>
                    <a:pt x="4495991" y="3634867"/>
                    <a:pt x="3634804" y="4496054"/>
                    <a:pt x="2572512" y="4496054"/>
                  </a:cubicBezTo>
                  <a:close/>
                </a:path>
              </a:pathLst>
            </a:custGeom>
            <a:grpFill/>
            <a:ln w="6350" cap="flat">
              <a:noFill/>
              <a:prstDash val="solid"/>
              <a:miter/>
            </a:ln>
          </p:spPr>
          <p:txBody>
            <a:bodyPr rtlCol="0" anchor="ctr"/>
            <a:lstStyle/>
            <a:p>
              <a:endParaRPr lang="en-PT"/>
            </a:p>
          </p:txBody>
        </p:sp>
        <p:sp>
          <p:nvSpPr>
            <p:cNvPr id="29" name="Freeform 28">
              <a:extLst>
                <a:ext uri="{FF2B5EF4-FFF2-40B4-BE49-F238E27FC236}">
                  <a16:creationId xmlns:a16="http://schemas.microsoft.com/office/drawing/2014/main" id="{0316208F-6A44-24A7-D554-A36CEDDE229F}"/>
                </a:ext>
              </a:extLst>
            </p:cNvPr>
            <p:cNvSpPr/>
            <p:nvPr/>
          </p:nvSpPr>
          <p:spPr>
            <a:xfrm>
              <a:off x="-2821558" y="973456"/>
              <a:ext cx="9833990" cy="9833990"/>
            </a:xfrm>
            <a:custGeom>
              <a:avLst/>
              <a:gdLst>
                <a:gd name="connsiteX0" fmla="*/ 4916996 w 9833990"/>
                <a:gd name="connsiteY0" fmla="*/ 0 h 9833990"/>
                <a:gd name="connsiteX1" fmla="*/ 0 w 9833990"/>
                <a:gd name="connsiteY1" fmla="*/ 4916996 h 9833990"/>
                <a:gd name="connsiteX2" fmla="*/ 4916996 w 9833990"/>
                <a:gd name="connsiteY2" fmla="*/ 9833991 h 9833990"/>
                <a:gd name="connsiteX3" fmla="*/ 9833991 w 9833990"/>
                <a:gd name="connsiteY3" fmla="*/ 4916996 h 9833990"/>
                <a:gd name="connsiteX4" fmla="*/ 4916996 w 9833990"/>
                <a:gd name="connsiteY4" fmla="*/ 0 h 9833990"/>
                <a:gd name="connsiteX5" fmla="*/ 4916996 w 9833990"/>
                <a:gd name="connsiteY5" fmla="*/ 8593455 h 9833990"/>
                <a:gd name="connsiteX6" fmla="*/ 1240536 w 9833990"/>
                <a:gd name="connsiteY6" fmla="*/ 4916996 h 9833990"/>
                <a:gd name="connsiteX7" fmla="*/ 4916996 w 9833990"/>
                <a:gd name="connsiteY7" fmla="*/ 1240536 h 9833990"/>
                <a:gd name="connsiteX8" fmla="*/ 8593455 w 9833990"/>
                <a:gd name="connsiteY8" fmla="*/ 4916996 h 9833990"/>
                <a:gd name="connsiteX9" fmla="*/ 4916996 w 9833990"/>
                <a:gd name="connsiteY9" fmla="*/ 8593455 h 983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3990" h="9833990">
                  <a:moveTo>
                    <a:pt x="4916996" y="0"/>
                  </a:moveTo>
                  <a:cubicBezTo>
                    <a:pt x="2201418" y="0"/>
                    <a:pt x="0" y="2201418"/>
                    <a:pt x="0" y="4916996"/>
                  </a:cubicBezTo>
                  <a:cubicBezTo>
                    <a:pt x="0" y="7632573"/>
                    <a:pt x="2201355" y="9833991"/>
                    <a:pt x="4916996" y="9833991"/>
                  </a:cubicBezTo>
                  <a:cubicBezTo>
                    <a:pt x="7632637" y="9833991"/>
                    <a:pt x="9833991" y="7632573"/>
                    <a:pt x="9833991" y="4916996"/>
                  </a:cubicBezTo>
                  <a:cubicBezTo>
                    <a:pt x="9833991" y="2201418"/>
                    <a:pt x="7632573" y="0"/>
                    <a:pt x="4916996" y="0"/>
                  </a:cubicBezTo>
                  <a:close/>
                  <a:moveTo>
                    <a:pt x="4916996" y="8593455"/>
                  </a:moveTo>
                  <a:cubicBezTo>
                    <a:pt x="2886520" y="8593455"/>
                    <a:pt x="1240536" y="6947472"/>
                    <a:pt x="1240536" y="4916996"/>
                  </a:cubicBezTo>
                  <a:cubicBezTo>
                    <a:pt x="1240536" y="2886520"/>
                    <a:pt x="2886520" y="1240536"/>
                    <a:pt x="4916996" y="1240536"/>
                  </a:cubicBezTo>
                  <a:cubicBezTo>
                    <a:pt x="6947472" y="1240536"/>
                    <a:pt x="8593455" y="2886520"/>
                    <a:pt x="8593455" y="4916996"/>
                  </a:cubicBezTo>
                  <a:cubicBezTo>
                    <a:pt x="8593455" y="6947472"/>
                    <a:pt x="6947472" y="8593455"/>
                    <a:pt x="4916996" y="8593455"/>
                  </a:cubicBezTo>
                  <a:close/>
                </a:path>
              </a:pathLst>
            </a:custGeom>
            <a:grpFill/>
            <a:ln w="6350" cap="flat">
              <a:noFill/>
              <a:prstDash val="solid"/>
              <a:miter/>
            </a:ln>
          </p:spPr>
          <p:txBody>
            <a:bodyPr rtlCol="0" anchor="ctr"/>
            <a:lstStyle/>
            <a:p>
              <a:endParaRPr lang="en-PT"/>
            </a:p>
          </p:txBody>
        </p:sp>
        <p:sp>
          <p:nvSpPr>
            <p:cNvPr id="30" name="Freeform 29">
              <a:extLst>
                <a:ext uri="{FF2B5EF4-FFF2-40B4-BE49-F238E27FC236}">
                  <a16:creationId xmlns:a16="http://schemas.microsoft.com/office/drawing/2014/main" id="{C286BE7D-286D-B3E2-257E-4DABC0CF453C}"/>
                </a:ext>
              </a:extLst>
            </p:cNvPr>
            <p:cNvSpPr/>
            <p:nvPr/>
          </p:nvSpPr>
          <p:spPr>
            <a:xfrm>
              <a:off x="512063" y="3582290"/>
              <a:ext cx="3166681" cy="4616386"/>
            </a:xfrm>
            <a:custGeom>
              <a:avLst/>
              <a:gdLst>
                <a:gd name="connsiteX0" fmla="*/ 1915414 w 3166681"/>
                <a:gd name="connsiteY0" fmla="*/ 1801177 h 4616386"/>
                <a:gd name="connsiteX1" fmla="*/ 2176082 w 3166681"/>
                <a:gd name="connsiteY1" fmla="*/ 1379093 h 4616386"/>
                <a:gd name="connsiteX2" fmla="*/ 2019745 w 3166681"/>
                <a:gd name="connsiteY2" fmla="*/ 1029081 h 4616386"/>
                <a:gd name="connsiteX3" fmla="*/ 1576705 w 3166681"/>
                <a:gd name="connsiteY3" fmla="*/ 908050 h 4616386"/>
                <a:gd name="connsiteX4" fmla="*/ 1065213 w 3166681"/>
                <a:gd name="connsiteY4" fmla="*/ 1018858 h 4616386"/>
                <a:gd name="connsiteX5" fmla="*/ 599377 w 3166681"/>
                <a:gd name="connsiteY5" fmla="*/ 1357566 h 4616386"/>
                <a:gd name="connsiteX6" fmla="*/ 0 w 3166681"/>
                <a:gd name="connsiteY6" fmla="*/ 700469 h 4616386"/>
                <a:gd name="connsiteX7" fmla="*/ 674307 w 3166681"/>
                <a:gd name="connsiteY7" fmla="*/ 194564 h 4616386"/>
                <a:gd name="connsiteX8" fmla="*/ 1596263 w 3166681"/>
                <a:gd name="connsiteY8" fmla="*/ 0 h 4616386"/>
                <a:gd name="connsiteX9" fmla="*/ 2236915 w 3166681"/>
                <a:gd name="connsiteY9" fmla="*/ 87884 h 4616386"/>
                <a:gd name="connsiteX10" fmla="*/ 2732913 w 3166681"/>
                <a:gd name="connsiteY10" fmla="*/ 348361 h 4616386"/>
                <a:gd name="connsiteX11" fmla="*/ 3053398 w 3166681"/>
                <a:gd name="connsiteY11" fmla="*/ 774890 h 4616386"/>
                <a:gd name="connsiteX12" fmla="*/ 3166682 w 3166681"/>
                <a:gd name="connsiteY12" fmla="*/ 1354455 h 4616386"/>
                <a:gd name="connsiteX13" fmla="*/ 3066288 w 3166681"/>
                <a:gd name="connsiteY13" fmla="*/ 1891728 h 4616386"/>
                <a:gd name="connsiteX14" fmla="*/ 2794445 w 3166681"/>
                <a:gd name="connsiteY14" fmla="*/ 2272602 h 4616386"/>
                <a:gd name="connsiteX15" fmla="*/ 2389759 w 3166681"/>
                <a:gd name="connsiteY15" fmla="*/ 2523300 h 4616386"/>
                <a:gd name="connsiteX16" fmla="*/ 1889506 w 3166681"/>
                <a:gd name="connsiteY16" fmla="*/ 2669858 h 4616386"/>
                <a:gd name="connsiteX17" fmla="*/ 1817878 w 3166681"/>
                <a:gd name="connsiteY17" fmla="*/ 3067050 h 4616386"/>
                <a:gd name="connsiteX18" fmla="*/ 1153287 w 3166681"/>
                <a:gd name="connsiteY18" fmla="*/ 3067050 h 4616386"/>
                <a:gd name="connsiteX19" fmla="*/ 1003491 w 3166681"/>
                <a:gd name="connsiteY19" fmla="*/ 2013712 h 4616386"/>
                <a:gd name="connsiteX20" fmla="*/ 1036002 w 3166681"/>
                <a:gd name="connsiteY20" fmla="*/ 1981200 h 4616386"/>
                <a:gd name="connsiteX21" fmla="*/ 1915478 w 3166681"/>
                <a:gd name="connsiteY21" fmla="*/ 1801241 h 4616386"/>
                <a:gd name="connsiteX22" fmla="*/ 931482 w 3166681"/>
                <a:gd name="connsiteY22" fmla="*/ 4616387 h 4616386"/>
                <a:gd name="connsiteX23" fmla="*/ 931482 w 3166681"/>
                <a:gd name="connsiteY23" fmla="*/ 3574987 h 4616386"/>
                <a:gd name="connsiteX24" fmla="*/ 1985581 w 3166681"/>
                <a:gd name="connsiteY24" fmla="*/ 3574987 h 4616386"/>
                <a:gd name="connsiteX25" fmla="*/ 1985581 w 3166681"/>
                <a:gd name="connsiteY25" fmla="*/ 4616387 h 4616386"/>
                <a:gd name="connsiteX26" fmla="*/ 931482 w 3166681"/>
                <a:gd name="connsiteY26" fmla="*/ 4616387 h 46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66681" h="4616386">
                  <a:moveTo>
                    <a:pt x="1915414" y="1801177"/>
                  </a:moveTo>
                  <a:cubicBezTo>
                    <a:pt x="2089150" y="1698689"/>
                    <a:pt x="2176082" y="1557972"/>
                    <a:pt x="2176082" y="1379093"/>
                  </a:cubicBezTo>
                  <a:cubicBezTo>
                    <a:pt x="2176082" y="1226502"/>
                    <a:pt x="2123885" y="1109789"/>
                    <a:pt x="2019745" y="1029081"/>
                  </a:cubicBezTo>
                  <a:cubicBezTo>
                    <a:pt x="1915478" y="948436"/>
                    <a:pt x="1767840" y="908050"/>
                    <a:pt x="1576705" y="908050"/>
                  </a:cubicBezTo>
                  <a:cubicBezTo>
                    <a:pt x="1385570" y="908050"/>
                    <a:pt x="1223772" y="945070"/>
                    <a:pt x="1065213" y="1018858"/>
                  </a:cubicBezTo>
                  <a:cubicBezTo>
                    <a:pt x="906653" y="1092645"/>
                    <a:pt x="751396" y="1205611"/>
                    <a:pt x="599377" y="1357566"/>
                  </a:cubicBezTo>
                  <a:lnTo>
                    <a:pt x="0" y="700469"/>
                  </a:lnTo>
                  <a:cubicBezTo>
                    <a:pt x="191072" y="492887"/>
                    <a:pt x="415798" y="324358"/>
                    <a:pt x="674307" y="194564"/>
                  </a:cubicBezTo>
                  <a:cubicBezTo>
                    <a:pt x="932752" y="64897"/>
                    <a:pt x="1240028" y="0"/>
                    <a:pt x="1596263" y="0"/>
                  </a:cubicBezTo>
                  <a:cubicBezTo>
                    <a:pt x="1830832" y="0"/>
                    <a:pt x="2044319" y="29337"/>
                    <a:pt x="2236915" y="87884"/>
                  </a:cubicBezTo>
                  <a:cubicBezTo>
                    <a:pt x="2429383" y="146495"/>
                    <a:pt x="2594801" y="233363"/>
                    <a:pt x="2732913" y="348361"/>
                  </a:cubicBezTo>
                  <a:cubicBezTo>
                    <a:pt x="2871026" y="463423"/>
                    <a:pt x="2977769" y="605663"/>
                    <a:pt x="3053398" y="774890"/>
                  </a:cubicBezTo>
                  <a:cubicBezTo>
                    <a:pt x="3128899" y="944245"/>
                    <a:pt x="3166682" y="1137412"/>
                    <a:pt x="3166682" y="1354455"/>
                  </a:cubicBezTo>
                  <a:cubicBezTo>
                    <a:pt x="3166682" y="1571498"/>
                    <a:pt x="3133154" y="1741932"/>
                    <a:pt x="3066288" y="1891728"/>
                  </a:cubicBezTo>
                  <a:cubicBezTo>
                    <a:pt x="2999423" y="2041525"/>
                    <a:pt x="2908745" y="2168462"/>
                    <a:pt x="2794445" y="2272602"/>
                  </a:cubicBezTo>
                  <a:cubicBezTo>
                    <a:pt x="2680018" y="2376805"/>
                    <a:pt x="2545080" y="2460434"/>
                    <a:pt x="2389759" y="2523300"/>
                  </a:cubicBezTo>
                  <a:cubicBezTo>
                    <a:pt x="2234311" y="2586228"/>
                    <a:pt x="2067497" y="2635123"/>
                    <a:pt x="1889506" y="2669858"/>
                  </a:cubicBezTo>
                  <a:lnTo>
                    <a:pt x="1817878" y="3067050"/>
                  </a:lnTo>
                  <a:lnTo>
                    <a:pt x="1153287" y="3067050"/>
                  </a:lnTo>
                  <a:lnTo>
                    <a:pt x="1003491" y="2013712"/>
                  </a:lnTo>
                  <a:lnTo>
                    <a:pt x="1036002" y="1981200"/>
                  </a:lnTo>
                  <a:cubicBezTo>
                    <a:pt x="1448562" y="1963738"/>
                    <a:pt x="1741742" y="1903794"/>
                    <a:pt x="1915478" y="1801241"/>
                  </a:cubicBezTo>
                  <a:close/>
                  <a:moveTo>
                    <a:pt x="931482" y="4616387"/>
                  </a:moveTo>
                  <a:lnTo>
                    <a:pt x="931482" y="3574987"/>
                  </a:lnTo>
                  <a:lnTo>
                    <a:pt x="1985581" y="3574987"/>
                  </a:lnTo>
                  <a:lnTo>
                    <a:pt x="1985581" y="4616387"/>
                  </a:lnTo>
                  <a:lnTo>
                    <a:pt x="931482" y="4616387"/>
                  </a:lnTo>
                  <a:close/>
                </a:path>
              </a:pathLst>
            </a:custGeom>
            <a:grpFill/>
            <a:ln w="6350" cap="flat">
              <a:noFill/>
              <a:prstDash val="solid"/>
              <a:miter/>
            </a:ln>
          </p:spPr>
          <p:txBody>
            <a:bodyPr rtlCol="0" anchor="ctr"/>
            <a:lstStyle/>
            <a:p>
              <a:endParaRPr lang="en-PT"/>
            </a:p>
          </p:txBody>
        </p:sp>
        <p:sp>
          <p:nvSpPr>
            <p:cNvPr id="31" name="Freeform 30">
              <a:extLst>
                <a:ext uri="{FF2B5EF4-FFF2-40B4-BE49-F238E27FC236}">
                  <a16:creationId xmlns:a16="http://schemas.microsoft.com/office/drawing/2014/main" id="{A81A5608-B904-34FA-DBB4-101445DE75D0}"/>
                </a:ext>
              </a:extLst>
            </p:cNvPr>
            <p:cNvSpPr/>
            <p:nvPr/>
          </p:nvSpPr>
          <p:spPr>
            <a:xfrm>
              <a:off x="9441560" y="-66737"/>
              <a:ext cx="1808543" cy="2636583"/>
            </a:xfrm>
            <a:custGeom>
              <a:avLst/>
              <a:gdLst>
                <a:gd name="connsiteX0" fmla="*/ 1093978 w 1808543"/>
                <a:gd name="connsiteY0" fmla="*/ 1028637 h 2636583"/>
                <a:gd name="connsiteX1" fmla="*/ 1242822 w 1808543"/>
                <a:gd name="connsiteY1" fmla="*/ 787591 h 2636583"/>
                <a:gd name="connsiteX2" fmla="*/ 1153541 w 1808543"/>
                <a:gd name="connsiteY2" fmla="*/ 587693 h 2636583"/>
                <a:gd name="connsiteX3" fmla="*/ 900494 w 1808543"/>
                <a:gd name="connsiteY3" fmla="*/ 518541 h 2636583"/>
                <a:gd name="connsiteX4" fmla="*/ 608394 w 1808543"/>
                <a:gd name="connsiteY4" fmla="*/ 581851 h 2636583"/>
                <a:gd name="connsiteX5" fmla="*/ 342329 w 1808543"/>
                <a:gd name="connsiteY5" fmla="*/ 775335 h 2636583"/>
                <a:gd name="connsiteX6" fmla="*/ 0 w 1808543"/>
                <a:gd name="connsiteY6" fmla="*/ 400050 h 2636583"/>
                <a:gd name="connsiteX7" fmla="*/ 385128 w 1808543"/>
                <a:gd name="connsiteY7" fmla="*/ 111125 h 2636583"/>
                <a:gd name="connsiteX8" fmla="*/ 911670 w 1808543"/>
                <a:gd name="connsiteY8" fmla="*/ 0 h 2636583"/>
                <a:gd name="connsiteX9" fmla="*/ 1277557 w 1808543"/>
                <a:gd name="connsiteY9" fmla="*/ 50229 h 2636583"/>
                <a:gd name="connsiteX10" fmla="*/ 1560830 w 1808543"/>
                <a:gd name="connsiteY10" fmla="*/ 199009 h 2636583"/>
                <a:gd name="connsiteX11" fmla="*/ 1743837 w 1808543"/>
                <a:gd name="connsiteY11" fmla="*/ 442595 h 2636583"/>
                <a:gd name="connsiteX12" fmla="*/ 1808544 w 1808543"/>
                <a:gd name="connsiteY12" fmla="*/ 773621 h 2636583"/>
                <a:gd name="connsiteX13" fmla="*/ 1751203 w 1808543"/>
                <a:gd name="connsiteY13" fmla="*/ 1080453 h 2636583"/>
                <a:gd name="connsiteX14" fmla="*/ 1595945 w 1808543"/>
                <a:gd name="connsiteY14" fmla="*/ 1298004 h 2636583"/>
                <a:gd name="connsiteX15" fmla="*/ 1364806 w 1808543"/>
                <a:gd name="connsiteY15" fmla="*/ 1441196 h 2636583"/>
                <a:gd name="connsiteX16" fmla="*/ 1079056 w 1808543"/>
                <a:gd name="connsiteY16" fmla="*/ 1524889 h 2636583"/>
                <a:gd name="connsiteX17" fmla="*/ 1038161 w 1808543"/>
                <a:gd name="connsiteY17" fmla="*/ 1751711 h 2636583"/>
                <a:gd name="connsiteX18" fmla="*/ 658622 w 1808543"/>
                <a:gd name="connsiteY18" fmla="*/ 1751711 h 2636583"/>
                <a:gd name="connsiteX19" fmla="*/ 573024 w 1808543"/>
                <a:gd name="connsiteY19" fmla="*/ 1150112 h 2636583"/>
                <a:gd name="connsiteX20" fmla="*/ 591630 w 1808543"/>
                <a:gd name="connsiteY20" fmla="*/ 1131507 h 2636583"/>
                <a:gd name="connsiteX21" fmla="*/ 1093915 w 1808543"/>
                <a:gd name="connsiteY21" fmla="*/ 1028700 h 2636583"/>
                <a:gd name="connsiteX22" fmla="*/ 532003 w 1808543"/>
                <a:gd name="connsiteY22" fmla="*/ 2636584 h 2636583"/>
                <a:gd name="connsiteX23" fmla="*/ 532003 w 1808543"/>
                <a:gd name="connsiteY23" fmla="*/ 2041779 h 2636583"/>
                <a:gd name="connsiteX24" fmla="*/ 1134046 w 1808543"/>
                <a:gd name="connsiteY24" fmla="*/ 2041779 h 2636583"/>
                <a:gd name="connsiteX25" fmla="*/ 1134046 w 1808543"/>
                <a:gd name="connsiteY25" fmla="*/ 2636584 h 2636583"/>
                <a:gd name="connsiteX26" fmla="*/ 532003 w 1808543"/>
                <a:gd name="connsiteY26" fmla="*/ 2636584 h 263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8543" h="2636583">
                  <a:moveTo>
                    <a:pt x="1093978" y="1028637"/>
                  </a:moveTo>
                  <a:cubicBezTo>
                    <a:pt x="1193229" y="970089"/>
                    <a:pt x="1242822" y="889762"/>
                    <a:pt x="1242822" y="787591"/>
                  </a:cubicBezTo>
                  <a:cubicBezTo>
                    <a:pt x="1242822" y="700405"/>
                    <a:pt x="1213041" y="633794"/>
                    <a:pt x="1153541" y="587693"/>
                  </a:cubicBezTo>
                  <a:cubicBezTo>
                    <a:pt x="1093978" y="541592"/>
                    <a:pt x="1009650" y="518541"/>
                    <a:pt x="900494" y="518541"/>
                  </a:cubicBezTo>
                  <a:cubicBezTo>
                    <a:pt x="791337" y="518541"/>
                    <a:pt x="698945" y="539687"/>
                    <a:pt x="608394" y="581851"/>
                  </a:cubicBezTo>
                  <a:cubicBezTo>
                    <a:pt x="517843" y="624015"/>
                    <a:pt x="429133" y="688531"/>
                    <a:pt x="342329" y="775335"/>
                  </a:cubicBezTo>
                  <a:lnTo>
                    <a:pt x="0" y="400050"/>
                  </a:lnTo>
                  <a:cubicBezTo>
                    <a:pt x="109157" y="281496"/>
                    <a:pt x="237490" y="185230"/>
                    <a:pt x="385128" y="111125"/>
                  </a:cubicBezTo>
                  <a:cubicBezTo>
                    <a:pt x="532765" y="37084"/>
                    <a:pt x="708279" y="0"/>
                    <a:pt x="911670" y="0"/>
                  </a:cubicBezTo>
                  <a:cubicBezTo>
                    <a:pt x="1045655" y="0"/>
                    <a:pt x="1167575" y="16764"/>
                    <a:pt x="1277557" y="50229"/>
                  </a:cubicBezTo>
                  <a:cubicBezTo>
                    <a:pt x="1387475" y="83693"/>
                    <a:pt x="1481963" y="133287"/>
                    <a:pt x="1560830" y="199009"/>
                  </a:cubicBezTo>
                  <a:cubicBezTo>
                    <a:pt x="1639697" y="264732"/>
                    <a:pt x="1700657" y="345948"/>
                    <a:pt x="1743837" y="442595"/>
                  </a:cubicBezTo>
                  <a:cubicBezTo>
                    <a:pt x="1786954" y="539306"/>
                    <a:pt x="1808544" y="649669"/>
                    <a:pt x="1808544" y="773621"/>
                  </a:cubicBezTo>
                  <a:cubicBezTo>
                    <a:pt x="1808544" y="897573"/>
                    <a:pt x="1789367" y="994918"/>
                    <a:pt x="1751203" y="1080453"/>
                  </a:cubicBezTo>
                  <a:cubicBezTo>
                    <a:pt x="1713040" y="1166051"/>
                    <a:pt x="1661223" y="1238504"/>
                    <a:pt x="1595945" y="1298004"/>
                  </a:cubicBezTo>
                  <a:cubicBezTo>
                    <a:pt x="1530604" y="1357503"/>
                    <a:pt x="1453515" y="1405255"/>
                    <a:pt x="1364806" y="1441196"/>
                  </a:cubicBezTo>
                  <a:cubicBezTo>
                    <a:pt x="1276033" y="1477137"/>
                    <a:pt x="1180719" y="1505077"/>
                    <a:pt x="1079056" y="1524889"/>
                  </a:cubicBezTo>
                  <a:lnTo>
                    <a:pt x="1038161" y="1751711"/>
                  </a:lnTo>
                  <a:lnTo>
                    <a:pt x="658622" y="1751711"/>
                  </a:lnTo>
                  <a:lnTo>
                    <a:pt x="573024" y="1150112"/>
                  </a:lnTo>
                  <a:lnTo>
                    <a:pt x="591630" y="1131507"/>
                  </a:lnTo>
                  <a:cubicBezTo>
                    <a:pt x="827278" y="1121537"/>
                    <a:pt x="994728" y="1087311"/>
                    <a:pt x="1093915" y="1028700"/>
                  </a:cubicBezTo>
                  <a:close/>
                  <a:moveTo>
                    <a:pt x="532003" y="2636584"/>
                  </a:moveTo>
                  <a:lnTo>
                    <a:pt x="532003" y="2041779"/>
                  </a:lnTo>
                  <a:lnTo>
                    <a:pt x="1134046" y="2041779"/>
                  </a:lnTo>
                  <a:lnTo>
                    <a:pt x="1134046" y="2636584"/>
                  </a:lnTo>
                  <a:lnTo>
                    <a:pt x="532003" y="2636584"/>
                  </a:lnTo>
                  <a:close/>
                </a:path>
              </a:pathLst>
            </a:custGeom>
            <a:grpFill/>
            <a:ln w="6350" cap="flat">
              <a:noFill/>
              <a:prstDash val="solid"/>
              <a:miter/>
            </a:ln>
          </p:spPr>
          <p:txBody>
            <a:bodyPr rtlCol="0" anchor="ctr"/>
            <a:lstStyle/>
            <a:p>
              <a:endParaRPr lang="en-PT"/>
            </a:p>
          </p:txBody>
        </p:sp>
      </p:grpSp>
      <p:sp>
        <p:nvSpPr>
          <p:cNvPr id="2" name="Text">
            <a:extLst>
              <a:ext uri="{FF2B5EF4-FFF2-40B4-BE49-F238E27FC236}">
                <a16:creationId xmlns:a16="http://schemas.microsoft.com/office/drawing/2014/main" id="{5DBC681F-A42E-508A-C9D8-3B10A011F251}"/>
              </a:ext>
            </a:extLst>
          </p:cNvPr>
          <p:cNvSpPr txBox="1"/>
          <p:nvPr/>
        </p:nvSpPr>
        <p:spPr>
          <a:xfrm>
            <a:off x="377400" y="379009"/>
            <a:ext cx="11622816" cy="1154162"/>
          </a:xfrm>
          <a:prstGeom prst="rect">
            <a:avLst/>
          </a:prstGeom>
          <a:noFill/>
        </p:spPr>
        <p:txBody>
          <a:bodyPr wrap="square" lIns="0" tIns="0" rIns="0" bIns="0" rtlCol="0">
            <a:spAutoFit/>
          </a:bodyPr>
          <a:lstStyle/>
          <a:p>
            <a:r>
              <a:rPr lang="en-US" sz="25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Q3. In your experience with data cleaning, how do you work with administrators to establish and maintain th</a:t>
            </a:r>
            <a:r>
              <a:rPr lang="en-US" sz="2500" b="1" dirty="0">
                <a:solidFill>
                  <a:schemeClr val="bg1"/>
                </a:solidFill>
                <a:latin typeface="Arial" panose="020B0604020202020204" pitchFamily="34" charset="0"/>
                <a:ea typeface="Calibri" panose="020F0502020204030204" pitchFamily="34" charset="0"/>
                <a:cs typeface="Arial" panose="020B0604020202020204" pitchFamily="34" charset="0"/>
              </a:rPr>
              <a:t>e process, to ensure member data remains accurate and complete? </a:t>
            </a:r>
            <a:endParaRPr lang="en-GB" sz="25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5E53303-AB63-2A88-2E6E-BEC06DECE26D}"/>
              </a:ext>
            </a:extLst>
          </p:cNvPr>
          <p:cNvSpPr txBox="1"/>
          <p:nvPr/>
        </p:nvSpPr>
        <p:spPr>
          <a:xfrm>
            <a:off x="287677" y="1818524"/>
            <a:ext cx="11270751" cy="4638642"/>
          </a:xfrm>
          <a:prstGeom prst="rect">
            <a:avLst/>
          </a:prstGeom>
          <a:noFill/>
        </p:spPr>
        <p:txBody>
          <a:bodyPr wrap="square" rtlCol="0">
            <a:spAutoFit/>
          </a:bodyPr>
          <a:lstStyle/>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“Yes, I’m seeing an increased focus not only on whether the data is there, but also whether what’s held on the admin systems is right. </a:t>
            </a:r>
          </a:p>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For example, dashboard readiness reporting from your administrator might include a review of items that can be used for matching with FIND requests, including an accuracy assessment (which might be based on using external financial reference data ) and an assessment of the percentage  of likely matches based on matching policy recommendations. </a:t>
            </a:r>
          </a:p>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We’ve seen some value in engaging with the actuaries too, to help sense check approaches taken by admin teams and ensure we’re not either over-simplifying or over-complicating matters.  This is useful where a dashboards team may not be the business as usual (BAU) team and/or the capacity constraints on the BAU team could otherwise cause potential issues.  It’s an additional knowledgeable resource to help provide assurance to the trustees and to help reduce bottlenecks in service.</a:t>
            </a:r>
          </a:p>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On a related point, we’re also seeing schemes thinking about member communications   as part of the coding that goes alongside the value data, or more generally as part of wider scheme communications.”</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635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15000" fill="hold"/>
                                        <p:tgtEl>
                                          <p:spTgt spid="2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D12F-4283-F7DB-5CAA-92BA525F7198}"/>
            </a:ext>
          </a:extLst>
        </p:cNvPr>
        <p:cNvGrpSpPr/>
        <p:nvPr/>
      </p:nvGrpSpPr>
      <p:grpSpPr>
        <a:xfrm>
          <a:off x="0" y="0"/>
          <a:ext cx="0" cy="0"/>
          <a:chOff x="0" y="0"/>
          <a:chExt cx="0" cy="0"/>
        </a:xfrm>
      </p:grpSpPr>
      <p:sp>
        <p:nvSpPr>
          <p:cNvPr id="59" name="Ornament">
            <a:extLst>
              <a:ext uri="{FF2B5EF4-FFF2-40B4-BE49-F238E27FC236}">
                <a16:creationId xmlns:a16="http://schemas.microsoft.com/office/drawing/2014/main" id="{12BB0E5A-54F1-1234-ED31-5DF6F6632728}"/>
              </a:ext>
            </a:extLst>
          </p:cNvPr>
          <p:cNvSpPr/>
          <p:nvPr/>
        </p:nvSpPr>
        <p:spPr>
          <a:xfrm>
            <a:off x="-8466701" y="-8433049"/>
            <a:ext cx="16911046" cy="16911046"/>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57" name="Ornament">
            <a:extLst>
              <a:ext uri="{FF2B5EF4-FFF2-40B4-BE49-F238E27FC236}">
                <a16:creationId xmlns:a16="http://schemas.microsoft.com/office/drawing/2014/main" id="{18E071B5-4E6D-242B-046E-451533958B46}"/>
              </a:ext>
            </a:extLst>
          </p:cNvPr>
          <p:cNvSpPr/>
          <p:nvPr/>
        </p:nvSpPr>
        <p:spPr>
          <a:xfrm>
            <a:off x="-4918330" y="-4884678"/>
            <a:ext cx="9814304" cy="981430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58" name="Ornament">
            <a:extLst>
              <a:ext uri="{FF2B5EF4-FFF2-40B4-BE49-F238E27FC236}">
                <a16:creationId xmlns:a16="http://schemas.microsoft.com/office/drawing/2014/main" id="{EEB1D920-7BAB-8B30-7204-305A821831A6}"/>
              </a:ext>
            </a:extLst>
          </p:cNvPr>
          <p:cNvSpPr/>
          <p:nvPr/>
        </p:nvSpPr>
        <p:spPr>
          <a:xfrm>
            <a:off x="-1985268" y="-1951616"/>
            <a:ext cx="3948180" cy="394818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grpSp>
        <p:nvGrpSpPr>
          <p:cNvPr id="60" name="Professional">
            <a:extLst>
              <a:ext uri="{FF2B5EF4-FFF2-40B4-BE49-F238E27FC236}">
                <a16:creationId xmlns:a16="http://schemas.microsoft.com/office/drawing/2014/main" id="{A41408CE-3CC3-7578-0754-1C617913806E}"/>
              </a:ext>
            </a:extLst>
          </p:cNvPr>
          <p:cNvGrpSpPr/>
          <p:nvPr/>
        </p:nvGrpSpPr>
        <p:grpSpPr>
          <a:xfrm>
            <a:off x="1058584" y="3568984"/>
            <a:ext cx="5775562" cy="2052085"/>
            <a:chOff x="1058584" y="3850976"/>
            <a:chExt cx="5775562" cy="2052085"/>
          </a:xfrm>
        </p:grpSpPr>
        <p:grpSp>
          <p:nvGrpSpPr>
            <p:cNvPr id="32" name="Text">
              <a:extLst>
                <a:ext uri="{FF2B5EF4-FFF2-40B4-BE49-F238E27FC236}">
                  <a16:creationId xmlns:a16="http://schemas.microsoft.com/office/drawing/2014/main" id="{2D9A1465-83F2-5E2E-7B08-6C6A00F6638D}"/>
                </a:ext>
              </a:extLst>
            </p:cNvPr>
            <p:cNvGrpSpPr/>
            <p:nvPr/>
          </p:nvGrpSpPr>
          <p:grpSpPr>
            <a:xfrm>
              <a:off x="3303499" y="4603151"/>
              <a:ext cx="3530647" cy="667925"/>
              <a:chOff x="3303499" y="4603151"/>
              <a:chExt cx="3530647" cy="667925"/>
            </a:xfrm>
          </p:grpSpPr>
          <p:sp>
            <p:nvSpPr>
              <p:cNvPr id="16" name="Text">
                <a:extLst>
                  <a:ext uri="{FF2B5EF4-FFF2-40B4-BE49-F238E27FC236}">
                    <a16:creationId xmlns:a16="http://schemas.microsoft.com/office/drawing/2014/main" id="{4802A833-5A2C-2C01-D207-89606ABB53EB}"/>
                  </a:ext>
                </a:extLst>
              </p:cNvPr>
              <p:cNvSpPr txBox="1"/>
              <p:nvPr/>
            </p:nvSpPr>
            <p:spPr>
              <a:xfrm>
                <a:off x="3303499" y="4994077"/>
                <a:ext cx="2180084" cy="276999"/>
              </a:xfrm>
              <a:prstGeom prst="rect">
                <a:avLst/>
              </a:prstGeom>
              <a:noFill/>
            </p:spPr>
            <p:txBody>
              <a:bodyPr wrap="none" lIns="0" tIns="0" rIns="0" bIns="0" rtlCol="0">
                <a:spAutoFit/>
              </a:bodyPr>
              <a:lstStyle/>
              <a:p>
                <a:r>
                  <a:rPr lang="en-GB">
                    <a:solidFill>
                      <a:schemeClr val="bg1"/>
                    </a:solidFill>
                    <a:latin typeface="Arial" panose="020B0604020202020204" pitchFamily="34" charset="0"/>
                    <a:cs typeface="Arial" panose="020B0604020202020204" pitchFamily="34" charset="0"/>
                  </a:rPr>
                  <a:t>Head of Enforcement</a:t>
                </a:r>
                <a:endParaRPr lang="en-PT">
                  <a:solidFill>
                    <a:schemeClr val="bg1"/>
                  </a:solidFill>
                  <a:latin typeface="Arial" panose="020B0604020202020204" pitchFamily="34" charset="0"/>
                  <a:cs typeface="Arial" panose="020B0604020202020204" pitchFamily="34" charset="0"/>
                </a:endParaRPr>
              </a:p>
            </p:txBody>
          </p:sp>
          <p:sp>
            <p:nvSpPr>
              <p:cNvPr id="15" name="Text">
                <a:extLst>
                  <a:ext uri="{FF2B5EF4-FFF2-40B4-BE49-F238E27FC236}">
                    <a16:creationId xmlns:a16="http://schemas.microsoft.com/office/drawing/2014/main" id="{38FBFB1D-B661-76E0-B616-080C9391542F}"/>
                  </a:ext>
                </a:extLst>
              </p:cNvPr>
              <p:cNvSpPr txBox="1"/>
              <p:nvPr/>
            </p:nvSpPr>
            <p:spPr>
              <a:xfrm>
                <a:off x="3303499" y="4603151"/>
                <a:ext cx="3530647" cy="369332"/>
              </a:xfrm>
              <a:prstGeom prst="rect">
                <a:avLst/>
              </a:prstGeom>
              <a:noFill/>
            </p:spPr>
            <p:txBody>
              <a:bodyPr wrap="none" lIns="0" tIns="0" rIns="0" bIns="0" rtlCol="0">
                <a:spAutoFit/>
              </a:bodyPr>
              <a:lstStyle/>
              <a:p>
                <a:r>
                  <a:rPr lang="en-GB" sz="2400" b="1">
                    <a:solidFill>
                      <a:schemeClr val="accent2"/>
                    </a:solidFill>
                    <a:latin typeface="Arial" panose="020B0604020202020204" pitchFamily="34" charset="0"/>
                    <a:cs typeface="Arial" panose="020B0604020202020204" pitchFamily="34" charset="0"/>
                  </a:rPr>
                  <a:t>Maria </a:t>
                </a:r>
                <a:r>
                  <a:rPr lang="en-GB" sz="2400" b="1" err="1">
                    <a:solidFill>
                      <a:schemeClr val="accent2"/>
                    </a:solidFill>
                    <a:latin typeface="Arial" panose="020B0604020202020204" pitchFamily="34" charset="0"/>
                    <a:cs typeface="Arial" panose="020B0604020202020204" pitchFamily="34" charset="0"/>
                  </a:rPr>
                  <a:t>Evgenidou</a:t>
                </a:r>
                <a:r>
                  <a:rPr lang="en-GB" sz="2400" b="1">
                    <a:solidFill>
                      <a:schemeClr val="accent2"/>
                    </a:solidFill>
                    <a:latin typeface="Arial" panose="020B0604020202020204" pitchFamily="34" charset="0"/>
                    <a:cs typeface="Arial" panose="020B0604020202020204" pitchFamily="34" charset="0"/>
                  </a:rPr>
                  <a:t>-Wright</a:t>
                </a:r>
                <a:endParaRPr lang="en-PT" sz="2400" b="1">
                  <a:solidFill>
                    <a:schemeClr val="accent2"/>
                  </a:solidFill>
                  <a:latin typeface="Arial" panose="020B0604020202020204" pitchFamily="34" charset="0"/>
                  <a:cs typeface="Arial" panose="020B0604020202020204" pitchFamily="34" charset="0"/>
                </a:endParaRPr>
              </a:p>
            </p:txBody>
          </p:sp>
        </p:grpSp>
        <p:grpSp>
          <p:nvGrpSpPr>
            <p:cNvPr id="31" name="Image">
              <a:extLst>
                <a:ext uri="{FF2B5EF4-FFF2-40B4-BE49-F238E27FC236}">
                  <a16:creationId xmlns:a16="http://schemas.microsoft.com/office/drawing/2014/main" id="{B3415331-3CBA-B02F-F7AB-70992A8CCF02}"/>
                </a:ext>
              </a:extLst>
            </p:cNvPr>
            <p:cNvGrpSpPr/>
            <p:nvPr/>
          </p:nvGrpSpPr>
          <p:grpSpPr>
            <a:xfrm>
              <a:off x="1058584" y="3850976"/>
              <a:ext cx="2052085" cy="2052085"/>
              <a:chOff x="1058584" y="3850976"/>
              <a:chExt cx="2052085" cy="2052085"/>
            </a:xfrm>
          </p:grpSpPr>
          <p:sp>
            <p:nvSpPr>
              <p:cNvPr id="11" name="Circle">
                <a:extLst>
                  <a:ext uri="{FF2B5EF4-FFF2-40B4-BE49-F238E27FC236}">
                    <a16:creationId xmlns:a16="http://schemas.microsoft.com/office/drawing/2014/main" id="{B6BCA3BC-5483-422B-90AC-82E35DB3F000}"/>
                  </a:ext>
                </a:extLst>
              </p:cNvPr>
              <p:cNvSpPr/>
              <p:nvPr/>
            </p:nvSpPr>
            <p:spPr>
              <a:xfrm>
                <a:off x="1058584" y="3850976"/>
                <a:ext cx="2052085" cy="205208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29" name="Image">
                <a:extLst>
                  <a:ext uri="{FF2B5EF4-FFF2-40B4-BE49-F238E27FC236}">
                    <a16:creationId xmlns:a16="http://schemas.microsoft.com/office/drawing/2014/main" id="{11162E71-1E35-D362-9A5B-A5997036AC61}"/>
                  </a:ext>
                </a:extLst>
              </p:cNvPr>
              <p:cNvPicPr>
                <a:picLocks noChangeAspect="1"/>
              </p:cNvPicPr>
              <p:nvPr/>
            </p:nvPicPr>
            <p:blipFill>
              <a:blip r:embed="rId2"/>
              <a:srcRect t="12533" b="12533"/>
              <a:stretch/>
            </p:blipFill>
            <p:spPr>
              <a:xfrm>
                <a:off x="1205178" y="3997572"/>
                <a:ext cx="1758896" cy="1758894"/>
              </a:xfrm>
              <a:custGeom>
                <a:avLst/>
                <a:gdLst>
                  <a:gd name="connsiteX0" fmla="*/ 879448 w 1758896"/>
                  <a:gd name="connsiteY0" fmla="*/ 0 h 1758894"/>
                  <a:gd name="connsiteX1" fmla="*/ 1758896 w 1758896"/>
                  <a:gd name="connsiteY1" fmla="*/ 879447 h 1758894"/>
                  <a:gd name="connsiteX2" fmla="*/ 879448 w 1758896"/>
                  <a:gd name="connsiteY2" fmla="*/ 1758894 h 1758894"/>
                  <a:gd name="connsiteX3" fmla="*/ 0 w 1758896"/>
                  <a:gd name="connsiteY3" fmla="*/ 879447 h 1758894"/>
                  <a:gd name="connsiteX4" fmla="*/ 879448 w 1758896"/>
                  <a:gd name="connsiteY4" fmla="*/ 0 h 1758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896" h="1758894">
                    <a:moveTo>
                      <a:pt x="879448" y="0"/>
                    </a:moveTo>
                    <a:cubicBezTo>
                      <a:pt x="1365154" y="0"/>
                      <a:pt x="1758896" y="393742"/>
                      <a:pt x="1758896" y="879447"/>
                    </a:cubicBezTo>
                    <a:cubicBezTo>
                      <a:pt x="1758896" y="1365152"/>
                      <a:pt x="1365154" y="1758894"/>
                      <a:pt x="879448" y="1758894"/>
                    </a:cubicBezTo>
                    <a:cubicBezTo>
                      <a:pt x="393742" y="1758894"/>
                      <a:pt x="0" y="1365152"/>
                      <a:pt x="0" y="879447"/>
                    </a:cubicBezTo>
                    <a:cubicBezTo>
                      <a:pt x="0" y="393742"/>
                      <a:pt x="393742" y="0"/>
                      <a:pt x="879448" y="0"/>
                    </a:cubicBezTo>
                    <a:close/>
                  </a:path>
                </a:pathLst>
              </a:custGeom>
            </p:spPr>
          </p:pic>
        </p:grpSp>
      </p:grpSp>
      <p:sp>
        <p:nvSpPr>
          <p:cNvPr id="9" name="Text">
            <a:extLst>
              <a:ext uri="{FF2B5EF4-FFF2-40B4-BE49-F238E27FC236}">
                <a16:creationId xmlns:a16="http://schemas.microsoft.com/office/drawing/2014/main" id="{3AF3FCEB-98AE-C82E-5B7E-7EF2B7A92B43}"/>
              </a:ext>
            </a:extLst>
          </p:cNvPr>
          <p:cNvSpPr txBox="1"/>
          <p:nvPr/>
        </p:nvSpPr>
        <p:spPr>
          <a:xfrm>
            <a:off x="1033324" y="772102"/>
            <a:ext cx="6123471" cy="1846659"/>
          </a:xfrm>
          <a:prstGeom prst="rect">
            <a:avLst/>
          </a:prstGeom>
          <a:noFill/>
        </p:spPr>
        <p:txBody>
          <a:bodyPr wrap="none" lIns="0" tIns="0" rIns="0" bIns="0" rtlCol="0">
            <a:spAutoFit/>
          </a:bodyPr>
          <a:lstStyle/>
          <a:p>
            <a:r>
              <a:rPr lang="en-GB" sz="4000" b="1">
                <a:solidFill>
                  <a:schemeClr val="bg1"/>
                </a:solidFill>
                <a:latin typeface="Arial" panose="020B0604020202020204" pitchFamily="34" charset="0"/>
                <a:cs typeface="Arial" panose="020B0604020202020204" pitchFamily="34" charset="0"/>
              </a:rPr>
              <a:t>Compliance and</a:t>
            </a:r>
          </a:p>
          <a:p>
            <a:r>
              <a:rPr lang="en-GB" sz="4000" b="1">
                <a:solidFill>
                  <a:schemeClr val="bg1"/>
                </a:solidFill>
                <a:latin typeface="Arial" panose="020B0604020202020204" pitchFamily="34" charset="0"/>
                <a:cs typeface="Arial" panose="020B0604020202020204" pitchFamily="34" charset="0"/>
              </a:rPr>
              <a:t>enforcement approach</a:t>
            </a:r>
          </a:p>
          <a:p>
            <a:r>
              <a:rPr lang="en-GB" sz="4000" b="1">
                <a:solidFill>
                  <a:schemeClr val="bg1"/>
                </a:solidFill>
                <a:latin typeface="Arial" panose="020B0604020202020204" pitchFamily="34" charset="0"/>
                <a:cs typeface="Arial" panose="020B0604020202020204" pitchFamily="34" charset="0"/>
              </a:rPr>
              <a:t>for pensions dashboards</a:t>
            </a:r>
            <a:endParaRPr lang="en-PT" sz="4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968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500" fill="hold"/>
                                        <p:tgtEl>
                                          <p:spTgt spid="60"/>
                                        </p:tgtEl>
                                        <p:attrNameLst>
                                          <p:attrName>ppt_x</p:attrName>
                                        </p:attrNameLst>
                                      </p:cBhvr>
                                      <p:tavLst>
                                        <p:tav tm="0">
                                          <p:val>
                                            <p:strVal val="#ppt_x"/>
                                          </p:val>
                                        </p:tav>
                                        <p:tav tm="100000">
                                          <p:val>
                                            <p:strVal val="#ppt_x"/>
                                          </p:val>
                                        </p:tav>
                                      </p:tavLst>
                                    </p:anim>
                                    <p:anim calcmode="lin" valueType="num">
                                      <p:cBhvr additive="base">
                                        <p:cTn id="12" dur="1500" fill="hold"/>
                                        <p:tgtEl>
                                          <p:spTgt spid="60"/>
                                        </p:tgtEl>
                                        <p:attrNameLst>
                                          <p:attrName>ppt_y</p:attrName>
                                        </p:attrNameLst>
                                      </p:cBhvr>
                                      <p:tavLst>
                                        <p:tav tm="0">
                                          <p:val>
                                            <p:strVal val="1+#ppt_h/2"/>
                                          </p:val>
                                        </p:tav>
                                        <p:tav tm="100000">
                                          <p:val>
                                            <p:strVal val="#ppt_y"/>
                                          </p:val>
                                        </p:tav>
                                      </p:tavLst>
                                    </p:anim>
                                  </p:childTnLst>
                                </p:cTn>
                              </p:par>
                              <p:par>
                                <p:cTn id="13" presetID="6" presetClass="emph" presetSubtype="0" repeatCount="indefinite" autoRev="1" fill="hold" grpId="0" nodeType="withEffect">
                                  <p:stCondLst>
                                    <p:cond delay="0"/>
                                  </p:stCondLst>
                                  <p:childTnLst>
                                    <p:animScale>
                                      <p:cBhvr>
                                        <p:cTn id="14" dur="15000" fill="hold"/>
                                        <p:tgtEl>
                                          <p:spTgt spid="58"/>
                                        </p:tgtEl>
                                      </p:cBhvr>
                                      <p:by x="125000" y="125000"/>
                                    </p:animScale>
                                  </p:childTnLst>
                                </p:cTn>
                              </p:par>
                              <p:par>
                                <p:cTn id="15" presetID="6" presetClass="emph" presetSubtype="0" repeatCount="indefinite" autoRev="1" fill="hold" grpId="0" nodeType="withEffect">
                                  <p:stCondLst>
                                    <p:cond delay="0"/>
                                  </p:stCondLst>
                                  <p:childTnLst>
                                    <p:animScale>
                                      <p:cBhvr>
                                        <p:cTn id="16" dur="20000" fill="hold"/>
                                        <p:tgtEl>
                                          <p:spTgt spid="57"/>
                                        </p:tgtEl>
                                      </p:cBhvr>
                                      <p:by x="125000" y="125000"/>
                                    </p:animScale>
                                  </p:childTnLst>
                                </p:cTn>
                              </p:par>
                              <p:par>
                                <p:cTn id="17" presetID="6" presetClass="emph" presetSubtype="0" repeatCount="indefinite" autoRev="1" fill="hold" grpId="0" nodeType="withEffect">
                                  <p:stCondLst>
                                    <p:cond delay="0"/>
                                  </p:stCondLst>
                                  <p:childTnLst>
                                    <p:animScale>
                                      <p:cBhvr>
                                        <p:cTn id="18" dur="25000" fill="hold"/>
                                        <p:tgtEl>
                                          <p:spTgt spid="59"/>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7" grpId="0" animBg="1"/>
      <p:bldP spid="58"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BCF5E-797F-30A1-09F0-F92E9A17E404}"/>
            </a:ext>
          </a:extLst>
        </p:cNvPr>
        <p:cNvGrpSpPr/>
        <p:nvPr/>
      </p:nvGrpSpPr>
      <p:grpSpPr>
        <a:xfrm>
          <a:off x="0" y="0"/>
          <a:ext cx="0" cy="0"/>
          <a:chOff x="0" y="0"/>
          <a:chExt cx="0" cy="0"/>
        </a:xfrm>
      </p:grpSpPr>
      <p:grpSp>
        <p:nvGrpSpPr>
          <p:cNvPr id="27" name="Ornament">
            <a:extLst>
              <a:ext uri="{FF2B5EF4-FFF2-40B4-BE49-F238E27FC236}">
                <a16:creationId xmlns:a16="http://schemas.microsoft.com/office/drawing/2014/main" id="{B3DB69F7-0D94-696E-509C-C704CC118A53}"/>
              </a:ext>
            </a:extLst>
          </p:cNvPr>
          <p:cNvGrpSpPr/>
          <p:nvPr/>
        </p:nvGrpSpPr>
        <p:grpSpPr>
          <a:xfrm>
            <a:off x="-2903751" y="-1156665"/>
            <a:ext cx="15739935" cy="12128499"/>
            <a:chOff x="-2821558" y="-1321052"/>
            <a:chExt cx="15739935" cy="12128499"/>
          </a:xfrm>
          <a:solidFill>
            <a:srgbClr val="FFFFFF">
              <a:alpha val="5000"/>
            </a:srgbClr>
          </a:solidFill>
        </p:grpSpPr>
        <p:sp>
          <p:nvSpPr>
            <p:cNvPr id="28" name="Freeform 27">
              <a:extLst>
                <a:ext uri="{FF2B5EF4-FFF2-40B4-BE49-F238E27FC236}">
                  <a16:creationId xmlns:a16="http://schemas.microsoft.com/office/drawing/2014/main" id="{C108A9F7-F7CC-274D-956B-2A5A94F390F2}"/>
                </a:ext>
              </a:extLst>
            </p:cNvPr>
            <p:cNvSpPr/>
            <p:nvPr/>
          </p:nvSpPr>
          <p:spPr>
            <a:xfrm>
              <a:off x="7773352" y="-1321052"/>
              <a:ext cx="5145023" cy="5145024"/>
            </a:xfrm>
            <a:custGeom>
              <a:avLst/>
              <a:gdLst>
                <a:gd name="connsiteX0" fmla="*/ 2572512 w 5145023"/>
                <a:gd name="connsiteY0" fmla="*/ 0 h 5145024"/>
                <a:gd name="connsiteX1" fmla="*/ 0 w 5145023"/>
                <a:gd name="connsiteY1" fmla="*/ 2572512 h 5145024"/>
                <a:gd name="connsiteX2" fmla="*/ 2572512 w 5145023"/>
                <a:gd name="connsiteY2" fmla="*/ 5145024 h 5145024"/>
                <a:gd name="connsiteX3" fmla="*/ 5145024 w 5145023"/>
                <a:gd name="connsiteY3" fmla="*/ 2572512 h 5145024"/>
                <a:gd name="connsiteX4" fmla="*/ 2572512 w 5145023"/>
                <a:gd name="connsiteY4" fmla="*/ 0 h 5145024"/>
                <a:gd name="connsiteX5" fmla="*/ 2572512 w 5145023"/>
                <a:gd name="connsiteY5" fmla="*/ 4496054 h 5145024"/>
                <a:gd name="connsiteX6" fmla="*/ 649033 w 5145023"/>
                <a:gd name="connsiteY6" fmla="*/ 2572576 h 5145024"/>
                <a:gd name="connsiteX7" fmla="*/ 2572512 w 5145023"/>
                <a:gd name="connsiteY7" fmla="*/ 649097 h 5145024"/>
                <a:gd name="connsiteX8" fmla="*/ 4495991 w 5145023"/>
                <a:gd name="connsiteY8" fmla="*/ 2572576 h 5145024"/>
                <a:gd name="connsiteX9" fmla="*/ 2572512 w 5145023"/>
                <a:gd name="connsiteY9" fmla="*/ 4496054 h 514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5023" h="5145024">
                  <a:moveTo>
                    <a:pt x="2572512" y="0"/>
                  </a:moveTo>
                  <a:cubicBezTo>
                    <a:pt x="1151763" y="0"/>
                    <a:pt x="0" y="1151763"/>
                    <a:pt x="0" y="2572512"/>
                  </a:cubicBezTo>
                  <a:cubicBezTo>
                    <a:pt x="0" y="3993261"/>
                    <a:pt x="1151763" y="5145024"/>
                    <a:pt x="2572512" y="5145024"/>
                  </a:cubicBezTo>
                  <a:cubicBezTo>
                    <a:pt x="3993261" y="5145024"/>
                    <a:pt x="5145024" y="3993261"/>
                    <a:pt x="5145024" y="2572512"/>
                  </a:cubicBezTo>
                  <a:cubicBezTo>
                    <a:pt x="5145024" y="1151763"/>
                    <a:pt x="3993261" y="0"/>
                    <a:pt x="2572512" y="0"/>
                  </a:cubicBezTo>
                  <a:close/>
                  <a:moveTo>
                    <a:pt x="2572512" y="4496054"/>
                  </a:moveTo>
                  <a:cubicBezTo>
                    <a:pt x="1510220" y="4496054"/>
                    <a:pt x="649033" y="3634867"/>
                    <a:pt x="649033" y="2572576"/>
                  </a:cubicBezTo>
                  <a:cubicBezTo>
                    <a:pt x="649033" y="1510284"/>
                    <a:pt x="1510220" y="649097"/>
                    <a:pt x="2572512" y="649097"/>
                  </a:cubicBezTo>
                  <a:cubicBezTo>
                    <a:pt x="3634804" y="649097"/>
                    <a:pt x="4495991" y="1510284"/>
                    <a:pt x="4495991" y="2572576"/>
                  </a:cubicBezTo>
                  <a:cubicBezTo>
                    <a:pt x="4495991" y="3634867"/>
                    <a:pt x="3634804" y="4496054"/>
                    <a:pt x="2572512" y="4496054"/>
                  </a:cubicBezTo>
                  <a:close/>
                </a:path>
              </a:pathLst>
            </a:custGeom>
            <a:grpFill/>
            <a:ln w="6350" cap="flat">
              <a:noFill/>
              <a:prstDash val="solid"/>
              <a:miter/>
            </a:ln>
          </p:spPr>
          <p:txBody>
            <a:bodyPr rtlCol="0" anchor="ctr"/>
            <a:lstStyle/>
            <a:p>
              <a:endParaRPr lang="en-PT"/>
            </a:p>
          </p:txBody>
        </p:sp>
        <p:sp>
          <p:nvSpPr>
            <p:cNvPr id="29" name="Freeform 28">
              <a:extLst>
                <a:ext uri="{FF2B5EF4-FFF2-40B4-BE49-F238E27FC236}">
                  <a16:creationId xmlns:a16="http://schemas.microsoft.com/office/drawing/2014/main" id="{0316208F-6A44-24A7-D554-A36CEDDE229F}"/>
                </a:ext>
              </a:extLst>
            </p:cNvPr>
            <p:cNvSpPr/>
            <p:nvPr/>
          </p:nvSpPr>
          <p:spPr>
            <a:xfrm>
              <a:off x="-2821558" y="973456"/>
              <a:ext cx="9833990" cy="9833990"/>
            </a:xfrm>
            <a:custGeom>
              <a:avLst/>
              <a:gdLst>
                <a:gd name="connsiteX0" fmla="*/ 4916996 w 9833990"/>
                <a:gd name="connsiteY0" fmla="*/ 0 h 9833990"/>
                <a:gd name="connsiteX1" fmla="*/ 0 w 9833990"/>
                <a:gd name="connsiteY1" fmla="*/ 4916996 h 9833990"/>
                <a:gd name="connsiteX2" fmla="*/ 4916996 w 9833990"/>
                <a:gd name="connsiteY2" fmla="*/ 9833991 h 9833990"/>
                <a:gd name="connsiteX3" fmla="*/ 9833991 w 9833990"/>
                <a:gd name="connsiteY3" fmla="*/ 4916996 h 9833990"/>
                <a:gd name="connsiteX4" fmla="*/ 4916996 w 9833990"/>
                <a:gd name="connsiteY4" fmla="*/ 0 h 9833990"/>
                <a:gd name="connsiteX5" fmla="*/ 4916996 w 9833990"/>
                <a:gd name="connsiteY5" fmla="*/ 8593455 h 9833990"/>
                <a:gd name="connsiteX6" fmla="*/ 1240536 w 9833990"/>
                <a:gd name="connsiteY6" fmla="*/ 4916996 h 9833990"/>
                <a:gd name="connsiteX7" fmla="*/ 4916996 w 9833990"/>
                <a:gd name="connsiteY7" fmla="*/ 1240536 h 9833990"/>
                <a:gd name="connsiteX8" fmla="*/ 8593455 w 9833990"/>
                <a:gd name="connsiteY8" fmla="*/ 4916996 h 9833990"/>
                <a:gd name="connsiteX9" fmla="*/ 4916996 w 9833990"/>
                <a:gd name="connsiteY9" fmla="*/ 8593455 h 983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3990" h="9833990">
                  <a:moveTo>
                    <a:pt x="4916996" y="0"/>
                  </a:moveTo>
                  <a:cubicBezTo>
                    <a:pt x="2201418" y="0"/>
                    <a:pt x="0" y="2201418"/>
                    <a:pt x="0" y="4916996"/>
                  </a:cubicBezTo>
                  <a:cubicBezTo>
                    <a:pt x="0" y="7632573"/>
                    <a:pt x="2201355" y="9833991"/>
                    <a:pt x="4916996" y="9833991"/>
                  </a:cubicBezTo>
                  <a:cubicBezTo>
                    <a:pt x="7632637" y="9833991"/>
                    <a:pt x="9833991" y="7632573"/>
                    <a:pt x="9833991" y="4916996"/>
                  </a:cubicBezTo>
                  <a:cubicBezTo>
                    <a:pt x="9833991" y="2201418"/>
                    <a:pt x="7632573" y="0"/>
                    <a:pt x="4916996" y="0"/>
                  </a:cubicBezTo>
                  <a:close/>
                  <a:moveTo>
                    <a:pt x="4916996" y="8593455"/>
                  </a:moveTo>
                  <a:cubicBezTo>
                    <a:pt x="2886520" y="8593455"/>
                    <a:pt x="1240536" y="6947472"/>
                    <a:pt x="1240536" y="4916996"/>
                  </a:cubicBezTo>
                  <a:cubicBezTo>
                    <a:pt x="1240536" y="2886520"/>
                    <a:pt x="2886520" y="1240536"/>
                    <a:pt x="4916996" y="1240536"/>
                  </a:cubicBezTo>
                  <a:cubicBezTo>
                    <a:pt x="6947472" y="1240536"/>
                    <a:pt x="8593455" y="2886520"/>
                    <a:pt x="8593455" y="4916996"/>
                  </a:cubicBezTo>
                  <a:cubicBezTo>
                    <a:pt x="8593455" y="6947472"/>
                    <a:pt x="6947472" y="8593455"/>
                    <a:pt x="4916996" y="8593455"/>
                  </a:cubicBezTo>
                  <a:close/>
                </a:path>
              </a:pathLst>
            </a:custGeom>
            <a:grpFill/>
            <a:ln w="6350" cap="flat">
              <a:noFill/>
              <a:prstDash val="solid"/>
              <a:miter/>
            </a:ln>
          </p:spPr>
          <p:txBody>
            <a:bodyPr rtlCol="0" anchor="ctr"/>
            <a:lstStyle/>
            <a:p>
              <a:endParaRPr lang="en-PT"/>
            </a:p>
          </p:txBody>
        </p:sp>
        <p:sp>
          <p:nvSpPr>
            <p:cNvPr id="30" name="Freeform 29">
              <a:extLst>
                <a:ext uri="{FF2B5EF4-FFF2-40B4-BE49-F238E27FC236}">
                  <a16:creationId xmlns:a16="http://schemas.microsoft.com/office/drawing/2014/main" id="{C286BE7D-286D-B3E2-257E-4DABC0CF453C}"/>
                </a:ext>
              </a:extLst>
            </p:cNvPr>
            <p:cNvSpPr/>
            <p:nvPr/>
          </p:nvSpPr>
          <p:spPr>
            <a:xfrm>
              <a:off x="512063" y="3582290"/>
              <a:ext cx="3166681" cy="4616386"/>
            </a:xfrm>
            <a:custGeom>
              <a:avLst/>
              <a:gdLst>
                <a:gd name="connsiteX0" fmla="*/ 1915414 w 3166681"/>
                <a:gd name="connsiteY0" fmla="*/ 1801177 h 4616386"/>
                <a:gd name="connsiteX1" fmla="*/ 2176082 w 3166681"/>
                <a:gd name="connsiteY1" fmla="*/ 1379093 h 4616386"/>
                <a:gd name="connsiteX2" fmla="*/ 2019745 w 3166681"/>
                <a:gd name="connsiteY2" fmla="*/ 1029081 h 4616386"/>
                <a:gd name="connsiteX3" fmla="*/ 1576705 w 3166681"/>
                <a:gd name="connsiteY3" fmla="*/ 908050 h 4616386"/>
                <a:gd name="connsiteX4" fmla="*/ 1065213 w 3166681"/>
                <a:gd name="connsiteY4" fmla="*/ 1018858 h 4616386"/>
                <a:gd name="connsiteX5" fmla="*/ 599377 w 3166681"/>
                <a:gd name="connsiteY5" fmla="*/ 1357566 h 4616386"/>
                <a:gd name="connsiteX6" fmla="*/ 0 w 3166681"/>
                <a:gd name="connsiteY6" fmla="*/ 700469 h 4616386"/>
                <a:gd name="connsiteX7" fmla="*/ 674307 w 3166681"/>
                <a:gd name="connsiteY7" fmla="*/ 194564 h 4616386"/>
                <a:gd name="connsiteX8" fmla="*/ 1596263 w 3166681"/>
                <a:gd name="connsiteY8" fmla="*/ 0 h 4616386"/>
                <a:gd name="connsiteX9" fmla="*/ 2236915 w 3166681"/>
                <a:gd name="connsiteY9" fmla="*/ 87884 h 4616386"/>
                <a:gd name="connsiteX10" fmla="*/ 2732913 w 3166681"/>
                <a:gd name="connsiteY10" fmla="*/ 348361 h 4616386"/>
                <a:gd name="connsiteX11" fmla="*/ 3053398 w 3166681"/>
                <a:gd name="connsiteY11" fmla="*/ 774890 h 4616386"/>
                <a:gd name="connsiteX12" fmla="*/ 3166682 w 3166681"/>
                <a:gd name="connsiteY12" fmla="*/ 1354455 h 4616386"/>
                <a:gd name="connsiteX13" fmla="*/ 3066288 w 3166681"/>
                <a:gd name="connsiteY13" fmla="*/ 1891728 h 4616386"/>
                <a:gd name="connsiteX14" fmla="*/ 2794445 w 3166681"/>
                <a:gd name="connsiteY14" fmla="*/ 2272602 h 4616386"/>
                <a:gd name="connsiteX15" fmla="*/ 2389759 w 3166681"/>
                <a:gd name="connsiteY15" fmla="*/ 2523300 h 4616386"/>
                <a:gd name="connsiteX16" fmla="*/ 1889506 w 3166681"/>
                <a:gd name="connsiteY16" fmla="*/ 2669858 h 4616386"/>
                <a:gd name="connsiteX17" fmla="*/ 1817878 w 3166681"/>
                <a:gd name="connsiteY17" fmla="*/ 3067050 h 4616386"/>
                <a:gd name="connsiteX18" fmla="*/ 1153287 w 3166681"/>
                <a:gd name="connsiteY18" fmla="*/ 3067050 h 4616386"/>
                <a:gd name="connsiteX19" fmla="*/ 1003491 w 3166681"/>
                <a:gd name="connsiteY19" fmla="*/ 2013712 h 4616386"/>
                <a:gd name="connsiteX20" fmla="*/ 1036002 w 3166681"/>
                <a:gd name="connsiteY20" fmla="*/ 1981200 h 4616386"/>
                <a:gd name="connsiteX21" fmla="*/ 1915478 w 3166681"/>
                <a:gd name="connsiteY21" fmla="*/ 1801241 h 4616386"/>
                <a:gd name="connsiteX22" fmla="*/ 931482 w 3166681"/>
                <a:gd name="connsiteY22" fmla="*/ 4616387 h 4616386"/>
                <a:gd name="connsiteX23" fmla="*/ 931482 w 3166681"/>
                <a:gd name="connsiteY23" fmla="*/ 3574987 h 4616386"/>
                <a:gd name="connsiteX24" fmla="*/ 1985581 w 3166681"/>
                <a:gd name="connsiteY24" fmla="*/ 3574987 h 4616386"/>
                <a:gd name="connsiteX25" fmla="*/ 1985581 w 3166681"/>
                <a:gd name="connsiteY25" fmla="*/ 4616387 h 4616386"/>
                <a:gd name="connsiteX26" fmla="*/ 931482 w 3166681"/>
                <a:gd name="connsiteY26" fmla="*/ 4616387 h 46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66681" h="4616386">
                  <a:moveTo>
                    <a:pt x="1915414" y="1801177"/>
                  </a:moveTo>
                  <a:cubicBezTo>
                    <a:pt x="2089150" y="1698689"/>
                    <a:pt x="2176082" y="1557972"/>
                    <a:pt x="2176082" y="1379093"/>
                  </a:cubicBezTo>
                  <a:cubicBezTo>
                    <a:pt x="2176082" y="1226502"/>
                    <a:pt x="2123885" y="1109789"/>
                    <a:pt x="2019745" y="1029081"/>
                  </a:cubicBezTo>
                  <a:cubicBezTo>
                    <a:pt x="1915478" y="948436"/>
                    <a:pt x="1767840" y="908050"/>
                    <a:pt x="1576705" y="908050"/>
                  </a:cubicBezTo>
                  <a:cubicBezTo>
                    <a:pt x="1385570" y="908050"/>
                    <a:pt x="1223772" y="945070"/>
                    <a:pt x="1065213" y="1018858"/>
                  </a:cubicBezTo>
                  <a:cubicBezTo>
                    <a:pt x="906653" y="1092645"/>
                    <a:pt x="751396" y="1205611"/>
                    <a:pt x="599377" y="1357566"/>
                  </a:cubicBezTo>
                  <a:lnTo>
                    <a:pt x="0" y="700469"/>
                  </a:lnTo>
                  <a:cubicBezTo>
                    <a:pt x="191072" y="492887"/>
                    <a:pt x="415798" y="324358"/>
                    <a:pt x="674307" y="194564"/>
                  </a:cubicBezTo>
                  <a:cubicBezTo>
                    <a:pt x="932752" y="64897"/>
                    <a:pt x="1240028" y="0"/>
                    <a:pt x="1596263" y="0"/>
                  </a:cubicBezTo>
                  <a:cubicBezTo>
                    <a:pt x="1830832" y="0"/>
                    <a:pt x="2044319" y="29337"/>
                    <a:pt x="2236915" y="87884"/>
                  </a:cubicBezTo>
                  <a:cubicBezTo>
                    <a:pt x="2429383" y="146495"/>
                    <a:pt x="2594801" y="233363"/>
                    <a:pt x="2732913" y="348361"/>
                  </a:cubicBezTo>
                  <a:cubicBezTo>
                    <a:pt x="2871026" y="463423"/>
                    <a:pt x="2977769" y="605663"/>
                    <a:pt x="3053398" y="774890"/>
                  </a:cubicBezTo>
                  <a:cubicBezTo>
                    <a:pt x="3128899" y="944245"/>
                    <a:pt x="3166682" y="1137412"/>
                    <a:pt x="3166682" y="1354455"/>
                  </a:cubicBezTo>
                  <a:cubicBezTo>
                    <a:pt x="3166682" y="1571498"/>
                    <a:pt x="3133154" y="1741932"/>
                    <a:pt x="3066288" y="1891728"/>
                  </a:cubicBezTo>
                  <a:cubicBezTo>
                    <a:pt x="2999423" y="2041525"/>
                    <a:pt x="2908745" y="2168462"/>
                    <a:pt x="2794445" y="2272602"/>
                  </a:cubicBezTo>
                  <a:cubicBezTo>
                    <a:pt x="2680018" y="2376805"/>
                    <a:pt x="2545080" y="2460434"/>
                    <a:pt x="2389759" y="2523300"/>
                  </a:cubicBezTo>
                  <a:cubicBezTo>
                    <a:pt x="2234311" y="2586228"/>
                    <a:pt x="2067497" y="2635123"/>
                    <a:pt x="1889506" y="2669858"/>
                  </a:cubicBezTo>
                  <a:lnTo>
                    <a:pt x="1817878" y="3067050"/>
                  </a:lnTo>
                  <a:lnTo>
                    <a:pt x="1153287" y="3067050"/>
                  </a:lnTo>
                  <a:lnTo>
                    <a:pt x="1003491" y="2013712"/>
                  </a:lnTo>
                  <a:lnTo>
                    <a:pt x="1036002" y="1981200"/>
                  </a:lnTo>
                  <a:cubicBezTo>
                    <a:pt x="1448562" y="1963738"/>
                    <a:pt x="1741742" y="1903794"/>
                    <a:pt x="1915478" y="1801241"/>
                  </a:cubicBezTo>
                  <a:close/>
                  <a:moveTo>
                    <a:pt x="931482" y="4616387"/>
                  </a:moveTo>
                  <a:lnTo>
                    <a:pt x="931482" y="3574987"/>
                  </a:lnTo>
                  <a:lnTo>
                    <a:pt x="1985581" y="3574987"/>
                  </a:lnTo>
                  <a:lnTo>
                    <a:pt x="1985581" y="4616387"/>
                  </a:lnTo>
                  <a:lnTo>
                    <a:pt x="931482" y="4616387"/>
                  </a:lnTo>
                  <a:close/>
                </a:path>
              </a:pathLst>
            </a:custGeom>
            <a:grpFill/>
            <a:ln w="6350" cap="flat">
              <a:noFill/>
              <a:prstDash val="solid"/>
              <a:miter/>
            </a:ln>
          </p:spPr>
          <p:txBody>
            <a:bodyPr rtlCol="0" anchor="ctr"/>
            <a:lstStyle/>
            <a:p>
              <a:endParaRPr lang="en-PT"/>
            </a:p>
          </p:txBody>
        </p:sp>
        <p:sp>
          <p:nvSpPr>
            <p:cNvPr id="31" name="Freeform 30">
              <a:extLst>
                <a:ext uri="{FF2B5EF4-FFF2-40B4-BE49-F238E27FC236}">
                  <a16:creationId xmlns:a16="http://schemas.microsoft.com/office/drawing/2014/main" id="{A81A5608-B904-34FA-DBB4-101445DE75D0}"/>
                </a:ext>
              </a:extLst>
            </p:cNvPr>
            <p:cNvSpPr/>
            <p:nvPr/>
          </p:nvSpPr>
          <p:spPr>
            <a:xfrm>
              <a:off x="9441560" y="-66737"/>
              <a:ext cx="1808543" cy="2636583"/>
            </a:xfrm>
            <a:custGeom>
              <a:avLst/>
              <a:gdLst>
                <a:gd name="connsiteX0" fmla="*/ 1093978 w 1808543"/>
                <a:gd name="connsiteY0" fmla="*/ 1028637 h 2636583"/>
                <a:gd name="connsiteX1" fmla="*/ 1242822 w 1808543"/>
                <a:gd name="connsiteY1" fmla="*/ 787591 h 2636583"/>
                <a:gd name="connsiteX2" fmla="*/ 1153541 w 1808543"/>
                <a:gd name="connsiteY2" fmla="*/ 587693 h 2636583"/>
                <a:gd name="connsiteX3" fmla="*/ 900494 w 1808543"/>
                <a:gd name="connsiteY3" fmla="*/ 518541 h 2636583"/>
                <a:gd name="connsiteX4" fmla="*/ 608394 w 1808543"/>
                <a:gd name="connsiteY4" fmla="*/ 581851 h 2636583"/>
                <a:gd name="connsiteX5" fmla="*/ 342329 w 1808543"/>
                <a:gd name="connsiteY5" fmla="*/ 775335 h 2636583"/>
                <a:gd name="connsiteX6" fmla="*/ 0 w 1808543"/>
                <a:gd name="connsiteY6" fmla="*/ 400050 h 2636583"/>
                <a:gd name="connsiteX7" fmla="*/ 385128 w 1808543"/>
                <a:gd name="connsiteY7" fmla="*/ 111125 h 2636583"/>
                <a:gd name="connsiteX8" fmla="*/ 911670 w 1808543"/>
                <a:gd name="connsiteY8" fmla="*/ 0 h 2636583"/>
                <a:gd name="connsiteX9" fmla="*/ 1277557 w 1808543"/>
                <a:gd name="connsiteY9" fmla="*/ 50229 h 2636583"/>
                <a:gd name="connsiteX10" fmla="*/ 1560830 w 1808543"/>
                <a:gd name="connsiteY10" fmla="*/ 199009 h 2636583"/>
                <a:gd name="connsiteX11" fmla="*/ 1743837 w 1808543"/>
                <a:gd name="connsiteY11" fmla="*/ 442595 h 2636583"/>
                <a:gd name="connsiteX12" fmla="*/ 1808544 w 1808543"/>
                <a:gd name="connsiteY12" fmla="*/ 773621 h 2636583"/>
                <a:gd name="connsiteX13" fmla="*/ 1751203 w 1808543"/>
                <a:gd name="connsiteY13" fmla="*/ 1080453 h 2636583"/>
                <a:gd name="connsiteX14" fmla="*/ 1595945 w 1808543"/>
                <a:gd name="connsiteY14" fmla="*/ 1298004 h 2636583"/>
                <a:gd name="connsiteX15" fmla="*/ 1364806 w 1808543"/>
                <a:gd name="connsiteY15" fmla="*/ 1441196 h 2636583"/>
                <a:gd name="connsiteX16" fmla="*/ 1079056 w 1808543"/>
                <a:gd name="connsiteY16" fmla="*/ 1524889 h 2636583"/>
                <a:gd name="connsiteX17" fmla="*/ 1038161 w 1808543"/>
                <a:gd name="connsiteY17" fmla="*/ 1751711 h 2636583"/>
                <a:gd name="connsiteX18" fmla="*/ 658622 w 1808543"/>
                <a:gd name="connsiteY18" fmla="*/ 1751711 h 2636583"/>
                <a:gd name="connsiteX19" fmla="*/ 573024 w 1808543"/>
                <a:gd name="connsiteY19" fmla="*/ 1150112 h 2636583"/>
                <a:gd name="connsiteX20" fmla="*/ 591630 w 1808543"/>
                <a:gd name="connsiteY20" fmla="*/ 1131507 h 2636583"/>
                <a:gd name="connsiteX21" fmla="*/ 1093915 w 1808543"/>
                <a:gd name="connsiteY21" fmla="*/ 1028700 h 2636583"/>
                <a:gd name="connsiteX22" fmla="*/ 532003 w 1808543"/>
                <a:gd name="connsiteY22" fmla="*/ 2636584 h 2636583"/>
                <a:gd name="connsiteX23" fmla="*/ 532003 w 1808543"/>
                <a:gd name="connsiteY23" fmla="*/ 2041779 h 2636583"/>
                <a:gd name="connsiteX24" fmla="*/ 1134046 w 1808543"/>
                <a:gd name="connsiteY24" fmla="*/ 2041779 h 2636583"/>
                <a:gd name="connsiteX25" fmla="*/ 1134046 w 1808543"/>
                <a:gd name="connsiteY25" fmla="*/ 2636584 h 2636583"/>
                <a:gd name="connsiteX26" fmla="*/ 532003 w 1808543"/>
                <a:gd name="connsiteY26" fmla="*/ 2636584 h 263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8543" h="2636583">
                  <a:moveTo>
                    <a:pt x="1093978" y="1028637"/>
                  </a:moveTo>
                  <a:cubicBezTo>
                    <a:pt x="1193229" y="970089"/>
                    <a:pt x="1242822" y="889762"/>
                    <a:pt x="1242822" y="787591"/>
                  </a:cubicBezTo>
                  <a:cubicBezTo>
                    <a:pt x="1242822" y="700405"/>
                    <a:pt x="1213041" y="633794"/>
                    <a:pt x="1153541" y="587693"/>
                  </a:cubicBezTo>
                  <a:cubicBezTo>
                    <a:pt x="1093978" y="541592"/>
                    <a:pt x="1009650" y="518541"/>
                    <a:pt x="900494" y="518541"/>
                  </a:cubicBezTo>
                  <a:cubicBezTo>
                    <a:pt x="791337" y="518541"/>
                    <a:pt x="698945" y="539687"/>
                    <a:pt x="608394" y="581851"/>
                  </a:cubicBezTo>
                  <a:cubicBezTo>
                    <a:pt x="517843" y="624015"/>
                    <a:pt x="429133" y="688531"/>
                    <a:pt x="342329" y="775335"/>
                  </a:cubicBezTo>
                  <a:lnTo>
                    <a:pt x="0" y="400050"/>
                  </a:lnTo>
                  <a:cubicBezTo>
                    <a:pt x="109157" y="281496"/>
                    <a:pt x="237490" y="185230"/>
                    <a:pt x="385128" y="111125"/>
                  </a:cubicBezTo>
                  <a:cubicBezTo>
                    <a:pt x="532765" y="37084"/>
                    <a:pt x="708279" y="0"/>
                    <a:pt x="911670" y="0"/>
                  </a:cubicBezTo>
                  <a:cubicBezTo>
                    <a:pt x="1045655" y="0"/>
                    <a:pt x="1167575" y="16764"/>
                    <a:pt x="1277557" y="50229"/>
                  </a:cubicBezTo>
                  <a:cubicBezTo>
                    <a:pt x="1387475" y="83693"/>
                    <a:pt x="1481963" y="133287"/>
                    <a:pt x="1560830" y="199009"/>
                  </a:cubicBezTo>
                  <a:cubicBezTo>
                    <a:pt x="1639697" y="264732"/>
                    <a:pt x="1700657" y="345948"/>
                    <a:pt x="1743837" y="442595"/>
                  </a:cubicBezTo>
                  <a:cubicBezTo>
                    <a:pt x="1786954" y="539306"/>
                    <a:pt x="1808544" y="649669"/>
                    <a:pt x="1808544" y="773621"/>
                  </a:cubicBezTo>
                  <a:cubicBezTo>
                    <a:pt x="1808544" y="897573"/>
                    <a:pt x="1789367" y="994918"/>
                    <a:pt x="1751203" y="1080453"/>
                  </a:cubicBezTo>
                  <a:cubicBezTo>
                    <a:pt x="1713040" y="1166051"/>
                    <a:pt x="1661223" y="1238504"/>
                    <a:pt x="1595945" y="1298004"/>
                  </a:cubicBezTo>
                  <a:cubicBezTo>
                    <a:pt x="1530604" y="1357503"/>
                    <a:pt x="1453515" y="1405255"/>
                    <a:pt x="1364806" y="1441196"/>
                  </a:cubicBezTo>
                  <a:cubicBezTo>
                    <a:pt x="1276033" y="1477137"/>
                    <a:pt x="1180719" y="1505077"/>
                    <a:pt x="1079056" y="1524889"/>
                  </a:cubicBezTo>
                  <a:lnTo>
                    <a:pt x="1038161" y="1751711"/>
                  </a:lnTo>
                  <a:lnTo>
                    <a:pt x="658622" y="1751711"/>
                  </a:lnTo>
                  <a:lnTo>
                    <a:pt x="573024" y="1150112"/>
                  </a:lnTo>
                  <a:lnTo>
                    <a:pt x="591630" y="1131507"/>
                  </a:lnTo>
                  <a:cubicBezTo>
                    <a:pt x="827278" y="1121537"/>
                    <a:pt x="994728" y="1087311"/>
                    <a:pt x="1093915" y="1028700"/>
                  </a:cubicBezTo>
                  <a:close/>
                  <a:moveTo>
                    <a:pt x="532003" y="2636584"/>
                  </a:moveTo>
                  <a:lnTo>
                    <a:pt x="532003" y="2041779"/>
                  </a:lnTo>
                  <a:lnTo>
                    <a:pt x="1134046" y="2041779"/>
                  </a:lnTo>
                  <a:lnTo>
                    <a:pt x="1134046" y="2636584"/>
                  </a:lnTo>
                  <a:lnTo>
                    <a:pt x="532003" y="2636584"/>
                  </a:lnTo>
                  <a:close/>
                </a:path>
              </a:pathLst>
            </a:custGeom>
            <a:grpFill/>
            <a:ln w="6350" cap="flat">
              <a:noFill/>
              <a:prstDash val="solid"/>
              <a:miter/>
            </a:ln>
          </p:spPr>
          <p:txBody>
            <a:bodyPr rtlCol="0" anchor="ctr"/>
            <a:lstStyle/>
            <a:p>
              <a:endParaRPr lang="en-PT"/>
            </a:p>
          </p:txBody>
        </p:sp>
      </p:grpSp>
      <p:sp>
        <p:nvSpPr>
          <p:cNvPr id="2" name="Text">
            <a:extLst>
              <a:ext uri="{FF2B5EF4-FFF2-40B4-BE49-F238E27FC236}">
                <a16:creationId xmlns:a16="http://schemas.microsoft.com/office/drawing/2014/main" id="{5DBC681F-A42E-508A-C9D8-3B10A011F251}"/>
              </a:ext>
            </a:extLst>
          </p:cNvPr>
          <p:cNvSpPr txBox="1"/>
          <p:nvPr/>
        </p:nvSpPr>
        <p:spPr>
          <a:xfrm>
            <a:off x="377400" y="379009"/>
            <a:ext cx="11663912" cy="2308324"/>
          </a:xfrm>
          <a:prstGeom prst="rect">
            <a:avLst/>
          </a:prstGeom>
          <a:noFill/>
        </p:spPr>
        <p:txBody>
          <a:bodyPr wrap="square" lIns="0" tIns="0" rIns="0" bIns="0" rtlCol="0">
            <a:spAutoFit/>
          </a:bodyPr>
          <a:lstStyle/>
          <a:p>
            <a:r>
              <a:rPr lang="en-US" sz="25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Q4.“Could you share your experience on how you ensure that administrators, and other relevant providers, are on track with their progress? What steps do yo</a:t>
            </a:r>
            <a:r>
              <a:rPr lang="en-US" sz="2500" b="1" dirty="0">
                <a:solidFill>
                  <a:schemeClr val="bg1"/>
                </a:solidFill>
                <a:latin typeface="Arial" panose="020B0604020202020204" pitchFamily="34" charset="0"/>
                <a:ea typeface="Calibri" panose="020F0502020204030204" pitchFamily="34" charset="0"/>
                <a:cs typeface="Arial" panose="020B0604020202020204" pitchFamily="34" charset="0"/>
              </a:rPr>
              <a:t>u take to ensure that your administrators bring forward relevant information at the right time for you to make a decision? Specifically, how do you ensure you have sufficient and reliable information to make well-informed decisions? </a:t>
            </a:r>
            <a:endParaRPr lang="en-GB" sz="25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5E53303-AB63-2A88-2E6E-BEC06DECE26D}"/>
              </a:ext>
            </a:extLst>
          </p:cNvPr>
          <p:cNvSpPr txBox="1"/>
          <p:nvPr/>
        </p:nvSpPr>
        <p:spPr>
          <a:xfrm>
            <a:off x="328774" y="3030874"/>
            <a:ext cx="11702264" cy="3741217"/>
          </a:xfrm>
          <a:prstGeom prst="rect">
            <a:avLst/>
          </a:prstGeom>
          <a:noFill/>
        </p:spPr>
        <p:txBody>
          <a:bodyPr wrap="square" rtlCol="0">
            <a:spAutoFit/>
          </a:bodyPr>
          <a:lstStyle/>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“Yes, while schemes in my experience, are relying heavily on their administrators to manage process, trustees still </a:t>
            </a:r>
            <a:r>
              <a:rPr lang="en-GB" sz="1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retain the ultimate responsibility</a:t>
            </a: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and it’s worth remembering that there are </a:t>
            </a:r>
            <a:r>
              <a:rPr lang="en-GB" sz="1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legal deadlines</a:t>
            </a: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to meet. </a:t>
            </a:r>
          </a:p>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You should have received </a:t>
            </a:r>
            <a:r>
              <a:rPr lang="en-GB" sz="1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project plans </a:t>
            </a: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which you can review and monitor progress against to ensure your scheme will be ready by its staging date.  As a reminder, I’d expect all trustee boards to be </a:t>
            </a:r>
            <a:r>
              <a:rPr lang="en-GB" sz="1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discussing dashboards on a regular basis</a:t>
            </a: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I’d also recommend using the </a:t>
            </a:r>
            <a:r>
              <a:rPr lang="en-GB" sz="1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TPR checklist</a:t>
            </a: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on an ongoing basis to tick off the items as you go.  </a:t>
            </a:r>
            <a:r>
              <a:rPr lang="en-GB" sz="1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PASA</a:t>
            </a: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has also produced lots of useful guidance covering matching, value data and connection readiness and there’s also the recently published ‘dashboard toolkit’ to support trustees and administrators in connecting AVCs to dashboards – all really useful resources to check out if you haven’t already. </a:t>
            </a:r>
          </a:p>
          <a:p>
            <a:pPr>
              <a:lnSpc>
                <a:spcPct val="107000"/>
              </a:lnSpc>
              <a:spcAft>
                <a:spcPts val="800"/>
              </a:spcAft>
            </a:pPr>
            <a:r>
              <a:rPr lang="en-GB" kern="1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GB" kern="100" dirty="0" err="1">
                <a:solidFill>
                  <a:schemeClr val="bg1"/>
                </a:solidFill>
                <a:latin typeface="Arial" panose="020B0604020202020204" pitchFamily="34" charset="0"/>
                <a:ea typeface="Calibri" panose="020F0502020204030204" pitchFamily="34" charset="0"/>
                <a:cs typeface="Arial" panose="020B0604020202020204" pitchFamily="34" charset="0"/>
              </a:rPr>
              <a:t>cont</a:t>
            </a:r>
            <a:r>
              <a:rPr lang="en-GB" kern="1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774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15000" fill="hold"/>
                                        <p:tgtEl>
                                          <p:spTgt spid="2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BCF5E-797F-30A1-09F0-F92E9A17E404}"/>
            </a:ext>
          </a:extLst>
        </p:cNvPr>
        <p:cNvGrpSpPr/>
        <p:nvPr/>
      </p:nvGrpSpPr>
      <p:grpSpPr>
        <a:xfrm>
          <a:off x="0" y="0"/>
          <a:ext cx="0" cy="0"/>
          <a:chOff x="0" y="0"/>
          <a:chExt cx="0" cy="0"/>
        </a:xfrm>
      </p:grpSpPr>
      <p:grpSp>
        <p:nvGrpSpPr>
          <p:cNvPr id="27" name="Ornament">
            <a:extLst>
              <a:ext uri="{FF2B5EF4-FFF2-40B4-BE49-F238E27FC236}">
                <a16:creationId xmlns:a16="http://schemas.microsoft.com/office/drawing/2014/main" id="{B3DB69F7-0D94-696E-509C-C704CC118A53}"/>
              </a:ext>
            </a:extLst>
          </p:cNvPr>
          <p:cNvGrpSpPr/>
          <p:nvPr/>
        </p:nvGrpSpPr>
        <p:grpSpPr>
          <a:xfrm>
            <a:off x="-2903751" y="-1156665"/>
            <a:ext cx="15739935" cy="12128499"/>
            <a:chOff x="-2821558" y="-1321052"/>
            <a:chExt cx="15739935" cy="12128499"/>
          </a:xfrm>
          <a:solidFill>
            <a:srgbClr val="FFFFFF">
              <a:alpha val="5000"/>
            </a:srgbClr>
          </a:solidFill>
        </p:grpSpPr>
        <p:sp>
          <p:nvSpPr>
            <p:cNvPr id="28" name="Freeform 27">
              <a:extLst>
                <a:ext uri="{FF2B5EF4-FFF2-40B4-BE49-F238E27FC236}">
                  <a16:creationId xmlns:a16="http://schemas.microsoft.com/office/drawing/2014/main" id="{C108A9F7-F7CC-274D-956B-2A5A94F390F2}"/>
                </a:ext>
              </a:extLst>
            </p:cNvPr>
            <p:cNvSpPr/>
            <p:nvPr/>
          </p:nvSpPr>
          <p:spPr>
            <a:xfrm>
              <a:off x="7773352" y="-1321052"/>
              <a:ext cx="5145023" cy="5145024"/>
            </a:xfrm>
            <a:custGeom>
              <a:avLst/>
              <a:gdLst>
                <a:gd name="connsiteX0" fmla="*/ 2572512 w 5145023"/>
                <a:gd name="connsiteY0" fmla="*/ 0 h 5145024"/>
                <a:gd name="connsiteX1" fmla="*/ 0 w 5145023"/>
                <a:gd name="connsiteY1" fmla="*/ 2572512 h 5145024"/>
                <a:gd name="connsiteX2" fmla="*/ 2572512 w 5145023"/>
                <a:gd name="connsiteY2" fmla="*/ 5145024 h 5145024"/>
                <a:gd name="connsiteX3" fmla="*/ 5145024 w 5145023"/>
                <a:gd name="connsiteY3" fmla="*/ 2572512 h 5145024"/>
                <a:gd name="connsiteX4" fmla="*/ 2572512 w 5145023"/>
                <a:gd name="connsiteY4" fmla="*/ 0 h 5145024"/>
                <a:gd name="connsiteX5" fmla="*/ 2572512 w 5145023"/>
                <a:gd name="connsiteY5" fmla="*/ 4496054 h 5145024"/>
                <a:gd name="connsiteX6" fmla="*/ 649033 w 5145023"/>
                <a:gd name="connsiteY6" fmla="*/ 2572576 h 5145024"/>
                <a:gd name="connsiteX7" fmla="*/ 2572512 w 5145023"/>
                <a:gd name="connsiteY7" fmla="*/ 649097 h 5145024"/>
                <a:gd name="connsiteX8" fmla="*/ 4495991 w 5145023"/>
                <a:gd name="connsiteY8" fmla="*/ 2572576 h 5145024"/>
                <a:gd name="connsiteX9" fmla="*/ 2572512 w 5145023"/>
                <a:gd name="connsiteY9" fmla="*/ 4496054 h 514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5023" h="5145024">
                  <a:moveTo>
                    <a:pt x="2572512" y="0"/>
                  </a:moveTo>
                  <a:cubicBezTo>
                    <a:pt x="1151763" y="0"/>
                    <a:pt x="0" y="1151763"/>
                    <a:pt x="0" y="2572512"/>
                  </a:cubicBezTo>
                  <a:cubicBezTo>
                    <a:pt x="0" y="3993261"/>
                    <a:pt x="1151763" y="5145024"/>
                    <a:pt x="2572512" y="5145024"/>
                  </a:cubicBezTo>
                  <a:cubicBezTo>
                    <a:pt x="3993261" y="5145024"/>
                    <a:pt x="5145024" y="3993261"/>
                    <a:pt x="5145024" y="2572512"/>
                  </a:cubicBezTo>
                  <a:cubicBezTo>
                    <a:pt x="5145024" y="1151763"/>
                    <a:pt x="3993261" y="0"/>
                    <a:pt x="2572512" y="0"/>
                  </a:cubicBezTo>
                  <a:close/>
                  <a:moveTo>
                    <a:pt x="2572512" y="4496054"/>
                  </a:moveTo>
                  <a:cubicBezTo>
                    <a:pt x="1510220" y="4496054"/>
                    <a:pt x="649033" y="3634867"/>
                    <a:pt x="649033" y="2572576"/>
                  </a:cubicBezTo>
                  <a:cubicBezTo>
                    <a:pt x="649033" y="1510284"/>
                    <a:pt x="1510220" y="649097"/>
                    <a:pt x="2572512" y="649097"/>
                  </a:cubicBezTo>
                  <a:cubicBezTo>
                    <a:pt x="3634804" y="649097"/>
                    <a:pt x="4495991" y="1510284"/>
                    <a:pt x="4495991" y="2572576"/>
                  </a:cubicBezTo>
                  <a:cubicBezTo>
                    <a:pt x="4495991" y="3634867"/>
                    <a:pt x="3634804" y="4496054"/>
                    <a:pt x="2572512" y="4496054"/>
                  </a:cubicBezTo>
                  <a:close/>
                </a:path>
              </a:pathLst>
            </a:custGeom>
            <a:grpFill/>
            <a:ln w="6350" cap="flat">
              <a:noFill/>
              <a:prstDash val="solid"/>
              <a:miter/>
            </a:ln>
          </p:spPr>
          <p:txBody>
            <a:bodyPr rtlCol="0" anchor="ctr"/>
            <a:lstStyle/>
            <a:p>
              <a:endParaRPr lang="en-PT"/>
            </a:p>
          </p:txBody>
        </p:sp>
        <p:sp>
          <p:nvSpPr>
            <p:cNvPr id="29" name="Freeform 28">
              <a:extLst>
                <a:ext uri="{FF2B5EF4-FFF2-40B4-BE49-F238E27FC236}">
                  <a16:creationId xmlns:a16="http://schemas.microsoft.com/office/drawing/2014/main" id="{0316208F-6A44-24A7-D554-A36CEDDE229F}"/>
                </a:ext>
              </a:extLst>
            </p:cNvPr>
            <p:cNvSpPr/>
            <p:nvPr/>
          </p:nvSpPr>
          <p:spPr>
            <a:xfrm>
              <a:off x="-2821558" y="973456"/>
              <a:ext cx="9833990" cy="9833990"/>
            </a:xfrm>
            <a:custGeom>
              <a:avLst/>
              <a:gdLst>
                <a:gd name="connsiteX0" fmla="*/ 4916996 w 9833990"/>
                <a:gd name="connsiteY0" fmla="*/ 0 h 9833990"/>
                <a:gd name="connsiteX1" fmla="*/ 0 w 9833990"/>
                <a:gd name="connsiteY1" fmla="*/ 4916996 h 9833990"/>
                <a:gd name="connsiteX2" fmla="*/ 4916996 w 9833990"/>
                <a:gd name="connsiteY2" fmla="*/ 9833991 h 9833990"/>
                <a:gd name="connsiteX3" fmla="*/ 9833991 w 9833990"/>
                <a:gd name="connsiteY3" fmla="*/ 4916996 h 9833990"/>
                <a:gd name="connsiteX4" fmla="*/ 4916996 w 9833990"/>
                <a:gd name="connsiteY4" fmla="*/ 0 h 9833990"/>
                <a:gd name="connsiteX5" fmla="*/ 4916996 w 9833990"/>
                <a:gd name="connsiteY5" fmla="*/ 8593455 h 9833990"/>
                <a:gd name="connsiteX6" fmla="*/ 1240536 w 9833990"/>
                <a:gd name="connsiteY6" fmla="*/ 4916996 h 9833990"/>
                <a:gd name="connsiteX7" fmla="*/ 4916996 w 9833990"/>
                <a:gd name="connsiteY7" fmla="*/ 1240536 h 9833990"/>
                <a:gd name="connsiteX8" fmla="*/ 8593455 w 9833990"/>
                <a:gd name="connsiteY8" fmla="*/ 4916996 h 9833990"/>
                <a:gd name="connsiteX9" fmla="*/ 4916996 w 9833990"/>
                <a:gd name="connsiteY9" fmla="*/ 8593455 h 983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3990" h="9833990">
                  <a:moveTo>
                    <a:pt x="4916996" y="0"/>
                  </a:moveTo>
                  <a:cubicBezTo>
                    <a:pt x="2201418" y="0"/>
                    <a:pt x="0" y="2201418"/>
                    <a:pt x="0" y="4916996"/>
                  </a:cubicBezTo>
                  <a:cubicBezTo>
                    <a:pt x="0" y="7632573"/>
                    <a:pt x="2201355" y="9833991"/>
                    <a:pt x="4916996" y="9833991"/>
                  </a:cubicBezTo>
                  <a:cubicBezTo>
                    <a:pt x="7632637" y="9833991"/>
                    <a:pt x="9833991" y="7632573"/>
                    <a:pt x="9833991" y="4916996"/>
                  </a:cubicBezTo>
                  <a:cubicBezTo>
                    <a:pt x="9833991" y="2201418"/>
                    <a:pt x="7632573" y="0"/>
                    <a:pt x="4916996" y="0"/>
                  </a:cubicBezTo>
                  <a:close/>
                  <a:moveTo>
                    <a:pt x="4916996" y="8593455"/>
                  </a:moveTo>
                  <a:cubicBezTo>
                    <a:pt x="2886520" y="8593455"/>
                    <a:pt x="1240536" y="6947472"/>
                    <a:pt x="1240536" y="4916996"/>
                  </a:cubicBezTo>
                  <a:cubicBezTo>
                    <a:pt x="1240536" y="2886520"/>
                    <a:pt x="2886520" y="1240536"/>
                    <a:pt x="4916996" y="1240536"/>
                  </a:cubicBezTo>
                  <a:cubicBezTo>
                    <a:pt x="6947472" y="1240536"/>
                    <a:pt x="8593455" y="2886520"/>
                    <a:pt x="8593455" y="4916996"/>
                  </a:cubicBezTo>
                  <a:cubicBezTo>
                    <a:pt x="8593455" y="6947472"/>
                    <a:pt x="6947472" y="8593455"/>
                    <a:pt x="4916996" y="8593455"/>
                  </a:cubicBezTo>
                  <a:close/>
                </a:path>
              </a:pathLst>
            </a:custGeom>
            <a:grpFill/>
            <a:ln w="6350" cap="flat">
              <a:noFill/>
              <a:prstDash val="solid"/>
              <a:miter/>
            </a:ln>
          </p:spPr>
          <p:txBody>
            <a:bodyPr rtlCol="0" anchor="ctr"/>
            <a:lstStyle/>
            <a:p>
              <a:endParaRPr lang="en-PT"/>
            </a:p>
          </p:txBody>
        </p:sp>
        <p:sp>
          <p:nvSpPr>
            <p:cNvPr id="30" name="Freeform 29">
              <a:extLst>
                <a:ext uri="{FF2B5EF4-FFF2-40B4-BE49-F238E27FC236}">
                  <a16:creationId xmlns:a16="http://schemas.microsoft.com/office/drawing/2014/main" id="{C286BE7D-286D-B3E2-257E-4DABC0CF453C}"/>
                </a:ext>
              </a:extLst>
            </p:cNvPr>
            <p:cNvSpPr/>
            <p:nvPr/>
          </p:nvSpPr>
          <p:spPr>
            <a:xfrm>
              <a:off x="512063" y="3582290"/>
              <a:ext cx="3166681" cy="4616386"/>
            </a:xfrm>
            <a:custGeom>
              <a:avLst/>
              <a:gdLst>
                <a:gd name="connsiteX0" fmla="*/ 1915414 w 3166681"/>
                <a:gd name="connsiteY0" fmla="*/ 1801177 h 4616386"/>
                <a:gd name="connsiteX1" fmla="*/ 2176082 w 3166681"/>
                <a:gd name="connsiteY1" fmla="*/ 1379093 h 4616386"/>
                <a:gd name="connsiteX2" fmla="*/ 2019745 w 3166681"/>
                <a:gd name="connsiteY2" fmla="*/ 1029081 h 4616386"/>
                <a:gd name="connsiteX3" fmla="*/ 1576705 w 3166681"/>
                <a:gd name="connsiteY3" fmla="*/ 908050 h 4616386"/>
                <a:gd name="connsiteX4" fmla="*/ 1065213 w 3166681"/>
                <a:gd name="connsiteY4" fmla="*/ 1018858 h 4616386"/>
                <a:gd name="connsiteX5" fmla="*/ 599377 w 3166681"/>
                <a:gd name="connsiteY5" fmla="*/ 1357566 h 4616386"/>
                <a:gd name="connsiteX6" fmla="*/ 0 w 3166681"/>
                <a:gd name="connsiteY6" fmla="*/ 700469 h 4616386"/>
                <a:gd name="connsiteX7" fmla="*/ 674307 w 3166681"/>
                <a:gd name="connsiteY7" fmla="*/ 194564 h 4616386"/>
                <a:gd name="connsiteX8" fmla="*/ 1596263 w 3166681"/>
                <a:gd name="connsiteY8" fmla="*/ 0 h 4616386"/>
                <a:gd name="connsiteX9" fmla="*/ 2236915 w 3166681"/>
                <a:gd name="connsiteY9" fmla="*/ 87884 h 4616386"/>
                <a:gd name="connsiteX10" fmla="*/ 2732913 w 3166681"/>
                <a:gd name="connsiteY10" fmla="*/ 348361 h 4616386"/>
                <a:gd name="connsiteX11" fmla="*/ 3053398 w 3166681"/>
                <a:gd name="connsiteY11" fmla="*/ 774890 h 4616386"/>
                <a:gd name="connsiteX12" fmla="*/ 3166682 w 3166681"/>
                <a:gd name="connsiteY12" fmla="*/ 1354455 h 4616386"/>
                <a:gd name="connsiteX13" fmla="*/ 3066288 w 3166681"/>
                <a:gd name="connsiteY13" fmla="*/ 1891728 h 4616386"/>
                <a:gd name="connsiteX14" fmla="*/ 2794445 w 3166681"/>
                <a:gd name="connsiteY14" fmla="*/ 2272602 h 4616386"/>
                <a:gd name="connsiteX15" fmla="*/ 2389759 w 3166681"/>
                <a:gd name="connsiteY15" fmla="*/ 2523300 h 4616386"/>
                <a:gd name="connsiteX16" fmla="*/ 1889506 w 3166681"/>
                <a:gd name="connsiteY16" fmla="*/ 2669858 h 4616386"/>
                <a:gd name="connsiteX17" fmla="*/ 1817878 w 3166681"/>
                <a:gd name="connsiteY17" fmla="*/ 3067050 h 4616386"/>
                <a:gd name="connsiteX18" fmla="*/ 1153287 w 3166681"/>
                <a:gd name="connsiteY18" fmla="*/ 3067050 h 4616386"/>
                <a:gd name="connsiteX19" fmla="*/ 1003491 w 3166681"/>
                <a:gd name="connsiteY19" fmla="*/ 2013712 h 4616386"/>
                <a:gd name="connsiteX20" fmla="*/ 1036002 w 3166681"/>
                <a:gd name="connsiteY20" fmla="*/ 1981200 h 4616386"/>
                <a:gd name="connsiteX21" fmla="*/ 1915478 w 3166681"/>
                <a:gd name="connsiteY21" fmla="*/ 1801241 h 4616386"/>
                <a:gd name="connsiteX22" fmla="*/ 931482 w 3166681"/>
                <a:gd name="connsiteY22" fmla="*/ 4616387 h 4616386"/>
                <a:gd name="connsiteX23" fmla="*/ 931482 w 3166681"/>
                <a:gd name="connsiteY23" fmla="*/ 3574987 h 4616386"/>
                <a:gd name="connsiteX24" fmla="*/ 1985581 w 3166681"/>
                <a:gd name="connsiteY24" fmla="*/ 3574987 h 4616386"/>
                <a:gd name="connsiteX25" fmla="*/ 1985581 w 3166681"/>
                <a:gd name="connsiteY25" fmla="*/ 4616387 h 4616386"/>
                <a:gd name="connsiteX26" fmla="*/ 931482 w 3166681"/>
                <a:gd name="connsiteY26" fmla="*/ 4616387 h 46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66681" h="4616386">
                  <a:moveTo>
                    <a:pt x="1915414" y="1801177"/>
                  </a:moveTo>
                  <a:cubicBezTo>
                    <a:pt x="2089150" y="1698689"/>
                    <a:pt x="2176082" y="1557972"/>
                    <a:pt x="2176082" y="1379093"/>
                  </a:cubicBezTo>
                  <a:cubicBezTo>
                    <a:pt x="2176082" y="1226502"/>
                    <a:pt x="2123885" y="1109789"/>
                    <a:pt x="2019745" y="1029081"/>
                  </a:cubicBezTo>
                  <a:cubicBezTo>
                    <a:pt x="1915478" y="948436"/>
                    <a:pt x="1767840" y="908050"/>
                    <a:pt x="1576705" y="908050"/>
                  </a:cubicBezTo>
                  <a:cubicBezTo>
                    <a:pt x="1385570" y="908050"/>
                    <a:pt x="1223772" y="945070"/>
                    <a:pt x="1065213" y="1018858"/>
                  </a:cubicBezTo>
                  <a:cubicBezTo>
                    <a:pt x="906653" y="1092645"/>
                    <a:pt x="751396" y="1205611"/>
                    <a:pt x="599377" y="1357566"/>
                  </a:cubicBezTo>
                  <a:lnTo>
                    <a:pt x="0" y="700469"/>
                  </a:lnTo>
                  <a:cubicBezTo>
                    <a:pt x="191072" y="492887"/>
                    <a:pt x="415798" y="324358"/>
                    <a:pt x="674307" y="194564"/>
                  </a:cubicBezTo>
                  <a:cubicBezTo>
                    <a:pt x="932752" y="64897"/>
                    <a:pt x="1240028" y="0"/>
                    <a:pt x="1596263" y="0"/>
                  </a:cubicBezTo>
                  <a:cubicBezTo>
                    <a:pt x="1830832" y="0"/>
                    <a:pt x="2044319" y="29337"/>
                    <a:pt x="2236915" y="87884"/>
                  </a:cubicBezTo>
                  <a:cubicBezTo>
                    <a:pt x="2429383" y="146495"/>
                    <a:pt x="2594801" y="233363"/>
                    <a:pt x="2732913" y="348361"/>
                  </a:cubicBezTo>
                  <a:cubicBezTo>
                    <a:pt x="2871026" y="463423"/>
                    <a:pt x="2977769" y="605663"/>
                    <a:pt x="3053398" y="774890"/>
                  </a:cubicBezTo>
                  <a:cubicBezTo>
                    <a:pt x="3128899" y="944245"/>
                    <a:pt x="3166682" y="1137412"/>
                    <a:pt x="3166682" y="1354455"/>
                  </a:cubicBezTo>
                  <a:cubicBezTo>
                    <a:pt x="3166682" y="1571498"/>
                    <a:pt x="3133154" y="1741932"/>
                    <a:pt x="3066288" y="1891728"/>
                  </a:cubicBezTo>
                  <a:cubicBezTo>
                    <a:pt x="2999423" y="2041525"/>
                    <a:pt x="2908745" y="2168462"/>
                    <a:pt x="2794445" y="2272602"/>
                  </a:cubicBezTo>
                  <a:cubicBezTo>
                    <a:pt x="2680018" y="2376805"/>
                    <a:pt x="2545080" y="2460434"/>
                    <a:pt x="2389759" y="2523300"/>
                  </a:cubicBezTo>
                  <a:cubicBezTo>
                    <a:pt x="2234311" y="2586228"/>
                    <a:pt x="2067497" y="2635123"/>
                    <a:pt x="1889506" y="2669858"/>
                  </a:cubicBezTo>
                  <a:lnTo>
                    <a:pt x="1817878" y="3067050"/>
                  </a:lnTo>
                  <a:lnTo>
                    <a:pt x="1153287" y="3067050"/>
                  </a:lnTo>
                  <a:lnTo>
                    <a:pt x="1003491" y="2013712"/>
                  </a:lnTo>
                  <a:lnTo>
                    <a:pt x="1036002" y="1981200"/>
                  </a:lnTo>
                  <a:cubicBezTo>
                    <a:pt x="1448562" y="1963738"/>
                    <a:pt x="1741742" y="1903794"/>
                    <a:pt x="1915478" y="1801241"/>
                  </a:cubicBezTo>
                  <a:close/>
                  <a:moveTo>
                    <a:pt x="931482" y="4616387"/>
                  </a:moveTo>
                  <a:lnTo>
                    <a:pt x="931482" y="3574987"/>
                  </a:lnTo>
                  <a:lnTo>
                    <a:pt x="1985581" y="3574987"/>
                  </a:lnTo>
                  <a:lnTo>
                    <a:pt x="1985581" y="4616387"/>
                  </a:lnTo>
                  <a:lnTo>
                    <a:pt x="931482" y="4616387"/>
                  </a:lnTo>
                  <a:close/>
                </a:path>
              </a:pathLst>
            </a:custGeom>
            <a:grpFill/>
            <a:ln w="6350" cap="flat">
              <a:noFill/>
              <a:prstDash val="solid"/>
              <a:miter/>
            </a:ln>
          </p:spPr>
          <p:txBody>
            <a:bodyPr rtlCol="0" anchor="ctr"/>
            <a:lstStyle/>
            <a:p>
              <a:endParaRPr lang="en-PT"/>
            </a:p>
          </p:txBody>
        </p:sp>
        <p:sp>
          <p:nvSpPr>
            <p:cNvPr id="31" name="Freeform 30">
              <a:extLst>
                <a:ext uri="{FF2B5EF4-FFF2-40B4-BE49-F238E27FC236}">
                  <a16:creationId xmlns:a16="http://schemas.microsoft.com/office/drawing/2014/main" id="{A81A5608-B904-34FA-DBB4-101445DE75D0}"/>
                </a:ext>
              </a:extLst>
            </p:cNvPr>
            <p:cNvSpPr/>
            <p:nvPr/>
          </p:nvSpPr>
          <p:spPr>
            <a:xfrm>
              <a:off x="9441560" y="-66737"/>
              <a:ext cx="1808543" cy="2636583"/>
            </a:xfrm>
            <a:custGeom>
              <a:avLst/>
              <a:gdLst>
                <a:gd name="connsiteX0" fmla="*/ 1093978 w 1808543"/>
                <a:gd name="connsiteY0" fmla="*/ 1028637 h 2636583"/>
                <a:gd name="connsiteX1" fmla="*/ 1242822 w 1808543"/>
                <a:gd name="connsiteY1" fmla="*/ 787591 h 2636583"/>
                <a:gd name="connsiteX2" fmla="*/ 1153541 w 1808543"/>
                <a:gd name="connsiteY2" fmla="*/ 587693 h 2636583"/>
                <a:gd name="connsiteX3" fmla="*/ 900494 w 1808543"/>
                <a:gd name="connsiteY3" fmla="*/ 518541 h 2636583"/>
                <a:gd name="connsiteX4" fmla="*/ 608394 w 1808543"/>
                <a:gd name="connsiteY4" fmla="*/ 581851 h 2636583"/>
                <a:gd name="connsiteX5" fmla="*/ 342329 w 1808543"/>
                <a:gd name="connsiteY5" fmla="*/ 775335 h 2636583"/>
                <a:gd name="connsiteX6" fmla="*/ 0 w 1808543"/>
                <a:gd name="connsiteY6" fmla="*/ 400050 h 2636583"/>
                <a:gd name="connsiteX7" fmla="*/ 385128 w 1808543"/>
                <a:gd name="connsiteY7" fmla="*/ 111125 h 2636583"/>
                <a:gd name="connsiteX8" fmla="*/ 911670 w 1808543"/>
                <a:gd name="connsiteY8" fmla="*/ 0 h 2636583"/>
                <a:gd name="connsiteX9" fmla="*/ 1277557 w 1808543"/>
                <a:gd name="connsiteY9" fmla="*/ 50229 h 2636583"/>
                <a:gd name="connsiteX10" fmla="*/ 1560830 w 1808543"/>
                <a:gd name="connsiteY10" fmla="*/ 199009 h 2636583"/>
                <a:gd name="connsiteX11" fmla="*/ 1743837 w 1808543"/>
                <a:gd name="connsiteY11" fmla="*/ 442595 h 2636583"/>
                <a:gd name="connsiteX12" fmla="*/ 1808544 w 1808543"/>
                <a:gd name="connsiteY12" fmla="*/ 773621 h 2636583"/>
                <a:gd name="connsiteX13" fmla="*/ 1751203 w 1808543"/>
                <a:gd name="connsiteY13" fmla="*/ 1080453 h 2636583"/>
                <a:gd name="connsiteX14" fmla="*/ 1595945 w 1808543"/>
                <a:gd name="connsiteY14" fmla="*/ 1298004 h 2636583"/>
                <a:gd name="connsiteX15" fmla="*/ 1364806 w 1808543"/>
                <a:gd name="connsiteY15" fmla="*/ 1441196 h 2636583"/>
                <a:gd name="connsiteX16" fmla="*/ 1079056 w 1808543"/>
                <a:gd name="connsiteY16" fmla="*/ 1524889 h 2636583"/>
                <a:gd name="connsiteX17" fmla="*/ 1038161 w 1808543"/>
                <a:gd name="connsiteY17" fmla="*/ 1751711 h 2636583"/>
                <a:gd name="connsiteX18" fmla="*/ 658622 w 1808543"/>
                <a:gd name="connsiteY18" fmla="*/ 1751711 h 2636583"/>
                <a:gd name="connsiteX19" fmla="*/ 573024 w 1808543"/>
                <a:gd name="connsiteY19" fmla="*/ 1150112 h 2636583"/>
                <a:gd name="connsiteX20" fmla="*/ 591630 w 1808543"/>
                <a:gd name="connsiteY20" fmla="*/ 1131507 h 2636583"/>
                <a:gd name="connsiteX21" fmla="*/ 1093915 w 1808543"/>
                <a:gd name="connsiteY21" fmla="*/ 1028700 h 2636583"/>
                <a:gd name="connsiteX22" fmla="*/ 532003 w 1808543"/>
                <a:gd name="connsiteY22" fmla="*/ 2636584 h 2636583"/>
                <a:gd name="connsiteX23" fmla="*/ 532003 w 1808543"/>
                <a:gd name="connsiteY23" fmla="*/ 2041779 h 2636583"/>
                <a:gd name="connsiteX24" fmla="*/ 1134046 w 1808543"/>
                <a:gd name="connsiteY24" fmla="*/ 2041779 h 2636583"/>
                <a:gd name="connsiteX25" fmla="*/ 1134046 w 1808543"/>
                <a:gd name="connsiteY25" fmla="*/ 2636584 h 2636583"/>
                <a:gd name="connsiteX26" fmla="*/ 532003 w 1808543"/>
                <a:gd name="connsiteY26" fmla="*/ 2636584 h 263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8543" h="2636583">
                  <a:moveTo>
                    <a:pt x="1093978" y="1028637"/>
                  </a:moveTo>
                  <a:cubicBezTo>
                    <a:pt x="1193229" y="970089"/>
                    <a:pt x="1242822" y="889762"/>
                    <a:pt x="1242822" y="787591"/>
                  </a:cubicBezTo>
                  <a:cubicBezTo>
                    <a:pt x="1242822" y="700405"/>
                    <a:pt x="1213041" y="633794"/>
                    <a:pt x="1153541" y="587693"/>
                  </a:cubicBezTo>
                  <a:cubicBezTo>
                    <a:pt x="1093978" y="541592"/>
                    <a:pt x="1009650" y="518541"/>
                    <a:pt x="900494" y="518541"/>
                  </a:cubicBezTo>
                  <a:cubicBezTo>
                    <a:pt x="791337" y="518541"/>
                    <a:pt x="698945" y="539687"/>
                    <a:pt x="608394" y="581851"/>
                  </a:cubicBezTo>
                  <a:cubicBezTo>
                    <a:pt x="517843" y="624015"/>
                    <a:pt x="429133" y="688531"/>
                    <a:pt x="342329" y="775335"/>
                  </a:cubicBezTo>
                  <a:lnTo>
                    <a:pt x="0" y="400050"/>
                  </a:lnTo>
                  <a:cubicBezTo>
                    <a:pt x="109157" y="281496"/>
                    <a:pt x="237490" y="185230"/>
                    <a:pt x="385128" y="111125"/>
                  </a:cubicBezTo>
                  <a:cubicBezTo>
                    <a:pt x="532765" y="37084"/>
                    <a:pt x="708279" y="0"/>
                    <a:pt x="911670" y="0"/>
                  </a:cubicBezTo>
                  <a:cubicBezTo>
                    <a:pt x="1045655" y="0"/>
                    <a:pt x="1167575" y="16764"/>
                    <a:pt x="1277557" y="50229"/>
                  </a:cubicBezTo>
                  <a:cubicBezTo>
                    <a:pt x="1387475" y="83693"/>
                    <a:pt x="1481963" y="133287"/>
                    <a:pt x="1560830" y="199009"/>
                  </a:cubicBezTo>
                  <a:cubicBezTo>
                    <a:pt x="1639697" y="264732"/>
                    <a:pt x="1700657" y="345948"/>
                    <a:pt x="1743837" y="442595"/>
                  </a:cubicBezTo>
                  <a:cubicBezTo>
                    <a:pt x="1786954" y="539306"/>
                    <a:pt x="1808544" y="649669"/>
                    <a:pt x="1808544" y="773621"/>
                  </a:cubicBezTo>
                  <a:cubicBezTo>
                    <a:pt x="1808544" y="897573"/>
                    <a:pt x="1789367" y="994918"/>
                    <a:pt x="1751203" y="1080453"/>
                  </a:cubicBezTo>
                  <a:cubicBezTo>
                    <a:pt x="1713040" y="1166051"/>
                    <a:pt x="1661223" y="1238504"/>
                    <a:pt x="1595945" y="1298004"/>
                  </a:cubicBezTo>
                  <a:cubicBezTo>
                    <a:pt x="1530604" y="1357503"/>
                    <a:pt x="1453515" y="1405255"/>
                    <a:pt x="1364806" y="1441196"/>
                  </a:cubicBezTo>
                  <a:cubicBezTo>
                    <a:pt x="1276033" y="1477137"/>
                    <a:pt x="1180719" y="1505077"/>
                    <a:pt x="1079056" y="1524889"/>
                  </a:cubicBezTo>
                  <a:lnTo>
                    <a:pt x="1038161" y="1751711"/>
                  </a:lnTo>
                  <a:lnTo>
                    <a:pt x="658622" y="1751711"/>
                  </a:lnTo>
                  <a:lnTo>
                    <a:pt x="573024" y="1150112"/>
                  </a:lnTo>
                  <a:lnTo>
                    <a:pt x="591630" y="1131507"/>
                  </a:lnTo>
                  <a:cubicBezTo>
                    <a:pt x="827278" y="1121537"/>
                    <a:pt x="994728" y="1087311"/>
                    <a:pt x="1093915" y="1028700"/>
                  </a:cubicBezTo>
                  <a:close/>
                  <a:moveTo>
                    <a:pt x="532003" y="2636584"/>
                  </a:moveTo>
                  <a:lnTo>
                    <a:pt x="532003" y="2041779"/>
                  </a:lnTo>
                  <a:lnTo>
                    <a:pt x="1134046" y="2041779"/>
                  </a:lnTo>
                  <a:lnTo>
                    <a:pt x="1134046" y="2636584"/>
                  </a:lnTo>
                  <a:lnTo>
                    <a:pt x="532003" y="2636584"/>
                  </a:lnTo>
                  <a:close/>
                </a:path>
              </a:pathLst>
            </a:custGeom>
            <a:grpFill/>
            <a:ln w="6350" cap="flat">
              <a:noFill/>
              <a:prstDash val="solid"/>
              <a:miter/>
            </a:ln>
          </p:spPr>
          <p:txBody>
            <a:bodyPr rtlCol="0" anchor="ctr"/>
            <a:lstStyle/>
            <a:p>
              <a:endParaRPr lang="en-PT"/>
            </a:p>
          </p:txBody>
        </p:sp>
      </p:grpSp>
      <p:sp>
        <p:nvSpPr>
          <p:cNvPr id="3" name="TextBox 2">
            <a:extLst>
              <a:ext uri="{FF2B5EF4-FFF2-40B4-BE49-F238E27FC236}">
                <a16:creationId xmlns:a16="http://schemas.microsoft.com/office/drawing/2014/main" id="{35E53303-AB63-2A88-2E6E-BEC06DECE26D}"/>
              </a:ext>
            </a:extLst>
          </p:cNvPr>
          <p:cNvSpPr txBox="1"/>
          <p:nvPr/>
        </p:nvSpPr>
        <p:spPr>
          <a:xfrm>
            <a:off x="226032" y="226029"/>
            <a:ext cx="11702264" cy="7609776"/>
          </a:xfrm>
          <a:prstGeom prst="rect">
            <a:avLst/>
          </a:prstGeom>
          <a:noFill/>
        </p:spPr>
        <p:txBody>
          <a:bodyPr wrap="square" rtlCol="0">
            <a:spAutoFit/>
          </a:bodyPr>
          <a:lstStyle/>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“In my experience schemes with Summer 2025 staging dates typically have their FIND data agreed and are in various stages of working through value data. From about-to-start  to almost complete on the scheme specifics of this.  In some instances, data progress has been delayed due to challenges with agreeing the contractual side with administrators which can impact timelines, but arguably, ensures a higher standard of accountability.</a:t>
            </a:r>
            <a:b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b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 few other observations on the impact of dashboards on the admin market are: </a:t>
            </a:r>
            <a:b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 in some cases, dashboards had prompted schemes to move to third-party admin </a:t>
            </a:r>
            <a:b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 </a:t>
            </a: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in other cases, dashboards is creating a barrier for schemes to review administrators at </a:t>
            </a: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current time, as schemes are reluctant to potentially change administrator as we approach dashboard deadlines; it’s possible there may be some </a:t>
            </a:r>
            <a:r>
              <a:rPr lang="en-GB" sz="1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delayed administration retenders</a:t>
            </a: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once dashboards have settled in</a:t>
            </a:r>
            <a:b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some schemes are looking to consolidate AVC providers to reduce dashboard issue</a:t>
            </a:r>
            <a:b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br>
              <a:rPr lang="en-GB" kern="100"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kern="100" dirty="0">
                <a:solidFill>
                  <a:schemeClr val="bg1"/>
                </a:solidFill>
                <a:latin typeface="Arial" panose="020B0604020202020204" pitchFamily="34" charset="0"/>
                <a:ea typeface="Calibri" panose="020F0502020204030204" pitchFamily="34" charset="0"/>
                <a:cs typeface="Arial" panose="020B0604020202020204" pitchFamily="34" charset="0"/>
              </a:rPr>
              <a:t>I</a:t>
            </a: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f you have a small scheme without a third-party administrator or on a non-standard admin platform, there are some solutions out there for dashboards, but I’d suggest </a:t>
            </a:r>
            <a:r>
              <a:rPr lang="en-GB" sz="1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engaging early</a:t>
            </a: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to ensure you can contract with an ISP provider and comply. </a:t>
            </a:r>
            <a:b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It’s also worth making sure your governance is lined up in advance. Some schemes have set up dedicated working groups, and some are delegating to an admin or benefits committee.  If so, it’s worth updating the terms of reference to ensure the appropriate delegations are in place to take the relevant decisions, at the appropriate time.”</a:t>
            </a:r>
          </a:p>
          <a:p>
            <a:endPar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en-GB"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en-GB"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332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15000" fill="hold"/>
                                        <p:tgtEl>
                                          <p:spTgt spid="2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F4386-375D-7050-5DDA-0C15181411AD}"/>
            </a:ext>
          </a:extLst>
        </p:cNvPr>
        <p:cNvGrpSpPr/>
        <p:nvPr/>
      </p:nvGrpSpPr>
      <p:grpSpPr>
        <a:xfrm>
          <a:off x="0" y="0"/>
          <a:ext cx="0" cy="0"/>
          <a:chOff x="0" y="0"/>
          <a:chExt cx="0" cy="0"/>
        </a:xfrm>
      </p:grpSpPr>
      <p:sp>
        <p:nvSpPr>
          <p:cNvPr id="6" name="Ornament">
            <a:extLst>
              <a:ext uri="{FF2B5EF4-FFF2-40B4-BE49-F238E27FC236}">
                <a16:creationId xmlns:a16="http://schemas.microsoft.com/office/drawing/2014/main" id="{602C33EB-4F54-3E11-2EE7-DE970C5E292C}"/>
              </a:ext>
            </a:extLst>
          </p:cNvPr>
          <p:cNvSpPr/>
          <p:nvPr/>
        </p:nvSpPr>
        <p:spPr>
          <a:xfrm>
            <a:off x="3990109" y="-8179417"/>
            <a:ext cx="1640378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7" name="Ornament">
            <a:extLst>
              <a:ext uri="{FF2B5EF4-FFF2-40B4-BE49-F238E27FC236}">
                <a16:creationId xmlns:a16="http://schemas.microsoft.com/office/drawing/2014/main" id="{CC6CBCBD-B22F-8085-CD7F-FAC44FA492BE}"/>
              </a:ext>
            </a:extLst>
          </p:cNvPr>
          <p:cNvSpPr/>
          <p:nvPr/>
        </p:nvSpPr>
        <p:spPr>
          <a:xfrm>
            <a:off x="7375774" y="-4793752"/>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Ornament">
            <a:extLst>
              <a:ext uri="{FF2B5EF4-FFF2-40B4-BE49-F238E27FC236}">
                <a16:creationId xmlns:a16="http://schemas.microsoft.com/office/drawing/2014/main" id="{0B551B60-546F-4580-5805-9A4D62585C84}"/>
              </a:ext>
            </a:extLst>
          </p:cNvPr>
          <p:cNvSpPr/>
          <p:nvPr/>
        </p:nvSpPr>
        <p:spPr>
          <a:xfrm>
            <a:off x="9867014" y="-2535065"/>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 name="Text">
            <a:extLst>
              <a:ext uri="{FF2B5EF4-FFF2-40B4-BE49-F238E27FC236}">
                <a16:creationId xmlns:a16="http://schemas.microsoft.com/office/drawing/2014/main" id="{446E09C0-D319-454E-7A61-B60701BBF23F}"/>
              </a:ext>
            </a:extLst>
          </p:cNvPr>
          <p:cNvSpPr txBox="1"/>
          <p:nvPr/>
        </p:nvSpPr>
        <p:spPr>
          <a:xfrm>
            <a:off x="1017641" y="2227511"/>
            <a:ext cx="6486694" cy="1231106"/>
          </a:xfrm>
          <a:prstGeom prst="rect">
            <a:avLst/>
          </a:prstGeom>
          <a:noFill/>
        </p:spPr>
        <p:txBody>
          <a:bodyPr wrap="square" lIns="0" tIns="0" rIns="0" bIns="0" rtlCol="0">
            <a:spAutoFit/>
          </a:bodyPr>
          <a:lstStyle/>
          <a:p>
            <a:r>
              <a:rPr lang="en-GB" sz="4000" b="1">
                <a:solidFill>
                  <a:schemeClr val="bg1"/>
                </a:solidFill>
                <a:latin typeface="Arial" panose="020B0604020202020204" pitchFamily="34" charset="0"/>
                <a:ea typeface="Calibri" panose="020F0502020204030204" pitchFamily="34" charset="0"/>
                <a:cs typeface="Arial" panose="020B0604020202020204" pitchFamily="34" charset="0"/>
              </a:rPr>
              <a:t>T</a:t>
            </a:r>
            <a:r>
              <a:rPr lang="en-GB" sz="4000" b="1">
                <a:solidFill>
                  <a:schemeClr val="bg1"/>
                </a:solidFill>
                <a:effectLst/>
                <a:latin typeface="Arial" panose="020B0604020202020204" pitchFamily="34" charset="0"/>
                <a:ea typeface="Calibri" panose="020F0502020204030204" pitchFamily="34" charset="0"/>
                <a:cs typeface="Arial" panose="020B0604020202020204" pitchFamily="34" charset="0"/>
              </a:rPr>
              <a:t>rustee </a:t>
            </a:r>
          </a:p>
          <a:p>
            <a:r>
              <a:rPr lang="en-GB" sz="4000" b="1">
                <a:solidFill>
                  <a:schemeClr val="bg1"/>
                </a:solidFill>
                <a:effectLst/>
                <a:latin typeface="Arial" panose="020B0604020202020204" pitchFamily="34" charset="0"/>
                <a:ea typeface="Calibri" panose="020F0502020204030204" pitchFamily="34" charset="0"/>
                <a:cs typeface="Arial" panose="020B0604020202020204" pitchFamily="34" charset="0"/>
              </a:rPr>
              <a:t>responsibilities: </a:t>
            </a:r>
            <a:endParaRPr lang="en-GB" sz="4000" b="1">
              <a:solidFill>
                <a:schemeClr val="bg1"/>
              </a:solidFill>
              <a:latin typeface="Arial" panose="020B0604020202020204" pitchFamily="34" charset="0"/>
              <a:cs typeface="Arial" panose="020B0604020202020204" pitchFamily="34" charset="0"/>
            </a:endParaRPr>
          </a:p>
        </p:txBody>
      </p:sp>
      <p:sp>
        <p:nvSpPr>
          <p:cNvPr id="4" name="Text">
            <a:extLst>
              <a:ext uri="{FF2B5EF4-FFF2-40B4-BE49-F238E27FC236}">
                <a16:creationId xmlns:a16="http://schemas.microsoft.com/office/drawing/2014/main" id="{FFCF6EEC-16AD-24A2-F990-98024ECBC82C}"/>
              </a:ext>
            </a:extLst>
          </p:cNvPr>
          <p:cNvSpPr txBox="1"/>
          <p:nvPr/>
        </p:nvSpPr>
        <p:spPr>
          <a:xfrm>
            <a:off x="1020062" y="3467989"/>
            <a:ext cx="4662879" cy="615553"/>
          </a:xfrm>
          <a:prstGeom prst="rect">
            <a:avLst/>
          </a:prstGeom>
          <a:noFill/>
        </p:spPr>
        <p:txBody>
          <a:bodyPr wrap="square" lIns="0" tIns="0" rIns="0" bIns="0" rtlCol="0">
            <a:spAutoFit/>
          </a:bodyPr>
          <a:lstStyle/>
          <a:p>
            <a:r>
              <a:rPr lang="en-GB" sz="4000" b="1">
                <a:solidFill>
                  <a:schemeClr val="accent2"/>
                </a:solidFill>
                <a:effectLst/>
                <a:latin typeface="Arial" panose="020B0604020202020204" pitchFamily="34" charset="0"/>
                <a:ea typeface="Calibri" panose="020F0502020204030204" pitchFamily="34" charset="0"/>
                <a:cs typeface="Arial" panose="020B0604020202020204" pitchFamily="34" charset="0"/>
              </a:rPr>
              <a:t>Record-keeping</a:t>
            </a:r>
            <a:r>
              <a:rPr lang="en-GB" sz="2400" b="1">
                <a:solidFill>
                  <a:schemeClr val="accent2"/>
                </a:solidFill>
                <a:effectLst/>
                <a:latin typeface="Arial" panose="020B0604020202020204" pitchFamily="34" charset="0"/>
                <a:ea typeface="Calibri" panose="020F0502020204030204" pitchFamily="34" charset="0"/>
                <a:cs typeface="Arial" panose="020B0604020202020204" pitchFamily="34" charset="0"/>
              </a:rPr>
              <a:t> </a:t>
            </a:r>
            <a:endParaRPr lang="en-GB" sz="2400" b="1">
              <a:solidFill>
                <a:schemeClr val="accent2"/>
              </a:solidFill>
              <a:latin typeface="Arial" panose="020B0604020202020204" pitchFamily="34" charset="0"/>
              <a:cs typeface="Arial" panose="020B0604020202020204" pitchFamily="34" charset="0"/>
            </a:endParaRPr>
          </a:p>
        </p:txBody>
      </p:sp>
      <p:pic>
        <p:nvPicPr>
          <p:cNvPr id="10" name="Graphic 9">
            <a:extLst>
              <a:ext uri="{FF2B5EF4-FFF2-40B4-BE49-F238E27FC236}">
                <a16:creationId xmlns:a16="http://schemas.microsoft.com/office/drawing/2014/main" id="{2370578A-8F08-B316-41C7-80645F7E0C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1349" y="1011009"/>
            <a:ext cx="4183897" cy="2307297"/>
          </a:xfrm>
          <a:prstGeom prst="rect">
            <a:avLst/>
          </a:prstGeom>
          <a:effectLst>
            <a:outerShdw dist="127000" dir="13500000" algn="ctr" rotWithShape="0">
              <a:schemeClr val="tx2">
                <a:alpha val="25000"/>
              </a:schemeClr>
            </a:outerShdw>
          </a:effectLst>
        </p:spPr>
      </p:pic>
      <p:pic>
        <p:nvPicPr>
          <p:cNvPr id="11" name="Graphic 10">
            <a:extLst>
              <a:ext uri="{FF2B5EF4-FFF2-40B4-BE49-F238E27FC236}">
                <a16:creationId xmlns:a16="http://schemas.microsoft.com/office/drawing/2014/main" id="{0F7D2F30-7EA4-A31E-DA98-EA007E1EE6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32896" y="2660944"/>
            <a:ext cx="2719976" cy="3530636"/>
          </a:xfrm>
          <a:prstGeom prst="rect">
            <a:avLst/>
          </a:prstGeom>
          <a:effectLst>
            <a:outerShdw dist="127000" dir="12900000" algn="ctr" rotWithShape="0">
              <a:schemeClr val="tx2">
                <a:alpha val="25000"/>
              </a:schemeClr>
            </a:outerShdw>
          </a:effectLst>
        </p:spPr>
      </p:pic>
      <p:pic>
        <p:nvPicPr>
          <p:cNvPr id="12" name="Graphic 11">
            <a:extLst>
              <a:ext uri="{FF2B5EF4-FFF2-40B4-BE49-F238E27FC236}">
                <a16:creationId xmlns:a16="http://schemas.microsoft.com/office/drawing/2014/main" id="{33E676FB-AA9F-84C8-4C70-E592B44BB1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92407" y="1822346"/>
            <a:ext cx="2490892" cy="2490892"/>
          </a:xfrm>
          <a:prstGeom prst="rect">
            <a:avLst/>
          </a:prstGeom>
          <a:effectLst>
            <a:outerShdw dist="127000" dir="12900000" algn="ctr" rotWithShape="0">
              <a:schemeClr val="tx2">
                <a:alpha val="25000"/>
              </a:schemeClr>
            </a:outerShdw>
          </a:effectLst>
        </p:spPr>
      </p:pic>
    </p:spTree>
    <p:extLst>
      <p:ext uri="{BB962C8B-B14F-4D97-AF65-F5344CB8AC3E}">
        <p14:creationId xmlns:p14="http://schemas.microsoft.com/office/powerpoint/2010/main" val="130050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1+#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15000" fill="hold"/>
                                        <p:tgtEl>
                                          <p:spTgt spid="8"/>
                                        </p:tgtEl>
                                      </p:cBhvr>
                                      <p:by x="125000" y="125000"/>
                                    </p:animScale>
                                  </p:childTnLst>
                                </p:cTn>
                              </p:par>
                              <p:par>
                                <p:cTn id="11" presetID="2" presetClass="entr" presetSubtype="2" accel="50000" decel="5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500" fill="hold"/>
                                        <p:tgtEl>
                                          <p:spTgt spid="7"/>
                                        </p:tgtEl>
                                        <p:attrNameLst>
                                          <p:attrName>ppt_x</p:attrName>
                                        </p:attrNameLst>
                                      </p:cBhvr>
                                      <p:tavLst>
                                        <p:tav tm="0">
                                          <p:val>
                                            <p:strVal val="1+#ppt_w/2"/>
                                          </p:val>
                                        </p:tav>
                                        <p:tav tm="100000">
                                          <p:val>
                                            <p:strVal val="#ppt_x"/>
                                          </p:val>
                                        </p:tav>
                                      </p:tavLst>
                                    </p:anim>
                                    <p:anim calcmode="lin" valueType="num">
                                      <p:cBhvr additive="base">
                                        <p:cTn id="14" dur="1500" fill="hold"/>
                                        <p:tgtEl>
                                          <p:spTgt spid="7"/>
                                        </p:tgtEl>
                                        <p:attrNameLst>
                                          <p:attrName>ppt_y</p:attrName>
                                        </p:attrNameLst>
                                      </p:cBhvr>
                                      <p:tavLst>
                                        <p:tav tm="0">
                                          <p:val>
                                            <p:strVal val="#ppt_y"/>
                                          </p:val>
                                        </p:tav>
                                        <p:tav tm="100000">
                                          <p:val>
                                            <p:strVal val="#ppt_y"/>
                                          </p:val>
                                        </p:tav>
                                      </p:tavLst>
                                    </p:anim>
                                  </p:childTnLst>
                                </p:cTn>
                              </p:par>
                              <p:par>
                                <p:cTn id="15" presetID="6" presetClass="emph" presetSubtype="0" repeatCount="indefinite" autoRev="1" fill="hold" grpId="1" nodeType="withEffect">
                                  <p:stCondLst>
                                    <p:cond delay="0"/>
                                  </p:stCondLst>
                                  <p:childTnLst>
                                    <p:animScale>
                                      <p:cBhvr>
                                        <p:cTn id="16" dur="20000" fill="hold"/>
                                        <p:tgtEl>
                                          <p:spTgt spid="7"/>
                                        </p:tgtEl>
                                      </p:cBhvr>
                                      <p:by x="125000" y="125000"/>
                                    </p:animScale>
                                  </p:childTnLst>
                                </p:cTn>
                              </p:par>
                              <p:par>
                                <p:cTn id="17" presetID="2" presetClass="entr" presetSubtype="2" accel="50000" decel="5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1+#ppt_w/2"/>
                                          </p:val>
                                        </p:tav>
                                        <p:tav tm="100000">
                                          <p:val>
                                            <p:strVal val="#ppt_x"/>
                                          </p:val>
                                        </p:tav>
                                      </p:tavLst>
                                    </p:anim>
                                    <p:anim calcmode="lin" valueType="num">
                                      <p:cBhvr additive="base">
                                        <p:cTn id="20" dur="1500" fill="hold"/>
                                        <p:tgtEl>
                                          <p:spTgt spid="6"/>
                                        </p:tgtEl>
                                        <p:attrNameLst>
                                          <p:attrName>ppt_y</p:attrName>
                                        </p:attrNameLst>
                                      </p:cBhvr>
                                      <p:tavLst>
                                        <p:tav tm="0">
                                          <p:val>
                                            <p:strVal val="#ppt_y"/>
                                          </p:val>
                                        </p:tav>
                                        <p:tav tm="100000">
                                          <p:val>
                                            <p:strVal val="#ppt_y"/>
                                          </p:val>
                                        </p:tav>
                                      </p:tavLst>
                                    </p:anim>
                                  </p:childTnLst>
                                </p:cTn>
                              </p:par>
                              <p:par>
                                <p:cTn id="21" presetID="6" presetClass="emph" presetSubtype="0" repeatCount="indefinite" autoRev="1" fill="hold" grpId="1" nodeType="withEffect">
                                  <p:stCondLst>
                                    <p:cond delay="0"/>
                                  </p:stCondLst>
                                  <p:childTnLst>
                                    <p:animScale>
                                      <p:cBhvr>
                                        <p:cTn id="22" dur="25000" fill="hold"/>
                                        <p:tgtEl>
                                          <p:spTgt spid="6"/>
                                        </p:tgtEl>
                                      </p:cBhvr>
                                      <p:by x="125000" y="125000"/>
                                    </p:animScale>
                                  </p:childTnLst>
                                </p:cTn>
                              </p:par>
                              <p:par>
                                <p:cTn id="23" presetID="2" presetClass="entr" presetSubtype="8" accel="50000" decel="5000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500" fill="hold"/>
                                        <p:tgtEl>
                                          <p:spTgt spid="2"/>
                                        </p:tgtEl>
                                        <p:attrNameLst>
                                          <p:attrName>ppt_x</p:attrName>
                                        </p:attrNameLst>
                                      </p:cBhvr>
                                      <p:tavLst>
                                        <p:tav tm="0">
                                          <p:val>
                                            <p:strVal val="0-#ppt_w/2"/>
                                          </p:val>
                                        </p:tav>
                                        <p:tav tm="100000">
                                          <p:val>
                                            <p:strVal val="#ppt_x"/>
                                          </p:val>
                                        </p:tav>
                                      </p:tavLst>
                                    </p:anim>
                                    <p:anim calcmode="lin" valueType="num">
                                      <p:cBhvr additive="base">
                                        <p:cTn id="26" dur="1500" fill="hold"/>
                                        <p:tgtEl>
                                          <p:spTgt spid="2"/>
                                        </p:tgtEl>
                                        <p:attrNameLst>
                                          <p:attrName>ppt_y</p:attrName>
                                        </p:attrNameLst>
                                      </p:cBhvr>
                                      <p:tavLst>
                                        <p:tav tm="0">
                                          <p:val>
                                            <p:strVal val="#ppt_y"/>
                                          </p:val>
                                        </p:tav>
                                        <p:tav tm="100000">
                                          <p:val>
                                            <p:strVal val="#ppt_y"/>
                                          </p:val>
                                        </p:tav>
                                      </p:tavLst>
                                    </p:anim>
                                  </p:childTnLst>
                                </p:cTn>
                              </p:par>
                              <p:par>
                                <p:cTn id="27" presetID="2" presetClass="entr" presetSubtype="8" accel="50000" decel="50000" fill="hold" grpId="0" nodeType="withEffect">
                                  <p:stCondLst>
                                    <p:cond delay="25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500" fill="hold"/>
                                        <p:tgtEl>
                                          <p:spTgt spid="4"/>
                                        </p:tgtEl>
                                        <p:attrNameLst>
                                          <p:attrName>ppt_x</p:attrName>
                                        </p:attrNameLst>
                                      </p:cBhvr>
                                      <p:tavLst>
                                        <p:tav tm="0">
                                          <p:val>
                                            <p:strVal val="0-#ppt_w/2"/>
                                          </p:val>
                                        </p:tav>
                                        <p:tav tm="100000">
                                          <p:val>
                                            <p:strVal val="#ppt_x"/>
                                          </p:val>
                                        </p:tav>
                                      </p:tavLst>
                                    </p:anim>
                                    <p:anim calcmode="lin" valueType="num">
                                      <p:cBhvr additive="base">
                                        <p:cTn id="30" dur="1500" fill="hold"/>
                                        <p:tgtEl>
                                          <p:spTgt spid="4"/>
                                        </p:tgtEl>
                                        <p:attrNameLst>
                                          <p:attrName>ppt_y</p:attrName>
                                        </p:attrNameLst>
                                      </p:cBhvr>
                                      <p:tavLst>
                                        <p:tav tm="0">
                                          <p:val>
                                            <p:strVal val="#ppt_y"/>
                                          </p:val>
                                        </p:tav>
                                        <p:tav tm="100000">
                                          <p:val>
                                            <p:strVal val="#ppt_y"/>
                                          </p:val>
                                        </p:tav>
                                      </p:tavLst>
                                    </p:anim>
                                  </p:childTnLst>
                                </p:cTn>
                              </p:par>
                              <p:par>
                                <p:cTn id="31" presetID="2" presetClass="entr" presetSubtype="2" accel="50000" decel="5000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500" fill="hold"/>
                                        <p:tgtEl>
                                          <p:spTgt spid="12"/>
                                        </p:tgtEl>
                                        <p:attrNameLst>
                                          <p:attrName>ppt_x</p:attrName>
                                        </p:attrNameLst>
                                      </p:cBhvr>
                                      <p:tavLst>
                                        <p:tav tm="0">
                                          <p:val>
                                            <p:strVal val="1+#ppt_w/2"/>
                                          </p:val>
                                        </p:tav>
                                        <p:tav tm="100000">
                                          <p:val>
                                            <p:strVal val="#ppt_x"/>
                                          </p:val>
                                        </p:tav>
                                      </p:tavLst>
                                    </p:anim>
                                    <p:anim calcmode="lin" valueType="num">
                                      <p:cBhvr additive="base">
                                        <p:cTn id="34" dur="1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2" accel="50000" decel="50000" fill="hold" nodeType="withEffect">
                                  <p:stCondLst>
                                    <p:cond delay="25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500" fill="hold"/>
                                        <p:tgtEl>
                                          <p:spTgt spid="10"/>
                                        </p:tgtEl>
                                        <p:attrNameLst>
                                          <p:attrName>ppt_x</p:attrName>
                                        </p:attrNameLst>
                                      </p:cBhvr>
                                      <p:tavLst>
                                        <p:tav tm="0">
                                          <p:val>
                                            <p:strVal val="1+#ppt_w/2"/>
                                          </p:val>
                                        </p:tav>
                                        <p:tav tm="100000">
                                          <p:val>
                                            <p:strVal val="#ppt_x"/>
                                          </p:val>
                                        </p:tav>
                                      </p:tavLst>
                                    </p:anim>
                                    <p:anim calcmode="lin" valueType="num">
                                      <p:cBhvr additive="base">
                                        <p:cTn id="38" dur="1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2" accel="50000" decel="50000" fill="hold" nodeType="withEffect">
                                  <p:stCondLst>
                                    <p:cond delay="25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500" fill="hold"/>
                                        <p:tgtEl>
                                          <p:spTgt spid="11"/>
                                        </p:tgtEl>
                                        <p:attrNameLst>
                                          <p:attrName>ppt_x</p:attrName>
                                        </p:attrNameLst>
                                      </p:cBhvr>
                                      <p:tavLst>
                                        <p:tav tm="0">
                                          <p:val>
                                            <p:strVal val="1+#ppt_w/2"/>
                                          </p:val>
                                        </p:tav>
                                        <p:tav tm="100000">
                                          <p:val>
                                            <p:strVal val="#ppt_x"/>
                                          </p:val>
                                        </p:tav>
                                      </p:tavLst>
                                    </p:anim>
                                    <p:anim calcmode="lin" valueType="num">
                                      <p:cBhvr additive="base">
                                        <p:cTn id="42"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2"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2B3D6-E5EA-4960-1F12-DD88B359FC0E}"/>
            </a:ext>
          </a:extLst>
        </p:cNvPr>
        <p:cNvGrpSpPr/>
        <p:nvPr/>
      </p:nvGrpSpPr>
      <p:grpSpPr>
        <a:xfrm>
          <a:off x="0" y="0"/>
          <a:ext cx="0" cy="0"/>
          <a:chOff x="0" y="0"/>
          <a:chExt cx="0" cy="0"/>
        </a:xfrm>
      </p:grpSpPr>
      <p:grpSp>
        <p:nvGrpSpPr>
          <p:cNvPr id="7" name="Ornament">
            <a:extLst>
              <a:ext uri="{FF2B5EF4-FFF2-40B4-BE49-F238E27FC236}">
                <a16:creationId xmlns:a16="http://schemas.microsoft.com/office/drawing/2014/main" id="{40481334-757E-30AF-F3F1-35F38ADAC441}"/>
              </a:ext>
            </a:extLst>
          </p:cNvPr>
          <p:cNvGrpSpPr/>
          <p:nvPr/>
        </p:nvGrpSpPr>
        <p:grpSpPr>
          <a:xfrm>
            <a:off x="-2821558" y="-1321052"/>
            <a:ext cx="15739935" cy="12128499"/>
            <a:chOff x="-2821558" y="-1321052"/>
            <a:chExt cx="15739935" cy="12128499"/>
          </a:xfrm>
          <a:solidFill>
            <a:srgbClr val="FFFFFF">
              <a:alpha val="5000"/>
            </a:srgbClr>
          </a:solidFill>
        </p:grpSpPr>
        <p:sp>
          <p:nvSpPr>
            <p:cNvPr id="8" name="Freeform 7">
              <a:extLst>
                <a:ext uri="{FF2B5EF4-FFF2-40B4-BE49-F238E27FC236}">
                  <a16:creationId xmlns:a16="http://schemas.microsoft.com/office/drawing/2014/main" id="{62381A3A-C8B4-3730-CB87-196D9056BF53}"/>
                </a:ext>
              </a:extLst>
            </p:cNvPr>
            <p:cNvSpPr/>
            <p:nvPr/>
          </p:nvSpPr>
          <p:spPr>
            <a:xfrm>
              <a:off x="7773352" y="-1321052"/>
              <a:ext cx="5145023" cy="5145024"/>
            </a:xfrm>
            <a:custGeom>
              <a:avLst/>
              <a:gdLst>
                <a:gd name="connsiteX0" fmla="*/ 2572512 w 5145023"/>
                <a:gd name="connsiteY0" fmla="*/ 0 h 5145024"/>
                <a:gd name="connsiteX1" fmla="*/ 0 w 5145023"/>
                <a:gd name="connsiteY1" fmla="*/ 2572512 h 5145024"/>
                <a:gd name="connsiteX2" fmla="*/ 2572512 w 5145023"/>
                <a:gd name="connsiteY2" fmla="*/ 5145024 h 5145024"/>
                <a:gd name="connsiteX3" fmla="*/ 5145024 w 5145023"/>
                <a:gd name="connsiteY3" fmla="*/ 2572512 h 5145024"/>
                <a:gd name="connsiteX4" fmla="*/ 2572512 w 5145023"/>
                <a:gd name="connsiteY4" fmla="*/ 0 h 5145024"/>
                <a:gd name="connsiteX5" fmla="*/ 2572512 w 5145023"/>
                <a:gd name="connsiteY5" fmla="*/ 4496054 h 5145024"/>
                <a:gd name="connsiteX6" fmla="*/ 649033 w 5145023"/>
                <a:gd name="connsiteY6" fmla="*/ 2572576 h 5145024"/>
                <a:gd name="connsiteX7" fmla="*/ 2572512 w 5145023"/>
                <a:gd name="connsiteY7" fmla="*/ 649097 h 5145024"/>
                <a:gd name="connsiteX8" fmla="*/ 4495991 w 5145023"/>
                <a:gd name="connsiteY8" fmla="*/ 2572576 h 5145024"/>
                <a:gd name="connsiteX9" fmla="*/ 2572512 w 5145023"/>
                <a:gd name="connsiteY9" fmla="*/ 4496054 h 514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5023" h="5145024">
                  <a:moveTo>
                    <a:pt x="2572512" y="0"/>
                  </a:moveTo>
                  <a:cubicBezTo>
                    <a:pt x="1151763" y="0"/>
                    <a:pt x="0" y="1151763"/>
                    <a:pt x="0" y="2572512"/>
                  </a:cubicBezTo>
                  <a:cubicBezTo>
                    <a:pt x="0" y="3993261"/>
                    <a:pt x="1151763" y="5145024"/>
                    <a:pt x="2572512" y="5145024"/>
                  </a:cubicBezTo>
                  <a:cubicBezTo>
                    <a:pt x="3993261" y="5145024"/>
                    <a:pt x="5145024" y="3993261"/>
                    <a:pt x="5145024" y="2572512"/>
                  </a:cubicBezTo>
                  <a:cubicBezTo>
                    <a:pt x="5145024" y="1151763"/>
                    <a:pt x="3993261" y="0"/>
                    <a:pt x="2572512" y="0"/>
                  </a:cubicBezTo>
                  <a:close/>
                  <a:moveTo>
                    <a:pt x="2572512" y="4496054"/>
                  </a:moveTo>
                  <a:cubicBezTo>
                    <a:pt x="1510220" y="4496054"/>
                    <a:pt x="649033" y="3634867"/>
                    <a:pt x="649033" y="2572576"/>
                  </a:cubicBezTo>
                  <a:cubicBezTo>
                    <a:pt x="649033" y="1510284"/>
                    <a:pt x="1510220" y="649097"/>
                    <a:pt x="2572512" y="649097"/>
                  </a:cubicBezTo>
                  <a:cubicBezTo>
                    <a:pt x="3634804" y="649097"/>
                    <a:pt x="4495991" y="1510284"/>
                    <a:pt x="4495991" y="2572576"/>
                  </a:cubicBezTo>
                  <a:cubicBezTo>
                    <a:pt x="4495991" y="3634867"/>
                    <a:pt x="3634804" y="4496054"/>
                    <a:pt x="2572512" y="4496054"/>
                  </a:cubicBezTo>
                  <a:close/>
                </a:path>
              </a:pathLst>
            </a:custGeom>
            <a:grpFill/>
            <a:ln w="6350" cap="flat">
              <a:noFill/>
              <a:prstDash val="solid"/>
              <a:miter/>
            </a:ln>
          </p:spPr>
          <p:txBody>
            <a:bodyPr rtlCol="0" anchor="ctr"/>
            <a:lstStyle/>
            <a:p>
              <a:endParaRPr lang="en-PT"/>
            </a:p>
          </p:txBody>
        </p:sp>
        <p:sp>
          <p:nvSpPr>
            <p:cNvPr id="9" name="Freeform 8">
              <a:extLst>
                <a:ext uri="{FF2B5EF4-FFF2-40B4-BE49-F238E27FC236}">
                  <a16:creationId xmlns:a16="http://schemas.microsoft.com/office/drawing/2014/main" id="{79B6C602-45D5-6225-27F8-F7DCA04D765C}"/>
                </a:ext>
              </a:extLst>
            </p:cNvPr>
            <p:cNvSpPr/>
            <p:nvPr/>
          </p:nvSpPr>
          <p:spPr>
            <a:xfrm>
              <a:off x="-2821558" y="973456"/>
              <a:ext cx="9833990" cy="9833990"/>
            </a:xfrm>
            <a:custGeom>
              <a:avLst/>
              <a:gdLst>
                <a:gd name="connsiteX0" fmla="*/ 4916996 w 9833990"/>
                <a:gd name="connsiteY0" fmla="*/ 0 h 9833990"/>
                <a:gd name="connsiteX1" fmla="*/ 0 w 9833990"/>
                <a:gd name="connsiteY1" fmla="*/ 4916996 h 9833990"/>
                <a:gd name="connsiteX2" fmla="*/ 4916996 w 9833990"/>
                <a:gd name="connsiteY2" fmla="*/ 9833991 h 9833990"/>
                <a:gd name="connsiteX3" fmla="*/ 9833991 w 9833990"/>
                <a:gd name="connsiteY3" fmla="*/ 4916996 h 9833990"/>
                <a:gd name="connsiteX4" fmla="*/ 4916996 w 9833990"/>
                <a:gd name="connsiteY4" fmla="*/ 0 h 9833990"/>
                <a:gd name="connsiteX5" fmla="*/ 4916996 w 9833990"/>
                <a:gd name="connsiteY5" fmla="*/ 8593455 h 9833990"/>
                <a:gd name="connsiteX6" fmla="*/ 1240536 w 9833990"/>
                <a:gd name="connsiteY6" fmla="*/ 4916996 h 9833990"/>
                <a:gd name="connsiteX7" fmla="*/ 4916996 w 9833990"/>
                <a:gd name="connsiteY7" fmla="*/ 1240536 h 9833990"/>
                <a:gd name="connsiteX8" fmla="*/ 8593455 w 9833990"/>
                <a:gd name="connsiteY8" fmla="*/ 4916996 h 9833990"/>
                <a:gd name="connsiteX9" fmla="*/ 4916996 w 9833990"/>
                <a:gd name="connsiteY9" fmla="*/ 8593455 h 983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3990" h="9833990">
                  <a:moveTo>
                    <a:pt x="4916996" y="0"/>
                  </a:moveTo>
                  <a:cubicBezTo>
                    <a:pt x="2201418" y="0"/>
                    <a:pt x="0" y="2201418"/>
                    <a:pt x="0" y="4916996"/>
                  </a:cubicBezTo>
                  <a:cubicBezTo>
                    <a:pt x="0" y="7632573"/>
                    <a:pt x="2201355" y="9833991"/>
                    <a:pt x="4916996" y="9833991"/>
                  </a:cubicBezTo>
                  <a:cubicBezTo>
                    <a:pt x="7632637" y="9833991"/>
                    <a:pt x="9833991" y="7632573"/>
                    <a:pt x="9833991" y="4916996"/>
                  </a:cubicBezTo>
                  <a:cubicBezTo>
                    <a:pt x="9833991" y="2201418"/>
                    <a:pt x="7632573" y="0"/>
                    <a:pt x="4916996" y="0"/>
                  </a:cubicBezTo>
                  <a:close/>
                  <a:moveTo>
                    <a:pt x="4916996" y="8593455"/>
                  </a:moveTo>
                  <a:cubicBezTo>
                    <a:pt x="2886520" y="8593455"/>
                    <a:pt x="1240536" y="6947472"/>
                    <a:pt x="1240536" y="4916996"/>
                  </a:cubicBezTo>
                  <a:cubicBezTo>
                    <a:pt x="1240536" y="2886520"/>
                    <a:pt x="2886520" y="1240536"/>
                    <a:pt x="4916996" y="1240536"/>
                  </a:cubicBezTo>
                  <a:cubicBezTo>
                    <a:pt x="6947472" y="1240536"/>
                    <a:pt x="8593455" y="2886520"/>
                    <a:pt x="8593455" y="4916996"/>
                  </a:cubicBezTo>
                  <a:cubicBezTo>
                    <a:pt x="8593455" y="6947472"/>
                    <a:pt x="6947472" y="8593455"/>
                    <a:pt x="4916996" y="8593455"/>
                  </a:cubicBezTo>
                  <a:close/>
                </a:path>
              </a:pathLst>
            </a:custGeom>
            <a:grpFill/>
            <a:ln w="6350" cap="flat">
              <a:noFill/>
              <a:prstDash val="solid"/>
              <a:miter/>
            </a:ln>
          </p:spPr>
          <p:txBody>
            <a:bodyPr rtlCol="0" anchor="ctr"/>
            <a:lstStyle/>
            <a:p>
              <a:endParaRPr lang="en-PT"/>
            </a:p>
          </p:txBody>
        </p:sp>
        <p:sp>
          <p:nvSpPr>
            <p:cNvPr id="10" name="Freeform 9">
              <a:extLst>
                <a:ext uri="{FF2B5EF4-FFF2-40B4-BE49-F238E27FC236}">
                  <a16:creationId xmlns:a16="http://schemas.microsoft.com/office/drawing/2014/main" id="{51CB388A-9ED3-C41F-C375-1DC4D120E382}"/>
                </a:ext>
              </a:extLst>
            </p:cNvPr>
            <p:cNvSpPr/>
            <p:nvPr/>
          </p:nvSpPr>
          <p:spPr>
            <a:xfrm>
              <a:off x="512063" y="3582290"/>
              <a:ext cx="3166681" cy="4616386"/>
            </a:xfrm>
            <a:custGeom>
              <a:avLst/>
              <a:gdLst>
                <a:gd name="connsiteX0" fmla="*/ 1915414 w 3166681"/>
                <a:gd name="connsiteY0" fmla="*/ 1801177 h 4616386"/>
                <a:gd name="connsiteX1" fmla="*/ 2176082 w 3166681"/>
                <a:gd name="connsiteY1" fmla="*/ 1379093 h 4616386"/>
                <a:gd name="connsiteX2" fmla="*/ 2019745 w 3166681"/>
                <a:gd name="connsiteY2" fmla="*/ 1029081 h 4616386"/>
                <a:gd name="connsiteX3" fmla="*/ 1576705 w 3166681"/>
                <a:gd name="connsiteY3" fmla="*/ 908050 h 4616386"/>
                <a:gd name="connsiteX4" fmla="*/ 1065213 w 3166681"/>
                <a:gd name="connsiteY4" fmla="*/ 1018858 h 4616386"/>
                <a:gd name="connsiteX5" fmla="*/ 599377 w 3166681"/>
                <a:gd name="connsiteY5" fmla="*/ 1357566 h 4616386"/>
                <a:gd name="connsiteX6" fmla="*/ 0 w 3166681"/>
                <a:gd name="connsiteY6" fmla="*/ 700469 h 4616386"/>
                <a:gd name="connsiteX7" fmla="*/ 674307 w 3166681"/>
                <a:gd name="connsiteY7" fmla="*/ 194564 h 4616386"/>
                <a:gd name="connsiteX8" fmla="*/ 1596263 w 3166681"/>
                <a:gd name="connsiteY8" fmla="*/ 0 h 4616386"/>
                <a:gd name="connsiteX9" fmla="*/ 2236915 w 3166681"/>
                <a:gd name="connsiteY9" fmla="*/ 87884 h 4616386"/>
                <a:gd name="connsiteX10" fmla="*/ 2732913 w 3166681"/>
                <a:gd name="connsiteY10" fmla="*/ 348361 h 4616386"/>
                <a:gd name="connsiteX11" fmla="*/ 3053398 w 3166681"/>
                <a:gd name="connsiteY11" fmla="*/ 774890 h 4616386"/>
                <a:gd name="connsiteX12" fmla="*/ 3166682 w 3166681"/>
                <a:gd name="connsiteY12" fmla="*/ 1354455 h 4616386"/>
                <a:gd name="connsiteX13" fmla="*/ 3066288 w 3166681"/>
                <a:gd name="connsiteY13" fmla="*/ 1891728 h 4616386"/>
                <a:gd name="connsiteX14" fmla="*/ 2794445 w 3166681"/>
                <a:gd name="connsiteY14" fmla="*/ 2272602 h 4616386"/>
                <a:gd name="connsiteX15" fmla="*/ 2389759 w 3166681"/>
                <a:gd name="connsiteY15" fmla="*/ 2523300 h 4616386"/>
                <a:gd name="connsiteX16" fmla="*/ 1889506 w 3166681"/>
                <a:gd name="connsiteY16" fmla="*/ 2669858 h 4616386"/>
                <a:gd name="connsiteX17" fmla="*/ 1817878 w 3166681"/>
                <a:gd name="connsiteY17" fmla="*/ 3067050 h 4616386"/>
                <a:gd name="connsiteX18" fmla="*/ 1153287 w 3166681"/>
                <a:gd name="connsiteY18" fmla="*/ 3067050 h 4616386"/>
                <a:gd name="connsiteX19" fmla="*/ 1003491 w 3166681"/>
                <a:gd name="connsiteY19" fmla="*/ 2013712 h 4616386"/>
                <a:gd name="connsiteX20" fmla="*/ 1036002 w 3166681"/>
                <a:gd name="connsiteY20" fmla="*/ 1981200 h 4616386"/>
                <a:gd name="connsiteX21" fmla="*/ 1915478 w 3166681"/>
                <a:gd name="connsiteY21" fmla="*/ 1801241 h 4616386"/>
                <a:gd name="connsiteX22" fmla="*/ 931482 w 3166681"/>
                <a:gd name="connsiteY22" fmla="*/ 4616387 h 4616386"/>
                <a:gd name="connsiteX23" fmla="*/ 931482 w 3166681"/>
                <a:gd name="connsiteY23" fmla="*/ 3574987 h 4616386"/>
                <a:gd name="connsiteX24" fmla="*/ 1985581 w 3166681"/>
                <a:gd name="connsiteY24" fmla="*/ 3574987 h 4616386"/>
                <a:gd name="connsiteX25" fmla="*/ 1985581 w 3166681"/>
                <a:gd name="connsiteY25" fmla="*/ 4616387 h 4616386"/>
                <a:gd name="connsiteX26" fmla="*/ 931482 w 3166681"/>
                <a:gd name="connsiteY26" fmla="*/ 4616387 h 46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66681" h="4616386">
                  <a:moveTo>
                    <a:pt x="1915414" y="1801177"/>
                  </a:moveTo>
                  <a:cubicBezTo>
                    <a:pt x="2089150" y="1698689"/>
                    <a:pt x="2176082" y="1557972"/>
                    <a:pt x="2176082" y="1379093"/>
                  </a:cubicBezTo>
                  <a:cubicBezTo>
                    <a:pt x="2176082" y="1226502"/>
                    <a:pt x="2123885" y="1109789"/>
                    <a:pt x="2019745" y="1029081"/>
                  </a:cubicBezTo>
                  <a:cubicBezTo>
                    <a:pt x="1915478" y="948436"/>
                    <a:pt x="1767840" y="908050"/>
                    <a:pt x="1576705" y="908050"/>
                  </a:cubicBezTo>
                  <a:cubicBezTo>
                    <a:pt x="1385570" y="908050"/>
                    <a:pt x="1223772" y="945070"/>
                    <a:pt x="1065213" y="1018858"/>
                  </a:cubicBezTo>
                  <a:cubicBezTo>
                    <a:pt x="906653" y="1092645"/>
                    <a:pt x="751396" y="1205611"/>
                    <a:pt x="599377" y="1357566"/>
                  </a:cubicBezTo>
                  <a:lnTo>
                    <a:pt x="0" y="700469"/>
                  </a:lnTo>
                  <a:cubicBezTo>
                    <a:pt x="191072" y="492887"/>
                    <a:pt x="415798" y="324358"/>
                    <a:pt x="674307" y="194564"/>
                  </a:cubicBezTo>
                  <a:cubicBezTo>
                    <a:pt x="932752" y="64897"/>
                    <a:pt x="1240028" y="0"/>
                    <a:pt x="1596263" y="0"/>
                  </a:cubicBezTo>
                  <a:cubicBezTo>
                    <a:pt x="1830832" y="0"/>
                    <a:pt x="2044319" y="29337"/>
                    <a:pt x="2236915" y="87884"/>
                  </a:cubicBezTo>
                  <a:cubicBezTo>
                    <a:pt x="2429383" y="146495"/>
                    <a:pt x="2594801" y="233363"/>
                    <a:pt x="2732913" y="348361"/>
                  </a:cubicBezTo>
                  <a:cubicBezTo>
                    <a:pt x="2871026" y="463423"/>
                    <a:pt x="2977769" y="605663"/>
                    <a:pt x="3053398" y="774890"/>
                  </a:cubicBezTo>
                  <a:cubicBezTo>
                    <a:pt x="3128899" y="944245"/>
                    <a:pt x="3166682" y="1137412"/>
                    <a:pt x="3166682" y="1354455"/>
                  </a:cubicBezTo>
                  <a:cubicBezTo>
                    <a:pt x="3166682" y="1571498"/>
                    <a:pt x="3133154" y="1741932"/>
                    <a:pt x="3066288" y="1891728"/>
                  </a:cubicBezTo>
                  <a:cubicBezTo>
                    <a:pt x="2999423" y="2041525"/>
                    <a:pt x="2908745" y="2168462"/>
                    <a:pt x="2794445" y="2272602"/>
                  </a:cubicBezTo>
                  <a:cubicBezTo>
                    <a:pt x="2680018" y="2376805"/>
                    <a:pt x="2545080" y="2460434"/>
                    <a:pt x="2389759" y="2523300"/>
                  </a:cubicBezTo>
                  <a:cubicBezTo>
                    <a:pt x="2234311" y="2586228"/>
                    <a:pt x="2067497" y="2635123"/>
                    <a:pt x="1889506" y="2669858"/>
                  </a:cubicBezTo>
                  <a:lnTo>
                    <a:pt x="1817878" y="3067050"/>
                  </a:lnTo>
                  <a:lnTo>
                    <a:pt x="1153287" y="3067050"/>
                  </a:lnTo>
                  <a:lnTo>
                    <a:pt x="1003491" y="2013712"/>
                  </a:lnTo>
                  <a:lnTo>
                    <a:pt x="1036002" y="1981200"/>
                  </a:lnTo>
                  <a:cubicBezTo>
                    <a:pt x="1448562" y="1963738"/>
                    <a:pt x="1741742" y="1903794"/>
                    <a:pt x="1915478" y="1801241"/>
                  </a:cubicBezTo>
                  <a:close/>
                  <a:moveTo>
                    <a:pt x="931482" y="4616387"/>
                  </a:moveTo>
                  <a:lnTo>
                    <a:pt x="931482" y="3574987"/>
                  </a:lnTo>
                  <a:lnTo>
                    <a:pt x="1985581" y="3574987"/>
                  </a:lnTo>
                  <a:lnTo>
                    <a:pt x="1985581" y="4616387"/>
                  </a:lnTo>
                  <a:lnTo>
                    <a:pt x="931482" y="4616387"/>
                  </a:lnTo>
                  <a:close/>
                </a:path>
              </a:pathLst>
            </a:custGeom>
            <a:grpFill/>
            <a:ln w="6350" cap="flat">
              <a:noFill/>
              <a:prstDash val="solid"/>
              <a:miter/>
            </a:ln>
          </p:spPr>
          <p:txBody>
            <a:bodyPr rtlCol="0" anchor="ctr"/>
            <a:lstStyle/>
            <a:p>
              <a:endParaRPr lang="en-PT"/>
            </a:p>
          </p:txBody>
        </p:sp>
        <p:sp>
          <p:nvSpPr>
            <p:cNvPr id="11" name="Freeform 10">
              <a:extLst>
                <a:ext uri="{FF2B5EF4-FFF2-40B4-BE49-F238E27FC236}">
                  <a16:creationId xmlns:a16="http://schemas.microsoft.com/office/drawing/2014/main" id="{4CE3F568-6431-C844-446A-678E5D21DCA0}"/>
                </a:ext>
              </a:extLst>
            </p:cNvPr>
            <p:cNvSpPr/>
            <p:nvPr/>
          </p:nvSpPr>
          <p:spPr>
            <a:xfrm>
              <a:off x="9441560" y="-66737"/>
              <a:ext cx="1808543" cy="2636583"/>
            </a:xfrm>
            <a:custGeom>
              <a:avLst/>
              <a:gdLst>
                <a:gd name="connsiteX0" fmla="*/ 1093978 w 1808543"/>
                <a:gd name="connsiteY0" fmla="*/ 1028637 h 2636583"/>
                <a:gd name="connsiteX1" fmla="*/ 1242822 w 1808543"/>
                <a:gd name="connsiteY1" fmla="*/ 787591 h 2636583"/>
                <a:gd name="connsiteX2" fmla="*/ 1153541 w 1808543"/>
                <a:gd name="connsiteY2" fmla="*/ 587693 h 2636583"/>
                <a:gd name="connsiteX3" fmla="*/ 900494 w 1808543"/>
                <a:gd name="connsiteY3" fmla="*/ 518541 h 2636583"/>
                <a:gd name="connsiteX4" fmla="*/ 608394 w 1808543"/>
                <a:gd name="connsiteY4" fmla="*/ 581851 h 2636583"/>
                <a:gd name="connsiteX5" fmla="*/ 342329 w 1808543"/>
                <a:gd name="connsiteY5" fmla="*/ 775335 h 2636583"/>
                <a:gd name="connsiteX6" fmla="*/ 0 w 1808543"/>
                <a:gd name="connsiteY6" fmla="*/ 400050 h 2636583"/>
                <a:gd name="connsiteX7" fmla="*/ 385128 w 1808543"/>
                <a:gd name="connsiteY7" fmla="*/ 111125 h 2636583"/>
                <a:gd name="connsiteX8" fmla="*/ 911670 w 1808543"/>
                <a:gd name="connsiteY8" fmla="*/ 0 h 2636583"/>
                <a:gd name="connsiteX9" fmla="*/ 1277557 w 1808543"/>
                <a:gd name="connsiteY9" fmla="*/ 50229 h 2636583"/>
                <a:gd name="connsiteX10" fmla="*/ 1560830 w 1808543"/>
                <a:gd name="connsiteY10" fmla="*/ 199009 h 2636583"/>
                <a:gd name="connsiteX11" fmla="*/ 1743837 w 1808543"/>
                <a:gd name="connsiteY11" fmla="*/ 442595 h 2636583"/>
                <a:gd name="connsiteX12" fmla="*/ 1808544 w 1808543"/>
                <a:gd name="connsiteY12" fmla="*/ 773621 h 2636583"/>
                <a:gd name="connsiteX13" fmla="*/ 1751203 w 1808543"/>
                <a:gd name="connsiteY13" fmla="*/ 1080453 h 2636583"/>
                <a:gd name="connsiteX14" fmla="*/ 1595945 w 1808543"/>
                <a:gd name="connsiteY14" fmla="*/ 1298004 h 2636583"/>
                <a:gd name="connsiteX15" fmla="*/ 1364806 w 1808543"/>
                <a:gd name="connsiteY15" fmla="*/ 1441196 h 2636583"/>
                <a:gd name="connsiteX16" fmla="*/ 1079056 w 1808543"/>
                <a:gd name="connsiteY16" fmla="*/ 1524889 h 2636583"/>
                <a:gd name="connsiteX17" fmla="*/ 1038161 w 1808543"/>
                <a:gd name="connsiteY17" fmla="*/ 1751711 h 2636583"/>
                <a:gd name="connsiteX18" fmla="*/ 658622 w 1808543"/>
                <a:gd name="connsiteY18" fmla="*/ 1751711 h 2636583"/>
                <a:gd name="connsiteX19" fmla="*/ 573024 w 1808543"/>
                <a:gd name="connsiteY19" fmla="*/ 1150112 h 2636583"/>
                <a:gd name="connsiteX20" fmla="*/ 591630 w 1808543"/>
                <a:gd name="connsiteY20" fmla="*/ 1131507 h 2636583"/>
                <a:gd name="connsiteX21" fmla="*/ 1093915 w 1808543"/>
                <a:gd name="connsiteY21" fmla="*/ 1028700 h 2636583"/>
                <a:gd name="connsiteX22" fmla="*/ 532003 w 1808543"/>
                <a:gd name="connsiteY22" fmla="*/ 2636584 h 2636583"/>
                <a:gd name="connsiteX23" fmla="*/ 532003 w 1808543"/>
                <a:gd name="connsiteY23" fmla="*/ 2041779 h 2636583"/>
                <a:gd name="connsiteX24" fmla="*/ 1134046 w 1808543"/>
                <a:gd name="connsiteY24" fmla="*/ 2041779 h 2636583"/>
                <a:gd name="connsiteX25" fmla="*/ 1134046 w 1808543"/>
                <a:gd name="connsiteY25" fmla="*/ 2636584 h 2636583"/>
                <a:gd name="connsiteX26" fmla="*/ 532003 w 1808543"/>
                <a:gd name="connsiteY26" fmla="*/ 2636584 h 263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8543" h="2636583">
                  <a:moveTo>
                    <a:pt x="1093978" y="1028637"/>
                  </a:moveTo>
                  <a:cubicBezTo>
                    <a:pt x="1193229" y="970089"/>
                    <a:pt x="1242822" y="889762"/>
                    <a:pt x="1242822" y="787591"/>
                  </a:cubicBezTo>
                  <a:cubicBezTo>
                    <a:pt x="1242822" y="700405"/>
                    <a:pt x="1213041" y="633794"/>
                    <a:pt x="1153541" y="587693"/>
                  </a:cubicBezTo>
                  <a:cubicBezTo>
                    <a:pt x="1093978" y="541592"/>
                    <a:pt x="1009650" y="518541"/>
                    <a:pt x="900494" y="518541"/>
                  </a:cubicBezTo>
                  <a:cubicBezTo>
                    <a:pt x="791337" y="518541"/>
                    <a:pt x="698945" y="539687"/>
                    <a:pt x="608394" y="581851"/>
                  </a:cubicBezTo>
                  <a:cubicBezTo>
                    <a:pt x="517843" y="624015"/>
                    <a:pt x="429133" y="688531"/>
                    <a:pt x="342329" y="775335"/>
                  </a:cubicBezTo>
                  <a:lnTo>
                    <a:pt x="0" y="400050"/>
                  </a:lnTo>
                  <a:cubicBezTo>
                    <a:pt x="109157" y="281496"/>
                    <a:pt x="237490" y="185230"/>
                    <a:pt x="385128" y="111125"/>
                  </a:cubicBezTo>
                  <a:cubicBezTo>
                    <a:pt x="532765" y="37084"/>
                    <a:pt x="708279" y="0"/>
                    <a:pt x="911670" y="0"/>
                  </a:cubicBezTo>
                  <a:cubicBezTo>
                    <a:pt x="1045655" y="0"/>
                    <a:pt x="1167575" y="16764"/>
                    <a:pt x="1277557" y="50229"/>
                  </a:cubicBezTo>
                  <a:cubicBezTo>
                    <a:pt x="1387475" y="83693"/>
                    <a:pt x="1481963" y="133287"/>
                    <a:pt x="1560830" y="199009"/>
                  </a:cubicBezTo>
                  <a:cubicBezTo>
                    <a:pt x="1639697" y="264732"/>
                    <a:pt x="1700657" y="345948"/>
                    <a:pt x="1743837" y="442595"/>
                  </a:cubicBezTo>
                  <a:cubicBezTo>
                    <a:pt x="1786954" y="539306"/>
                    <a:pt x="1808544" y="649669"/>
                    <a:pt x="1808544" y="773621"/>
                  </a:cubicBezTo>
                  <a:cubicBezTo>
                    <a:pt x="1808544" y="897573"/>
                    <a:pt x="1789367" y="994918"/>
                    <a:pt x="1751203" y="1080453"/>
                  </a:cubicBezTo>
                  <a:cubicBezTo>
                    <a:pt x="1713040" y="1166051"/>
                    <a:pt x="1661223" y="1238504"/>
                    <a:pt x="1595945" y="1298004"/>
                  </a:cubicBezTo>
                  <a:cubicBezTo>
                    <a:pt x="1530604" y="1357503"/>
                    <a:pt x="1453515" y="1405255"/>
                    <a:pt x="1364806" y="1441196"/>
                  </a:cubicBezTo>
                  <a:cubicBezTo>
                    <a:pt x="1276033" y="1477137"/>
                    <a:pt x="1180719" y="1505077"/>
                    <a:pt x="1079056" y="1524889"/>
                  </a:cubicBezTo>
                  <a:lnTo>
                    <a:pt x="1038161" y="1751711"/>
                  </a:lnTo>
                  <a:lnTo>
                    <a:pt x="658622" y="1751711"/>
                  </a:lnTo>
                  <a:lnTo>
                    <a:pt x="573024" y="1150112"/>
                  </a:lnTo>
                  <a:lnTo>
                    <a:pt x="591630" y="1131507"/>
                  </a:lnTo>
                  <a:cubicBezTo>
                    <a:pt x="827278" y="1121537"/>
                    <a:pt x="994728" y="1087311"/>
                    <a:pt x="1093915" y="1028700"/>
                  </a:cubicBezTo>
                  <a:close/>
                  <a:moveTo>
                    <a:pt x="532003" y="2636584"/>
                  </a:moveTo>
                  <a:lnTo>
                    <a:pt x="532003" y="2041779"/>
                  </a:lnTo>
                  <a:lnTo>
                    <a:pt x="1134046" y="2041779"/>
                  </a:lnTo>
                  <a:lnTo>
                    <a:pt x="1134046" y="2636584"/>
                  </a:lnTo>
                  <a:lnTo>
                    <a:pt x="532003" y="2636584"/>
                  </a:lnTo>
                  <a:close/>
                </a:path>
              </a:pathLst>
            </a:custGeom>
            <a:grpFill/>
            <a:ln w="6350" cap="flat">
              <a:noFill/>
              <a:prstDash val="solid"/>
              <a:miter/>
            </a:ln>
          </p:spPr>
          <p:txBody>
            <a:bodyPr rtlCol="0" anchor="ctr"/>
            <a:lstStyle/>
            <a:p>
              <a:endParaRPr lang="en-PT"/>
            </a:p>
          </p:txBody>
        </p:sp>
      </p:grpSp>
      <p:sp>
        <p:nvSpPr>
          <p:cNvPr id="2" name="Text">
            <a:extLst>
              <a:ext uri="{FF2B5EF4-FFF2-40B4-BE49-F238E27FC236}">
                <a16:creationId xmlns:a16="http://schemas.microsoft.com/office/drawing/2014/main" id="{90F070DC-5638-5F53-9690-5A66D361791C}"/>
              </a:ext>
            </a:extLst>
          </p:cNvPr>
          <p:cNvSpPr txBox="1"/>
          <p:nvPr/>
        </p:nvSpPr>
        <p:spPr>
          <a:xfrm>
            <a:off x="520413" y="266352"/>
            <a:ext cx="11582544" cy="769441"/>
          </a:xfrm>
          <a:prstGeom prst="rect">
            <a:avLst/>
          </a:prstGeom>
          <a:noFill/>
        </p:spPr>
        <p:txBody>
          <a:bodyPr wrap="square" lIns="0" tIns="0" rIns="0" bIns="0" rtlCol="0">
            <a:spAutoFit/>
          </a:bodyPr>
          <a:lstStyle/>
          <a:p>
            <a:r>
              <a:rPr lang="en-US" sz="2500" b="1" dirty="0">
                <a:solidFill>
                  <a:schemeClr val="bg1"/>
                </a:solidFill>
                <a:latin typeface="Arial" panose="020B0604020202020204" pitchFamily="34" charset="0"/>
                <a:ea typeface="Calibri" panose="020F0502020204030204" pitchFamily="34" charset="0"/>
                <a:cs typeface="Arial" panose="020B0604020202020204" pitchFamily="34" charset="0"/>
              </a:rPr>
              <a:t>Q5. A</a:t>
            </a:r>
            <a:r>
              <a:rPr lang="en-US" sz="25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re there common practices or specific record-keeping considerations that a trustee should be mindful of, in relation to dashboard preparations? </a:t>
            </a:r>
            <a:endParaRPr lang="en-GB" sz="25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2BB9D35-065D-4AE6-732B-67BF2F83F91F}"/>
              </a:ext>
            </a:extLst>
          </p:cNvPr>
          <p:cNvSpPr txBox="1"/>
          <p:nvPr/>
        </p:nvSpPr>
        <p:spPr>
          <a:xfrm>
            <a:off x="256854" y="1271951"/>
            <a:ext cx="11763910" cy="6123536"/>
          </a:xfrm>
          <a:prstGeom prst="rect">
            <a:avLst/>
          </a:prstGeom>
          <a:noFill/>
        </p:spPr>
        <p:txBody>
          <a:bodyPr wrap="square">
            <a:spAutoFit/>
          </a:bodyPr>
          <a:lstStyle/>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“Record keeping is a broad topic.</a:t>
            </a:r>
          </a:p>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In relation to dashboard preparation, and the decisions currently being taken, in my experience, these discussions are typically taking place in minuted meetings, so there is typically a good audit trail in place.  There are often helpful summary papers being prepared by administrators to cover the agreed decisions, for example, in relation to find data and value data.</a:t>
            </a:r>
          </a:p>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As I mentioned previously,  TPR’s checklist is helpful in terms of various other aspects of the project that you need to consider and would therefore be wise to have documented through the process. </a:t>
            </a:r>
          </a:p>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I’d also suggest the recent enforcement policy shared by TPR has some useful examples, such as in relation to schemes winding up before Oct 26 and what schemes might want to consider and document in these circumstances.</a:t>
            </a:r>
          </a:p>
          <a:p>
            <a:pPr>
              <a:lnSpc>
                <a:spcPct val="107000"/>
              </a:lnSpc>
              <a:spcAft>
                <a:spcPts val="800"/>
              </a:spcAft>
            </a:pPr>
            <a:r>
              <a:rPr lang="en-GB" kern="100" dirty="0">
                <a:solidFill>
                  <a:schemeClr val="bg1"/>
                </a:solidFill>
                <a:latin typeface="Arial" panose="020B0604020202020204" pitchFamily="34" charset="0"/>
                <a:ea typeface="Calibri" panose="020F0502020204030204" pitchFamily="34" charset="0"/>
                <a:cs typeface="Arial" panose="020B0604020202020204" pitchFamily="34" charset="0"/>
              </a:rPr>
              <a:t>A</a:t>
            </a: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nd it’s always easier to create an audit trail as you go, than create one later in the process, so do think about it as you go along. More generally, on any data work being undertaken, I always strongly suggest ensuring the teams doing the data work are creating a strong audit trail as part of that job.</a:t>
            </a:r>
          </a:p>
          <a:p>
            <a:pPr>
              <a:lnSpc>
                <a:spcPct val="107000"/>
              </a:lnSpc>
              <a:spcAft>
                <a:spcPts val="800"/>
              </a:spcAft>
            </a:pP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Down the line, trustees will want to think about what records are held in relation to data created and shared on dashboards. It’ll also be worth thinking about the impact on data mapping and there’s an impact on the Data Protection Impact assessment (which you’ll pick up if you’re working through the TPR checklist).”</a:t>
            </a:r>
          </a:p>
          <a:p>
            <a:pPr>
              <a:lnSpc>
                <a:spcPct val="107000"/>
              </a:lnSpc>
              <a:spcAft>
                <a:spcPts val="800"/>
              </a:spcAft>
            </a:pPr>
            <a:endPar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6802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15000" fill="hold"/>
                                        <p:tgtEl>
                                          <p:spTgt spid="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0CC5E-B1B3-7785-603A-E71C7345F52C}"/>
            </a:ext>
          </a:extLst>
        </p:cNvPr>
        <p:cNvGrpSpPr/>
        <p:nvPr/>
      </p:nvGrpSpPr>
      <p:grpSpPr>
        <a:xfrm>
          <a:off x="0" y="0"/>
          <a:ext cx="0" cy="0"/>
          <a:chOff x="0" y="0"/>
          <a:chExt cx="0" cy="0"/>
        </a:xfrm>
      </p:grpSpPr>
      <p:grpSp>
        <p:nvGrpSpPr>
          <p:cNvPr id="9" name="Ornament">
            <a:extLst>
              <a:ext uri="{FF2B5EF4-FFF2-40B4-BE49-F238E27FC236}">
                <a16:creationId xmlns:a16="http://schemas.microsoft.com/office/drawing/2014/main" id="{5C178AC7-7BF7-54F4-B922-9348E0D5B6CA}"/>
              </a:ext>
            </a:extLst>
          </p:cNvPr>
          <p:cNvGrpSpPr/>
          <p:nvPr/>
        </p:nvGrpSpPr>
        <p:grpSpPr>
          <a:xfrm>
            <a:off x="-2821558" y="-1321052"/>
            <a:ext cx="15739935" cy="12128499"/>
            <a:chOff x="-2821558" y="-1321052"/>
            <a:chExt cx="15739935" cy="12128499"/>
          </a:xfrm>
          <a:solidFill>
            <a:srgbClr val="FFFFFF">
              <a:alpha val="5000"/>
            </a:srgbClr>
          </a:solidFill>
        </p:grpSpPr>
        <p:sp>
          <p:nvSpPr>
            <p:cNvPr id="10" name="Freeform 9">
              <a:extLst>
                <a:ext uri="{FF2B5EF4-FFF2-40B4-BE49-F238E27FC236}">
                  <a16:creationId xmlns:a16="http://schemas.microsoft.com/office/drawing/2014/main" id="{C897C363-A2AB-8C99-7C4B-99D46A0E5E79}"/>
                </a:ext>
              </a:extLst>
            </p:cNvPr>
            <p:cNvSpPr/>
            <p:nvPr/>
          </p:nvSpPr>
          <p:spPr>
            <a:xfrm>
              <a:off x="7773352" y="-1321052"/>
              <a:ext cx="5145023" cy="5145024"/>
            </a:xfrm>
            <a:custGeom>
              <a:avLst/>
              <a:gdLst>
                <a:gd name="connsiteX0" fmla="*/ 2572512 w 5145023"/>
                <a:gd name="connsiteY0" fmla="*/ 0 h 5145024"/>
                <a:gd name="connsiteX1" fmla="*/ 0 w 5145023"/>
                <a:gd name="connsiteY1" fmla="*/ 2572512 h 5145024"/>
                <a:gd name="connsiteX2" fmla="*/ 2572512 w 5145023"/>
                <a:gd name="connsiteY2" fmla="*/ 5145024 h 5145024"/>
                <a:gd name="connsiteX3" fmla="*/ 5145024 w 5145023"/>
                <a:gd name="connsiteY3" fmla="*/ 2572512 h 5145024"/>
                <a:gd name="connsiteX4" fmla="*/ 2572512 w 5145023"/>
                <a:gd name="connsiteY4" fmla="*/ 0 h 5145024"/>
                <a:gd name="connsiteX5" fmla="*/ 2572512 w 5145023"/>
                <a:gd name="connsiteY5" fmla="*/ 4496054 h 5145024"/>
                <a:gd name="connsiteX6" fmla="*/ 649033 w 5145023"/>
                <a:gd name="connsiteY6" fmla="*/ 2572576 h 5145024"/>
                <a:gd name="connsiteX7" fmla="*/ 2572512 w 5145023"/>
                <a:gd name="connsiteY7" fmla="*/ 649097 h 5145024"/>
                <a:gd name="connsiteX8" fmla="*/ 4495991 w 5145023"/>
                <a:gd name="connsiteY8" fmla="*/ 2572576 h 5145024"/>
                <a:gd name="connsiteX9" fmla="*/ 2572512 w 5145023"/>
                <a:gd name="connsiteY9" fmla="*/ 4496054 h 514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5023" h="5145024">
                  <a:moveTo>
                    <a:pt x="2572512" y="0"/>
                  </a:moveTo>
                  <a:cubicBezTo>
                    <a:pt x="1151763" y="0"/>
                    <a:pt x="0" y="1151763"/>
                    <a:pt x="0" y="2572512"/>
                  </a:cubicBezTo>
                  <a:cubicBezTo>
                    <a:pt x="0" y="3993261"/>
                    <a:pt x="1151763" y="5145024"/>
                    <a:pt x="2572512" y="5145024"/>
                  </a:cubicBezTo>
                  <a:cubicBezTo>
                    <a:pt x="3993261" y="5145024"/>
                    <a:pt x="5145024" y="3993261"/>
                    <a:pt x="5145024" y="2572512"/>
                  </a:cubicBezTo>
                  <a:cubicBezTo>
                    <a:pt x="5145024" y="1151763"/>
                    <a:pt x="3993261" y="0"/>
                    <a:pt x="2572512" y="0"/>
                  </a:cubicBezTo>
                  <a:close/>
                  <a:moveTo>
                    <a:pt x="2572512" y="4496054"/>
                  </a:moveTo>
                  <a:cubicBezTo>
                    <a:pt x="1510220" y="4496054"/>
                    <a:pt x="649033" y="3634867"/>
                    <a:pt x="649033" y="2572576"/>
                  </a:cubicBezTo>
                  <a:cubicBezTo>
                    <a:pt x="649033" y="1510284"/>
                    <a:pt x="1510220" y="649097"/>
                    <a:pt x="2572512" y="649097"/>
                  </a:cubicBezTo>
                  <a:cubicBezTo>
                    <a:pt x="3634804" y="649097"/>
                    <a:pt x="4495991" y="1510284"/>
                    <a:pt x="4495991" y="2572576"/>
                  </a:cubicBezTo>
                  <a:cubicBezTo>
                    <a:pt x="4495991" y="3634867"/>
                    <a:pt x="3634804" y="4496054"/>
                    <a:pt x="2572512" y="4496054"/>
                  </a:cubicBezTo>
                  <a:close/>
                </a:path>
              </a:pathLst>
            </a:custGeom>
            <a:grpFill/>
            <a:ln w="6350" cap="flat">
              <a:noFill/>
              <a:prstDash val="solid"/>
              <a:miter/>
            </a:ln>
          </p:spPr>
          <p:txBody>
            <a:bodyPr rtlCol="0" anchor="ctr"/>
            <a:lstStyle/>
            <a:p>
              <a:endParaRPr lang="en-PT"/>
            </a:p>
          </p:txBody>
        </p:sp>
        <p:sp>
          <p:nvSpPr>
            <p:cNvPr id="11" name="Freeform 10">
              <a:extLst>
                <a:ext uri="{FF2B5EF4-FFF2-40B4-BE49-F238E27FC236}">
                  <a16:creationId xmlns:a16="http://schemas.microsoft.com/office/drawing/2014/main" id="{863E015D-B618-E319-6430-B83F2B73D26F}"/>
                </a:ext>
              </a:extLst>
            </p:cNvPr>
            <p:cNvSpPr/>
            <p:nvPr/>
          </p:nvSpPr>
          <p:spPr>
            <a:xfrm>
              <a:off x="-2821558" y="973456"/>
              <a:ext cx="9833990" cy="9833990"/>
            </a:xfrm>
            <a:custGeom>
              <a:avLst/>
              <a:gdLst>
                <a:gd name="connsiteX0" fmla="*/ 4916996 w 9833990"/>
                <a:gd name="connsiteY0" fmla="*/ 0 h 9833990"/>
                <a:gd name="connsiteX1" fmla="*/ 0 w 9833990"/>
                <a:gd name="connsiteY1" fmla="*/ 4916996 h 9833990"/>
                <a:gd name="connsiteX2" fmla="*/ 4916996 w 9833990"/>
                <a:gd name="connsiteY2" fmla="*/ 9833991 h 9833990"/>
                <a:gd name="connsiteX3" fmla="*/ 9833991 w 9833990"/>
                <a:gd name="connsiteY3" fmla="*/ 4916996 h 9833990"/>
                <a:gd name="connsiteX4" fmla="*/ 4916996 w 9833990"/>
                <a:gd name="connsiteY4" fmla="*/ 0 h 9833990"/>
                <a:gd name="connsiteX5" fmla="*/ 4916996 w 9833990"/>
                <a:gd name="connsiteY5" fmla="*/ 8593455 h 9833990"/>
                <a:gd name="connsiteX6" fmla="*/ 1240536 w 9833990"/>
                <a:gd name="connsiteY6" fmla="*/ 4916996 h 9833990"/>
                <a:gd name="connsiteX7" fmla="*/ 4916996 w 9833990"/>
                <a:gd name="connsiteY7" fmla="*/ 1240536 h 9833990"/>
                <a:gd name="connsiteX8" fmla="*/ 8593455 w 9833990"/>
                <a:gd name="connsiteY8" fmla="*/ 4916996 h 9833990"/>
                <a:gd name="connsiteX9" fmla="*/ 4916996 w 9833990"/>
                <a:gd name="connsiteY9" fmla="*/ 8593455 h 983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3990" h="9833990">
                  <a:moveTo>
                    <a:pt x="4916996" y="0"/>
                  </a:moveTo>
                  <a:cubicBezTo>
                    <a:pt x="2201418" y="0"/>
                    <a:pt x="0" y="2201418"/>
                    <a:pt x="0" y="4916996"/>
                  </a:cubicBezTo>
                  <a:cubicBezTo>
                    <a:pt x="0" y="7632573"/>
                    <a:pt x="2201355" y="9833991"/>
                    <a:pt x="4916996" y="9833991"/>
                  </a:cubicBezTo>
                  <a:cubicBezTo>
                    <a:pt x="7632637" y="9833991"/>
                    <a:pt x="9833991" y="7632573"/>
                    <a:pt x="9833991" y="4916996"/>
                  </a:cubicBezTo>
                  <a:cubicBezTo>
                    <a:pt x="9833991" y="2201418"/>
                    <a:pt x="7632573" y="0"/>
                    <a:pt x="4916996" y="0"/>
                  </a:cubicBezTo>
                  <a:close/>
                  <a:moveTo>
                    <a:pt x="4916996" y="8593455"/>
                  </a:moveTo>
                  <a:cubicBezTo>
                    <a:pt x="2886520" y="8593455"/>
                    <a:pt x="1240536" y="6947472"/>
                    <a:pt x="1240536" y="4916996"/>
                  </a:cubicBezTo>
                  <a:cubicBezTo>
                    <a:pt x="1240536" y="2886520"/>
                    <a:pt x="2886520" y="1240536"/>
                    <a:pt x="4916996" y="1240536"/>
                  </a:cubicBezTo>
                  <a:cubicBezTo>
                    <a:pt x="6947472" y="1240536"/>
                    <a:pt x="8593455" y="2886520"/>
                    <a:pt x="8593455" y="4916996"/>
                  </a:cubicBezTo>
                  <a:cubicBezTo>
                    <a:pt x="8593455" y="6947472"/>
                    <a:pt x="6947472" y="8593455"/>
                    <a:pt x="4916996" y="8593455"/>
                  </a:cubicBezTo>
                  <a:close/>
                </a:path>
              </a:pathLst>
            </a:custGeom>
            <a:grpFill/>
            <a:ln w="6350" cap="flat">
              <a:noFill/>
              <a:prstDash val="solid"/>
              <a:miter/>
            </a:ln>
          </p:spPr>
          <p:txBody>
            <a:bodyPr rtlCol="0" anchor="ctr"/>
            <a:lstStyle/>
            <a:p>
              <a:endParaRPr lang="en-PT"/>
            </a:p>
          </p:txBody>
        </p:sp>
        <p:sp>
          <p:nvSpPr>
            <p:cNvPr id="12" name="Freeform 11">
              <a:extLst>
                <a:ext uri="{FF2B5EF4-FFF2-40B4-BE49-F238E27FC236}">
                  <a16:creationId xmlns:a16="http://schemas.microsoft.com/office/drawing/2014/main" id="{62C37B32-FCC1-2158-260B-9220D2268D5B}"/>
                </a:ext>
              </a:extLst>
            </p:cNvPr>
            <p:cNvSpPr/>
            <p:nvPr/>
          </p:nvSpPr>
          <p:spPr>
            <a:xfrm>
              <a:off x="512063" y="3582290"/>
              <a:ext cx="3166681" cy="4616386"/>
            </a:xfrm>
            <a:custGeom>
              <a:avLst/>
              <a:gdLst>
                <a:gd name="connsiteX0" fmla="*/ 1915414 w 3166681"/>
                <a:gd name="connsiteY0" fmla="*/ 1801177 h 4616386"/>
                <a:gd name="connsiteX1" fmla="*/ 2176082 w 3166681"/>
                <a:gd name="connsiteY1" fmla="*/ 1379093 h 4616386"/>
                <a:gd name="connsiteX2" fmla="*/ 2019745 w 3166681"/>
                <a:gd name="connsiteY2" fmla="*/ 1029081 h 4616386"/>
                <a:gd name="connsiteX3" fmla="*/ 1576705 w 3166681"/>
                <a:gd name="connsiteY3" fmla="*/ 908050 h 4616386"/>
                <a:gd name="connsiteX4" fmla="*/ 1065213 w 3166681"/>
                <a:gd name="connsiteY4" fmla="*/ 1018858 h 4616386"/>
                <a:gd name="connsiteX5" fmla="*/ 599377 w 3166681"/>
                <a:gd name="connsiteY5" fmla="*/ 1357566 h 4616386"/>
                <a:gd name="connsiteX6" fmla="*/ 0 w 3166681"/>
                <a:gd name="connsiteY6" fmla="*/ 700469 h 4616386"/>
                <a:gd name="connsiteX7" fmla="*/ 674307 w 3166681"/>
                <a:gd name="connsiteY7" fmla="*/ 194564 h 4616386"/>
                <a:gd name="connsiteX8" fmla="*/ 1596263 w 3166681"/>
                <a:gd name="connsiteY8" fmla="*/ 0 h 4616386"/>
                <a:gd name="connsiteX9" fmla="*/ 2236915 w 3166681"/>
                <a:gd name="connsiteY9" fmla="*/ 87884 h 4616386"/>
                <a:gd name="connsiteX10" fmla="*/ 2732913 w 3166681"/>
                <a:gd name="connsiteY10" fmla="*/ 348361 h 4616386"/>
                <a:gd name="connsiteX11" fmla="*/ 3053398 w 3166681"/>
                <a:gd name="connsiteY11" fmla="*/ 774890 h 4616386"/>
                <a:gd name="connsiteX12" fmla="*/ 3166682 w 3166681"/>
                <a:gd name="connsiteY12" fmla="*/ 1354455 h 4616386"/>
                <a:gd name="connsiteX13" fmla="*/ 3066288 w 3166681"/>
                <a:gd name="connsiteY13" fmla="*/ 1891728 h 4616386"/>
                <a:gd name="connsiteX14" fmla="*/ 2794445 w 3166681"/>
                <a:gd name="connsiteY14" fmla="*/ 2272602 h 4616386"/>
                <a:gd name="connsiteX15" fmla="*/ 2389759 w 3166681"/>
                <a:gd name="connsiteY15" fmla="*/ 2523300 h 4616386"/>
                <a:gd name="connsiteX16" fmla="*/ 1889506 w 3166681"/>
                <a:gd name="connsiteY16" fmla="*/ 2669858 h 4616386"/>
                <a:gd name="connsiteX17" fmla="*/ 1817878 w 3166681"/>
                <a:gd name="connsiteY17" fmla="*/ 3067050 h 4616386"/>
                <a:gd name="connsiteX18" fmla="*/ 1153287 w 3166681"/>
                <a:gd name="connsiteY18" fmla="*/ 3067050 h 4616386"/>
                <a:gd name="connsiteX19" fmla="*/ 1003491 w 3166681"/>
                <a:gd name="connsiteY19" fmla="*/ 2013712 h 4616386"/>
                <a:gd name="connsiteX20" fmla="*/ 1036002 w 3166681"/>
                <a:gd name="connsiteY20" fmla="*/ 1981200 h 4616386"/>
                <a:gd name="connsiteX21" fmla="*/ 1915478 w 3166681"/>
                <a:gd name="connsiteY21" fmla="*/ 1801241 h 4616386"/>
                <a:gd name="connsiteX22" fmla="*/ 931482 w 3166681"/>
                <a:gd name="connsiteY22" fmla="*/ 4616387 h 4616386"/>
                <a:gd name="connsiteX23" fmla="*/ 931482 w 3166681"/>
                <a:gd name="connsiteY23" fmla="*/ 3574987 h 4616386"/>
                <a:gd name="connsiteX24" fmla="*/ 1985581 w 3166681"/>
                <a:gd name="connsiteY24" fmla="*/ 3574987 h 4616386"/>
                <a:gd name="connsiteX25" fmla="*/ 1985581 w 3166681"/>
                <a:gd name="connsiteY25" fmla="*/ 4616387 h 4616386"/>
                <a:gd name="connsiteX26" fmla="*/ 931482 w 3166681"/>
                <a:gd name="connsiteY26" fmla="*/ 4616387 h 46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66681" h="4616386">
                  <a:moveTo>
                    <a:pt x="1915414" y="1801177"/>
                  </a:moveTo>
                  <a:cubicBezTo>
                    <a:pt x="2089150" y="1698689"/>
                    <a:pt x="2176082" y="1557972"/>
                    <a:pt x="2176082" y="1379093"/>
                  </a:cubicBezTo>
                  <a:cubicBezTo>
                    <a:pt x="2176082" y="1226502"/>
                    <a:pt x="2123885" y="1109789"/>
                    <a:pt x="2019745" y="1029081"/>
                  </a:cubicBezTo>
                  <a:cubicBezTo>
                    <a:pt x="1915478" y="948436"/>
                    <a:pt x="1767840" y="908050"/>
                    <a:pt x="1576705" y="908050"/>
                  </a:cubicBezTo>
                  <a:cubicBezTo>
                    <a:pt x="1385570" y="908050"/>
                    <a:pt x="1223772" y="945070"/>
                    <a:pt x="1065213" y="1018858"/>
                  </a:cubicBezTo>
                  <a:cubicBezTo>
                    <a:pt x="906653" y="1092645"/>
                    <a:pt x="751396" y="1205611"/>
                    <a:pt x="599377" y="1357566"/>
                  </a:cubicBezTo>
                  <a:lnTo>
                    <a:pt x="0" y="700469"/>
                  </a:lnTo>
                  <a:cubicBezTo>
                    <a:pt x="191072" y="492887"/>
                    <a:pt x="415798" y="324358"/>
                    <a:pt x="674307" y="194564"/>
                  </a:cubicBezTo>
                  <a:cubicBezTo>
                    <a:pt x="932752" y="64897"/>
                    <a:pt x="1240028" y="0"/>
                    <a:pt x="1596263" y="0"/>
                  </a:cubicBezTo>
                  <a:cubicBezTo>
                    <a:pt x="1830832" y="0"/>
                    <a:pt x="2044319" y="29337"/>
                    <a:pt x="2236915" y="87884"/>
                  </a:cubicBezTo>
                  <a:cubicBezTo>
                    <a:pt x="2429383" y="146495"/>
                    <a:pt x="2594801" y="233363"/>
                    <a:pt x="2732913" y="348361"/>
                  </a:cubicBezTo>
                  <a:cubicBezTo>
                    <a:pt x="2871026" y="463423"/>
                    <a:pt x="2977769" y="605663"/>
                    <a:pt x="3053398" y="774890"/>
                  </a:cubicBezTo>
                  <a:cubicBezTo>
                    <a:pt x="3128899" y="944245"/>
                    <a:pt x="3166682" y="1137412"/>
                    <a:pt x="3166682" y="1354455"/>
                  </a:cubicBezTo>
                  <a:cubicBezTo>
                    <a:pt x="3166682" y="1571498"/>
                    <a:pt x="3133154" y="1741932"/>
                    <a:pt x="3066288" y="1891728"/>
                  </a:cubicBezTo>
                  <a:cubicBezTo>
                    <a:pt x="2999423" y="2041525"/>
                    <a:pt x="2908745" y="2168462"/>
                    <a:pt x="2794445" y="2272602"/>
                  </a:cubicBezTo>
                  <a:cubicBezTo>
                    <a:pt x="2680018" y="2376805"/>
                    <a:pt x="2545080" y="2460434"/>
                    <a:pt x="2389759" y="2523300"/>
                  </a:cubicBezTo>
                  <a:cubicBezTo>
                    <a:pt x="2234311" y="2586228"/>
                    <a:pt x="2067497" y="2635123"/>
                    <a:pt x="1889506" y="2669858"/>
                  </a:cubicBezTo>
                  <a:lnTo>
                    <a:pt x="1817878" y="3067050"/>
                  </a:lnTo>
                  <a:lnTo>
                    <a:pt x="1153287" y="3067050"/>
                  </a:lnTo>
                  <a:lnTo>
                    <a:pt x="1003491" y="2013712"/>
                  </a:lnTo>
                  <a:lnTo>
                    <a:pt x="1036002" y="1981200"/>
                  </a:lnTo>
                  <a:cubicBezTo>
                    <a:pt x="1448562" y="1963738"/>
                    <a:pt x="1741742" y="1903794"/>
                    <a:pt x="1915478" y="1801241"/>
                  </a:cubicBezTo>
                  <a:close/>
                  <a:moveTo>
                    <a:pt x="931482" y="4616387"/>
                  </a:moveTo>
                  <a:lnTo>
                    <a:pt x="931482" y="3574987"/>
                  </a:lnTo>
                  <a:lnTo>
                    <a:pt x="1985581" y="3574987"/>
                  </a:lnTo>
                  <a:lnTo>
                    <a:pt x="1985581" y="4616387"/>
                  </a:lnTo>
                  <a:lnTo>
                    <a:pt x="931482" y="4616387"/>
                  </a:lnTo>
                  <a:close/>
                </a:path>
              </a:pathLst>
            </a:custGeom>
            <a:grpFill/>
            <a:ln w="6350" cap="flat">
              <a:noFill/>
              <a:prstDash val="solid"/>
              <a:miter/>
            </a:ln>
          </p:spPr>
          <p:txBody>
            <a:bodyPr rtlCol="0" anchor="ctr"/>
            <a:lstStyle/>
            <a:p>
              <a:endParaRPr lang="en-PT"/>
            </a:p>
          </p:txBody>
        </p:sp>
        <p:sp>
          <p:nvSpPr>
            <p:cNvPr id="13" name="Freeform 12">
              <a:extLst>
                <a:ext uri="{FF2B5EF4-FFF2-40B4-BE49-F238E27FC236}">
                  <a16:creationId xmlns:a16="http://schemas.microsoft.com/office/drawing/2014/main" id="{D9986CFD-E4E5-0AC0-391D-63A0B7E01E64}"/>
                </a:ext>
              </a:extLst>
            </p:cNvPr>
            <p:cNvSpPr/>
            <p:nvPr/>
          </p:nvSpPr>
          <p:spPr>
            <a:xfrm>
              <a:off x="9441560" y="-66737"/>
              <a:ext cx="1808543" cy="2636583"/>
            </a:xfrm>
            <a:custGeom>
              <a:avLst/>
              <a:gdLst>
                <a:gd name="connsiteX0" fmla="*/ 1093978 w 1808543"/>
                <a:gd name="connsiteY0" fmla="*/ 1028637 h 2636583"/>
                <a:gd name="connsiteX1" fmla="*/ 1242822 w 1808543"/>
                <a:gd name="connsiteY1" fmla="*/ 787591 h 2636583"/>
                <a:gd name="connsiteX2" fmla="*/ 1153541 w 1808543"/>
                <a:gd name="connsiteY2" fmla="*/ 587693 h 2636583"/>
                <a:gd name="connsiteX3" fmla="*/ 900494 w 1808543"/>
                <a:gd name="connsiteY3" fmla="*/ 518541 h 2636583"/>
                <a:gd name="connsiteX4" fmla="*/ 608394 w 1808543"/>
                <a:gd name="connsiteY4" fmla="*/ 581851 h 2636583"/>
                <a:gd name="connsiteX5" fmla="*/ 342329 w 1808543"/>
                <a:gd name="connsiteY5" fmla="*/ 775335 h 2636583"/>
                <a:gd name="connsiteX6" fmla="*/ 0 w 1808543"/>
                <a:gd name="connsiteY6" fmla="*/ 400050 h 2636583"/>
                <a:gd name="connsiteX7" fmla="*/ 385128 w 1808543"/>
                <a:gd name="connsiteY7" fmla="*/ 111125 h 2636583"/>
                <a:gd name="connsiteX8" fmla="*/ 911670 w 1808543"/>
                <a:gd name="connsiteY8" fmla="*/ 0 h 2636583"/>
                <a:gd name="connsiteX9" fmla="*/ 1277557 w 1808543"/>
                <a:gd name="connsiteY9" fmla="*/ 50229 h 2636583"/>
                <a:gd name="connsiteX10" fmla="*/ 1560830 w 1808543"/>
                <a:gd name="connsiteY10" fmla="*/ 199009 h 2636583"/>
                <a:gd name="connsiteX11" fmla="*/ 1743837 w 1808543"/>
                <a:gd name="connsiteY11" fmla="*/ 442595 h 2636583"/>
                <a:gd name="connsiteX12" fmla="*/ 1808544 w 1808543"/>
                <a:gd name="connsiteY12" fmla="*/ 773621 h 2636583"/>
                <a:gd name="connsiteX13" fmla="*/ 1751203 w 1808543"/>
                <a:gd name="connsiteY13" fmla="*/ 1080453 h 2636583"/>
                <a:gd name="connsiteX14" fmla="*/ 1595945 w 1808543"/>
                <a:gd name="connsiteY14" fmla="*/ 1298004 h 2636583"/>
                <a:gd name="connsiteX15" fmla="*/ 1364806 w 1808543"/>
                <a:gd name="connsiteY15" fmla="*/ 1441196 h 2636583"/>
                <a:gd name="connsiteX16" fmla="*/ 1079056 w 1808543"/>
                <a:gd name="connsiteY16" fmla="*/ 1524889 h 2636583"/>
                <a:gd name="connsiteX17" fmla="*/ 1038161 w 1808543"/>
                <a:gd name="connsiteY17" fmla="*/ 1751711 h 2636583"/>
                <a:gd name="connsiteX18" fmla="*/ 658622 w 1808543"/>
                <a:gd name="connsiteY18" fmla="*/ 1751711 h 2636583"/>
                <a:gd name="connsiteX19" fmla="*/ 573024 w 1808543"/>
                <a:gd name="connsiteY19" fmla="*/ 1150112 h 2636583"/>
                <a:gd name="connsiteX20" fmla="*/ 591630 w 1808543"/>
                <a:gd name="connsiteY20" fmla="*/ 1131507 h 2636583"/>
                <a:gd name="connsiteX21" fmla="*/ 1093915 w 1808543"/>
                <a:gd name="connsiteY21" fmla="*/ 1028700 h 2636583"/>
                <a:gd name="connsiteX22" fmla="*/ 532003 w 1808543"/>
                <a:gd name="connsiteY22" fmla="*/ 2636584 h 2636583"/>
                <a:gd name="connsiteX23" fmla="*/ 532003 w 1808543"/>
                <a:gd name="connsiteY23" fmla="*/ 2041779 h 2636583"/>
                <a:gd name="connsiteX24" fmla="*/ 1134046 w 1808543"/>
                <a:gd name="connsiteY24" fmla="*/ 2041779 h 2636583"/>
                <a:gd name="connsiteX25" fmla="*/ 1134046 w 1808543"/>
                <a:gd name="connsiteY25" fmla="*/ 2636584 h 2636583"/>
                <a:gd name="connsiteX26" fmla="*/ 532003 w 1808543"/>
                <a:gd name="connsiteY26" fmla="*/ 2636584 h 263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8543" h="2636583">
                  <a:moveTo>
                    <a:pt x="1093978" y="1028637"/>
                  </a:moveTo>
                  <a:cubicBezTo>
                    <a:pt x="1193229" y="970089"/>
                    <a:pt x="1242822" y="889762"/>
                    <a:pt x="1242822" y="787591"/>
                  </a:cubicBezTo>
                  <a:cubicBezTo>
                    <a:pt x="1242822" y="700405"/>
                    <a:pt x="1213041" y="633794"/>
                    <a:pt x="1153541" y="587693"/>
                  </a:cubicBezTo>
                  <a:cubicBezTo>
                    <a:pt x="1093978" y="541592"/>
                    <a:pt x="1009650" y="518541"/>
                    <a:pt x="900494" y="518541"/>
                  </a:cubicBezTo>
                  <a:cubicBezTo>
                    <a:pt x="791337" y="518541"/>
                    <a:pt x="698945" y="539687"/>
                    <a:pt x="608394" y="581851"/>
                  </a:cubicBezTo>
                  <a:cubicBezTo>
                    <a:pt x="517843" y="624015"/>
                    <a:pt x="429133" y="688531"/>
                    <a:pt x="342329" y="775335"/>
                  </a:cubicBezTo>
                  <a:lnTo>
                    <a:pt x="0" y="400050"/>
                  </a:lnTo>
                  <a:cubicBezTo>
                    <a:pt x="109157" y="281496"/>
                    <a:pt x="237490" y="185230"/>
                    <a:pt x="385128" y="111125"/>
                  </a:cubicBezTo>
                  <a:cubicBezTo>
                    <a:pt x="532765" y="37084"/>
                    <a:pt x="708279" y="0"/>
                    <a:pt x="911670" y="0"/>
                  </a:cubicBezTo>
                  <a:cubicBezTo>
                    <a:pt x="1045655" y="0"/>
                    <a:pt x="1167575" y="16764"/>
                    <a:pt x="1277557" y="50229"/>
                  </a:cubicBezTo>
                  <a:cubicBezTo>
                    <a:pt x="1387475" y="83693"/>
                    <a:pt x="1481963" y="133287"/>
                    <a:pt x="1560830" y="199009"/>
                  </a:cubicBezTo>
                  <a:cubicBezTo>
                    <a:pt x="1639697" y="264732"/>
                    <a:pt x="1700657" y="345948"/>
                    <a:pt x="1743837" y="442595"/>
                  </a:cubicBezTo>
                  <a:cubicBezTo>
                    <a:pt x="1786954" y="539306"/>
                    <a:pt x="1808544" y="649669"/>
                    <a:pt x="1808544" y="773621"/>
                  </a:cubicBezTo>
                  <a:cubicBezTo>
                    <a:pt x="1808544" y="897573"/>
                    <a:pt x="1789367" y="994918"/>
                    <a:pt x="1751203" y="1080453"/>
                  </a:cubicBezTo>
                  <a:cubicBezTo>
                    <a:pt x="1713040" y="1166051"/>
                    <a:pt x="1661223" y="1238504"/>
                    <a:pt x="1595945" y="1298004"/>
                  </a:cubicBezTo>
                  <a:cubicBezTo>
                    <a:pt x="1530604" y="1357503"/>
                    <a:pt x="1453515" y="1405255"/>
                    <a:pt x="1364806" y="1441196"/>
                  </a:cubicBezTo>
                  <a:cubicBezTo>
                    <a:pt x="1276033" y="1477137"/>
                    <a:pt x="1180719" y="1505077"/>
                    <a:pt x="1079056" y="1524889"/>
                  </a:cubicBezTo>
                  <a:lnTo>
                    <a:pt x="1038161" y="1751711"/>
                  </a:lnTo>
                  <a:lnTo>
                    <a:pt x="658622" y="1751711"/>
                  </a:lnTo>
                  <a:lnTo>
                    <a:pt x="573024" y="1150112"/>
                  </a:lnTo>
                  <a:lnTo>
                    <a:pt x="591630" y="1131507"/>
                  </a:lnTo>
                  <a:cubicBezTo>
                    <a:pt x="827278" y="1121537"/>
                    <a:pt x="994728" y="1087311"/>
                    <a:pt x="1093915" y="1028700"/>
                  </a:cubicBezTo>
                  <a:close/>
                  <a:moveTo>
                    <a:pt x="532003" y="2636584"/>
                  </a:moveTo>
                  <a:lnTo>
                    <a:pt x="532003" y="2041779"/>
                  </a:lnTo>
                  <a:lnTo>
                    <a:pt x="1134046" y="2041779"/>
                  </a:lnTo>
                  <a:lnTo>
                    <a:pt x="1134046" y="2636584"/>
                  </a:lnTo>
                  <a:lnTo>
                    <a:pt x="532003" y="2636584"/>
                  </a:lnTo>
                  <a:close/>
                </a:path>
              </a:pathLst>
            </a:custGeom>
            <a:grpFill/>
            <a:ln w="6350" cap="flat">
              <a:noFill/>
              <a:prstDash val="solid"/>
              <a:miter/>
            </a:ln>
          </p:spPr>
          <p:txBody>
            <a:bodyPr rtlCol="0" anchor="ctr"/>
            <a:lstStyle/>
            <a:p>
              <a:endParaRPr lang="en-PT"/>
            </a:p>
          </p:txBody>
        </p:sp>
      </p:grpSp>
      <p:sp>
        <p:nvSpPr>
          <p:cNvPr id="2" name="Text">
            <a:extLst>
              <a:ext uri="{FF2B5EF4-FFF2-40B4-BE49-F238E27FC236}">
                <a16:creationId xmlns:a16="http://schemas.microsoft.com/office/drawing/2014/main" id="{8DC2CA2B-CCE9-80B8-0E7D-068247A53FA1}"/>
              </a:ext>
            </a:extLst>
          </p:cNvPr>
          <p:cNvSpPr txBox="1"/>
          <p:nvPr/>
        </p:nvSpPr>
        <p:spPr>
          <a:xfrm>
            <a:off x="440497" y="399915"/>
            <a:ext cx="8815186" cy="769441"/>
          </a:xfrm>
          <a:prstGeom prst="rect">
            <a:avLst/>
          </a:prstGeom>
          <a:noFill/>
        </p:spPr>
        <p:txBody>
          <a:bodyPr wrap="square" lIns="0" tIns="0" rIns="0" bIns="0" rtlCol="0">
            <a:spAutoFit/>
          </a:bodyPr>
          <a:lstStyle/>
          <a:p>
            <a:r>
              <a:rPr lang="en-US" sz="2500" b="1" dirty="0">
                <a:solidFill>
                  <a:schemeClr val="bg1"/>
                </a:solidFill>
                <a:latin typeface="Arial" panose="020B0604020202020204" pitchFamily="34" charset="0"/>
                <a:ea typeface="Calibri" panose="020F0502020204030204" pitchFamily="34" charset="0"/>
                <a:cs typeface="Arial" panose="020B0604020202020204" pitchFamily="34" charset="0"/>
              </a:rPr>
              <a:t>Q6. Have you seen any opportunities or benefits that have emerged from this preparation work?</a:t>
            </a:r>
            <a:endParaRPr lang="en-GB" sz="25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FD689E3-E810-8214-A6F0-81891ED181A8}"/>
              </a:ext>
            </a:extLst>
          </p:cNvPr>
          <p:cNvSpPr txBox="1"/>
          <p:nvPr/>
        </p:nvSpPr>
        <p:spPr>
          <a:xfrm>
            <a:off x="421241" y="1571945"/>
            <a:ext cx="11496782" cy="3946401"/>
          </a:xfrm>
          <a:prstGeom prst="rect">
            <a:avLst/>
          </a:prstGeom>
          <a:noFill/>
        </p:spPr>
        <p:txBody>
          <a:bodyPr wrap="square" rtlCol="0">
            <a:spAutoFit/>
          </a:bodyPr>
          <a:lstStyle/>
          <a:p>
            <a:pPr>
              <a:lnSpc>
                <a:spcPct val="107000"/>
              </a:lnSpc>
              <a:spcAft>
                <a:spcPts val="800"/>
              </a:spcAft>
            </a:pPr>
            <a:r>
              <a:rPr lang="en-GB"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Yes, it’s very easy to think of the challenges at this stage especially! </a:t>
            </a:r>
            <a:br>
              <a:rPr lang="en-GB"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br>
              <a:rPr lang="en-GB"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GB"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But there are also lots of benefits that dashboards could bring such as:</a:t>
            </a:r>
          </a:p>
          <a:p>
            <a:pPr marL="285750" indent="-285750">
              <a:lnSpc>
                <a:spcPct val="107000"/>
              </a:lnSpc>
              <a:spcAft>
                <a:spcPts val="800"/>
              </a:spcAft>
              <a:buFont typeface="Arial" panose="020B0604020202020204" pitchFamily="34" charset="0"/>
              <a:buChar char="•"/>
            </a:pP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Increased member engagement in pensions – we know this can be a big challenge, especially in DC, and is more generally another way for your members (who you may have lost touch with) to initiate contact with your scheme or action from members</a:t>
            </a:r>
          </a:p>
          <a:p>
            <a:pPr marL="285750" indent="-285750">
              <a:lnSpc>
                <a:spcPct val="107000"/>
              </a:lnSpc>
              <a:spcAft>
                <a:spcPts val="800"/>
              </a:spcAft>
              <a:buFont typeface="Arial" panose="020B0604020202020204" pitchFamily="34" charset="0"/>
              <a:buChar char="•"/>
            </a:pP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Encouraging members to consolidate DC pots</a:t>
            </a:r>
            <a:r>
              <a:rPr lang="en-GB"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And encourage schemes to potentially streamline historic AVCs</a:t>
            </a:r>
          </a:p>
          <a:p>
            <a:pPr marL="285750" indent="-285750">
              <a:lnSpc>
                <a:spcPct val="107000"/>
              </a:lnSpc>
              <a:spcAft>
                <a:spcPts val="800"/>
              </a:spcAft>
              <a:buFont typeface="Arial" panose="020B0604020202020204" pitchFamily="34" charset="0"/>
              <a:buChar char="•"/>
            </a:pP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Improved data</a:t>
            </a:r>
          </a:p>
          <a:p>
            <a:pPr marL="285750" indent="-285750">
              <a:lnSpc>
                <a:spcPct val="107000"/>
              </a:lnSpc>
              <a:spcAft>
                <a:spcPts val="800"/>
              </a:spcAft>
              <a:buFont typeface="Arial" panose="020B0604020202020204" pitchFamily="34" charset="0"/>
              <a:buChar char="•"/>
            </a:pPr>
            <a:r>
              <a:rPr lang="en-GB">
                <a:solidFill>
                  <a:schemeClr val="bg1"/>
                </a:solidFill>
                <a:effectLst/>
                <a:latin typeface="Arial" panose="020B0604020202020204" pitchFamily="34" charset="0"/>
                <a:ea typeface="Calibri" panose="020F0502020204030204" pitchFamily="34" charset="0"/>
                <a:cs typeface="Arial" panose="020B0604020202020204" pitchFamily="34" charset="0"/>
              </a:rPr>
              <a:t>Increased </a:t>
            </a: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automation </a:t>
            </a:r>
          </a:p>
          <a:p>
            <a:pPr marL="285750" indent="-285750">
              <a:lnSpc>
                <a:spcPct val="107000"/>
              </a:lnSpc>
              <a:spcAft>
                <a:spcPts val="800"/>
              </a:spcAft>
              <a:buFont typeface="Arial" panose="020B0604020202020204" pitchFamily="34" charset="0"/>
              <a:buChar char="•"/>
            </a:pPr>
            <a:r>
              <a:rPr lang="en-GB">
                <a:solidFill>
                  <a:schemeClr val="bg1"/>
                </a:solidFill>
                <a:effectLst/>
                <a:latin typeface="Arial" panose="020B0604020202020204" pitchFamily="34" charset="0"/>
                <a:ea typeface="Calibri" panose="020F0502020204030204" pitchFamily="34" charset="0"/>
                <a:cs typeface="Arial" panose="020B0604020202020204" pitchFamily="34" charset="0"/>
              </a:rPr>
              <a:t>These </a:t>
            </a: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all support more self-service administration </a:t>
            </a:r>
          </a:p>
        </p:txBody>
      </p:sp>
    </p:spTree>
    <p:extLst>
      <p:ext uri="{BB962C8B-B14F-4D97-AF65-F5344CB8AC3E}">
        <p14:creationId xmlns:p14="http://schemas.microsoft.com/office/powerpoint/2010/main" val="401442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15000" fill="hold"/>
                                        <p:tgtEl>
                                          <p:spTgt spid="9"/>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701CA-7210-B443-4D40-27CB422605FD}"/>
            </a:ext>
          </a:extLst>
        </p:cNvPr>
        <p:cNvGrpSpPr/>
        <p:nvPr/>
      </p:nvGrpSpPr>
      <p:grpSpPr>
        <a:xfrm>
          <a:off x="0" y="0"/>
          <a:ext cx="0" cy="0"/>
          <a:chOff x="0" y="0"/>
          <a:chExt cx="0" cy="0"/>
        </a:xfrm>
      </p:grpSpPr>
      <p:sp>
        <p:nvSpPr>
          <p:cNvPr id="6" name="Text">
            <a:extLst>
              <a:ext uri="{FF2B5EF4-FFF2-40B4-BE49-F238E27FC236}">
                <a16:creationId xmlns:a16="http://schemas.microsoft.com/office/drawing/2014/main" id="{218C5F62-F139-5E6C-9817-2B2013586944}"/>
              </a:ext>
            </a:extLst>
          </p:cNvPr>
          <p:cNvSpPr txBox="1"/>
          <p:nvPr/>
        </p:nvSpPr>
        <p:spPr>
          <a:xfrm>
            <a:off x="0" y="3452881"/>
            <a:ext cx="12192000" cy="2462213"/>
          </a:xfrm>
          <a:prstGeom prst="rect">
            <a:avLst/>
          </a:prstGeom>
          <a:noFill/>
        </p:spPr>
        <p:txBody>
          <a:bodyPr wrap="square" lIns="0" tIns="0" rIns="0" bIns="0" rtlCol="0">
            <a:spAutoFit/>
          </a:bodyPr>
          <a:lstStyle/>
          <a:p>
            <a:pPr algn="ctr"/>
            <a:r>
              <a:rPr lang="en-PT" sz="15900" b="1" spc="-300" dirty="0">
                <a:solidFill>
                  <a:schemeClr val="bg1">
                    <a:alpha val="5000"/>
                  </a:schemeClr>
                </a:solidFill>
                <a:latin typeface="Gotham" panose="02000504050000020004" pitchFamily="2" charset="0"/>
              </a:rPr>
              <a:t>OVERVIEW</a:t>
            </a:r>
          </a:p>
        </p:txBody>
      </p:sp>
      <p:sp>
        <p:nvSpPr>
          <p:cNvPr id="7" name="Text">
            <a:extLst>
              <a:ext uri="{FF2B5EF4-FFF2-40B4-BE49-F238E27FC236}">
                <a16:creationId xmlns:a16="http://schemas.microsoft.com/office/drawing/2014/main" id="{D5FB6440-1B63-5A99-D7A5-1C3C0787AE67}"/>
              </a:ext>
            </a:extLst>
          </p:cNvPr>
          <p:cNvSpPr txBox="1"/>
          <p:nvPr/>
        </p:nvSpPr>
        <p:spPr>
          <a:xfrm>
            <a:off x="0" y="148822"/>
            <a:ext cx="12192000" cy="2462213"/>
          </a:xfrm>
          <a:prstGeom prst="rect">
            <a:avLst/>
          </a:prstGeom>
          <a:noFill/>
        </p:spPr>
        <p:txBody>
          <a:bodyPr wrap="square" lIns="0" tIns="0" rIns="0" bIns="0" rtlCol="0">
            <a:spAutoFit/>
          </a:bodyPr>
          <a:lstStyle/>
          <a:p>
            <a:pPr algn="ctr"/>
            <a:r>
              <a:rPr lang="en-PT" sz="15900" b="1" spc="-300">
                <a:solidFill>
                  <a:schemeClr val="bg1">
                    <a:alpha val="5000"/>
                  </a:schemeClr>
                </a:solidFill>
                <a:latin typeface="Gotham" panose="02000504050000020004" pitchFamily="2" charset="0"/>
              </a:rPr>
              <a:t>OVERVIEW</a:t>
            </a:r>
          </a:p>
        </p:txBody>
      </p:sp>
      <p:sp>
        <p:nvSpPr>
          <p:cNvPr id="8" name="Text">
            <a:extLst>
              <a:ext uri="{FF2B5EF4-FFF2-40B4-BE49-F238E27FC236}">
                <a16:creationId xmlns:a16="http://schemas.microsoft.com/office/drawing/2014/main" id="{9A0D8CE5-8356-E1B2-B311-4344C2021684}"/>
              </a:ext>
            </a:extLst>
          </p:cNvPr>
          <p:cNvSpPr txBox="1"/>
          <p:nvPr/>
        </p:nvSpPr>
        <p:spPr>
          <a:xfrm>
            <a:off x="0" y="1800851"/>
            <a:ext cx="12192000" cy="2462213"/>
          </a:xfrm>
          <a:prstGeom prst="rect">
            <a:avLst/>
          </a:prstGeom>
          <a:noFill/>
        </p:spPr>
        <p:txBody>
          <a:bodyPr wrap="square" lIns="0" tIns="0" rIns="0" bIns="0" rtlCol="0">
            <a:spAutoFit/>
          </a:bodyPr>
          <a:lstStyle/>
          <a:p>
            <a:pPr algn="ctr"/>
            <a:r>
              <a:rPr lang="en-PT" sz="15900" b="1" spc="-300">
                <a:solidFill>
                  <a:schemeClr val="accent2"/>
                </a:solidFill>
                <a:latin typeface="Gotham" panose="02000504050000020004" pitchFamily="2" charset="0"/>
              </a:rPr>
              <a:t>OVERVIEW</a:t>
            </a:r>
          </a:p>
        </p:txBody>
      </p:sp>
      <p:sp>
        <p:nvSpPr>
          <p:cNvPr id="9" name="Text">
            <a:extLst>
              <a:ext uri="{FF2B5EF4-FFF2-40B4-BE49-F238E27FC236}">
                <a16:creationId xmlns:a16="http://schemas.microsoft.com/office/drawing/2014/main" id="{463FC2DF-9078-57D2-BE4D-9196EC57EE73}"/>
              </a:ext>
            </a:extLst>
          </p:cNvPr>
          <p:cNvSpPr txBox="1"/>
          <p:nvPr/>
        </p:nvSpPr>
        <p:spPr>
          <a:xfrm>
            <a:off x="1660797" y="4033239"/>
            <a:ext cx="8870406" cy="984885"/>
          </a:xfrm>
          <a:prstGeom prst="rect">
            <a:avLst/>
          </a:prstGeom>
          <a:noFill/>
        </p:spPr>
        <p:txBody>
          <a:bodyPr wrap="square" lIns="0" tIns="0" rIns="0" bIns="0" rtlCol="0">
            <a:spAutoFit/>
          </a:bodyPr>
          <a:lstStyle/>
          <a:p>
            <a:pPr algn="ctr"/>
            <a:r>
              <a:rPr lang="en-US" sz="3200" b="1" dirty="0">
                <a:solidFill>
                  <a:schemeClr val="bg1"/>
                </a:solidFill>
                <a:latin typeface="Arial" panose="020B0604020202020204" pitchFamily="34" charset="0"/>
                <a:cs typeface="Arial" panose="020B0604020202020204" pitchFamily="34" charset="0"/>
              </a:rPr>
              <a:t>Opportunity for savers to be able to </a:t>
            </a:r>
          </a:p>
          <a:p>
            <a:pPr algn="ctr"/>
            <a:r>
              <a:rPr lang="en-US" sz="3200" b="1" dirty="0">
                <a:solidFill>
                  <a:schemeClr val="accent2"/>
                </a:solidFill>
                <a:latin typeface="Arial" panose="020B0604020202020204" pitchFamily="34" charset="0"/>
                <a:cs typeface="Arial" panose="020B0604020202020204" pitchFamily="34" charset="0"/>
              </a:rPr>
              <a:t>access their pensions</a:t>
            </a:r>
            <a:endParaRPr lang="en-PT" sz="32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94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par>
                                <p:cTn id="14" presetID="2" presetClass="entr" presetSubtype="8" accel="50000" decel="50000"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500" fill="hold"/>
                                        <p:tgtEl>
                                          <p:spTgt spid="9"/>
                                        </p:tgtEl>
                                        <p:attrNameLst>
                                          <p:attrName>ppt_x</p:attrName>
                                        </p:attrNameLst>
                                      </p:cBhvr>
                                      <p:tavLst>
                                        <p:tav tm="0">
                                          <p:val>
                                            <p:strVal val="0-#ppt_w/2"/>
                                          </p:val>
                                        </p:tav>
                                        <p:tav tm="100000">
                                          <p:val>
                                            <p:strVal val="#ppt_x"/>
                                          </p:val>
                                        </p:tav>
                                      </p:tavLst>
                                    </p:anim>
                                    <p:anim calcmode="lin" valueType="num">
                                      <p:cBhvr additive="base">
                                        <p:cTn id="17"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07757-E1F8-6CF4-B3D9-94C9D54DA433}"/>
            </a:ext>
          </a:extLst>
        </p:cNvPr>
        <p:cNvGrpSpPr/>
        <p:nvPr/>
      </p:nvGrpSpPr>
      <p:grpSpPr>
        <a:xfrm>
          <a:off x="0" y="0"/>
          <a:ext cx="0" cy="0"/>
          <a:chOff x="0" y="0"/>
          <a:chExt cx="0" cy="0"/>
        </a:xfrm>
      </p:grpSpPr>
      <p:sp>
        <p:nvSpPr>
          <p:cNvPr id="6" name="Ornament">
            <a:extLst>
              <a:ext uri="{FF2B5EF4-FFF2-40B4-BE49-F238E27FC236}">
                <a16:creationId xmlns:a16="http://schemas.microsoft.com/office/drawing/2014/main" id="{ED2C6C4F-2434-E0C0-C4B0-F9D710255E46}"/>
              </a:ext>
            </a:extLst>
          </p:cNvPr>
          <p:cNvSpPr/>
          <p:nvPr/>
        </p:nvSpPr>
        <p:spPr>
          <a:xfrm>
            <a:off x="5274527" y="-8179417"/>
            <a:ext cx="15119364" cy="1511936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7" name="Ornament">
            <a:extLst>
              <a:ext uri="{FF2B5EF4-FFF2-40B4-BE49-F238E27FC236}">
                <a16:creationId xmlns:a16="http://schemas.microsoft.com/office/drawing/2014/main" id="{76009A94-D245-3ADC-D09D-6463C29D4154}"/>
              </a:ext>
            </a:extLst>
          </p:cNvPr>
          <p:cNvSpPr/>
          <p:nvPr/>
        </p:nvSpPr>
        <p:spPr>
          <a:xfrm>
            <a:off x="8129995" y="-4793751"/>
            <a:ext cx="8878230" cy="887823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Ornament">
            <a:extLst>
              <a:ext uri="{FF2B5EF4-FFF2-40B4-BE49-F238E27FC236}">
                <a16:creationId xmlns:a16="http://schemas.microsoft.com/office/drawing/2014/main" id="{A5FA97CF-3A81-6AF1-4DEF-71177A600F97}"/>
              </a:ext>
            </a:extLst>
          </p:cNvPr>
          <p:cNvSpPr/>
          <p:nvPr/>
        </p:nvSpPr>
        <p:spPr>
          <a:xfrm>
            <a:off x="10267524" y="-2535065"/>
            <a:ext cx="4714567" cy="4714567"/>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 name="Text">
            <a:extLst>
              <a:ext uri="{FF2B5EF4-FFF2-40B4-BE49-F238E27FC236}">
                <a16:creationId xmlns:a16="http://schemas.microsoft.com/office/drawing/2014/main" id="{92F23EC7-472C-4A6F-E145-3E66AD01D531}"/>
              </a:ext>
            </a:extLst>
          </p:cNvPr>
          <p:cNvSpPr txBox="1"/>
          <p:nvPr/>
        </p:nvSpPr>
        <p:spPr>
          <a:xfrm>
            <a:off x="1084261" y="1185699"/>
            <a:ext cx="5880758" cy="1231106"/>
          </a:xfrm>
          <a:prstGeom prst="rect">
            <a:avLst/>
          </a:prstGeom>
          <a:noFill/>
        </p:spPr>
        <p:txBody>
          <a:bodyPr wrap="square" lIns="0" tIns="0" rIns="0" bIns="0" rtlCol="0">
            <a:spAutoFit/>
          </a:bodyPr>
          <a:lstStyle/>
          <a:p>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You will play a vital part in making this happen: </a:t>
            </a:r>
            <a:endParaRPr lang="en-GB" sz="4000" b="1" dirty="0">
              <a:solidFill>
                <a:schemeClr val="bg1"/>
              </a:solidFill>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79E9D816-7EB8-832A-3A4F-C2F2A8B11F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63434" y="1354628"/>
            <a:ext cx="4658936" cy="6047482"/>
          </a:xfrm>
          <a:prstGeom prst="rect">
            <a:avLst/>
          </a:prstGeom>
        </p:spPr>
      </p:pic>
      <p:grpSp>
        <p:nvGrpSpPr>
          <p:cNvPr id="43" name="Group 42">
            <a:extLst>
              <a:ext uri="{FF2B5EF4-FFF2-40B4-BE49-F238E27FC236}">
                <a16:creationId xmlns:a16="http://schemas.microsoft.com/office/drawing/2014/main" id="{36117707-9D45-E9E9-7B90-B87F02726293}"/>
              </a:ext>
            </a:extLst>
          </p:cNvPr>
          <p:cNvGrpSpPr/>
          <p:nvPr/>
        </p:nvGrpSpPr>
        <p:grpSpPr>
          <a:xfrm>
            <a:off x="1075932" y="3841268"/>
            <a:ext cx="5440174" cy="902828"/>
            <a:chOff x="604444" y="3841268"/>
            <a:chExt cx="5440174" cy="902828"/>
          </a:xfrm>
        </p:grpSpPr>
        <p:sp>
          <p:nvSpPr>
            <p:cNvPr id="13" name="Circle">
              <a:extLst>
                <a:ext uri="{FF2B5EF4-FFF2-40B4-BE49-F238E27FC236}">
                  <a16:creationId xmlns:a16="http://schemas.microsoft.com/office/drawing/2014/main" id="{45DAA12C-7F41-FE67-5EBE-CBCA9346EF4A}"/>
                </a:ext>
              </a:extLst>
            </p:cNvPr>
            <p:cNvSpPr/>
            <p:nvPr/>
          </p:nvSpPr>
          <p:spPr>
            <a:xfrm>
              <a:off x="604444" y="3841268"/>
              <a:ext cx="902828" cy="902828"/>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latin typeface="Arial" panose="020B0604020202020204" pitchFamily="34" charset="0"/>
                <a:cs typeface="Arial" panose="020B0604020202020204" pitchFamily="34" charset="0"/>
              </a:endParaRPr>
            </a:p>
          </p:txBody>
        </p:sp>
        <p:sp>
          <p:nvSpPr>
            <p:cNvPr id="18" name="Text">
              <a:extLst>
                <a:ext uri="{FF2B5EF4-FFF2-40B4-BE49-F238E27FC236}">
                  <a16:creationId xmlns:a16="http://schemas.microsoft.com/office/drawing/2014/main" id="{AC4B9734-28B8-1134-0811-E0DD51D9FD84}"/>
                </a:ext>
              </a:extLst>
            </p:cNvPr>
            <p:cNvSpPr txBox="1"/>
            <p:nvPr/>
          </p:nvSpPr>
          <p:spPr>
            <a:xfrm>
              <a:off x="1809840" y="3964097"/>
              <a:ext cx="4234778" cy="553998"/>
            </a:xfrm>
            <a:prstGeom prst="rect">
              <a:avLst/>
            </a:prstGeom>
            <a:noFill/>
          </p:spPr>
          <p:txBody>
            <a:bodyPr wrap="square" lIns="0" tIns="0" rIns="0" bIns="0" rtlCol="0">
              <a:spAutoFit/>
            </a:bodyPr>
            <a:lstStyle/>
            <a:p>
              <a:r>
                <a:rPr lang="en-US" b="1">
                  <a:solidFill>
                    <a:schemeClr val="bg1"/>
                  </a:solidFill>
                  <a:latin typeface="Arial" panose="020B0604020202020204" pitchFamily="34" charset="0"/>
                  <a:ea typeface="Calibri" panose="020F0502020204030204" pitchFamily="34" charset="0"/>
                  <a:cs typeface="Arial" panose="020B0604020202020204" pitchFamily="34" charset="0"/>
                </a:rPr>
                <a:t>F</a:t>
              </a:r>
              <a:r>
                <a:rPr lang="en-US" b="1">
                  <a:solidFill>
                    <a:schemeClr val="bg1"/>
                  </a:solidFill>
                  <a:effectLst/>
                  <a:latin typeface="Arial" panose="020B0604020202020204" pitchFamily="34" charset="0"/>
                  <a:ea typeface="Calibri" panose="020F0502020204030204" pitchFamily="34" charset="0"/>
                  <a:cs typeface="Arial" panose="020B0604020202020204" pitchFamily="34" charset="0"/>
                </a:rPr>
                <a:t>ind members and providing them with accurate information</a:t>
              </a:r>
            </a:p>
          </p:txBody>
        </p:sp>
        <p:grpSp>
          <p:nvGrpSpPr>
            <p:cNvPr id="30" name="Graphic 22">
              <a:extLst>
                <a:ext uri="{FF2B5EF4-FFF2-40B4-BE49-F238E27FC236}">
                  <a16:creationId xmlns:a16="http://schemas.microsoft.com/office/drawing/2014/main" id="{2C39921C-1752-2F54-D8C5-5D920A0A3E00}"/>
                </a:ext>
              </a:extLst>
            </p:cNvPr>
            <p:cNvGrpSpPr/>
            <p:nvPr/>
          </p:nvGrpSpPr>
          <p:grpSpPr>
            <a:xfrm>
              <a:off x="868185" y="4103113"/>
              <a:ext cx="379135" cy="379137"/>
              <a:chOff x="868185" y="4103113"/>
              <a:chExt cx="379135" cy="379137"/>
            </a:xfrm>
            <a:solidFill>
              <a:srgbClr val="000000"/>
            </a:solidFill>
          </p:grpSpPr>
          <p:sp>
            <p:nvSpPr>
              <p:cNvPr id="31" name="Freeform: Shape 30">
                <a:extLst>
                  <a:ext uri="{FF2B5EF4-FFF2-40B4-BE49-F238E27FC236}">
                    <a16:creationId xmlns:a16="http://schemas.microsoft.com/office/drawing/2014/main" id="{1EFB6F68-CB26-3FBE-E9A9-7A8C416A9627}"/>
                  </a:ext>
                </a:extLst>
              </p:cNvPr>
              <p:cNvSpPr/>
              <p:nvPr/>
            </p:nvSpPr>
            <p:spPr>
              <a:xfrm>
                <a:off x="957996" y="4192921"/>
                <a:ext cx="170659" cy="170659"/>
              </a:xfrm>
              <a:custGeom>
                <a:avLst/>
                <a:gdLst>
                  <a:gd name="connsiteX0" fmla="*/ 85329 w 170659"/>
                  <a:gd name="connsiteY0" fmla="*/ 2 h 170659"/>
                  <a:gd name="connsiteX1" fmla="*/ 0 w 170659"/>
                  <a:gd name="connsiteY1" fmla="*/ 85331 h 170659"/>
                  <a:gd name="connsiteX2" fmla="*/ 85329 w 170659"/>
                  <a:gd name="connsiteY2" fmla="*/ 170660 h 170659"/>
                  <a:gd name="connsiteX3" fmla="*/ 103311 w 170659"/>
                  <a:gd name="connsiteY3" fmla="*/ 168760 h 170659"/>
                  <a:gd name="connsiteX4" fmla="*/ 67737 w 170659"/>
                  <a:gd name="connsiteY4" fmla="*/ 93659 h 170659"/>
                  <a:gd name="connsiteX5" fmla="*/ 93659 w 170659"/>
                  <a:gd name="connsiteY5" fmla="*/ 67737 h 170659"/>
                  <a:gd name="connsiteX6" fmla="*/ 168760 w 170659"/>
                  <a:gd name="connsiteY6" fmla="*/ 103311 h 170659"/>
                  <a:gd name="connsiteX7" fmla="*/ 170660 w 170659"/>
                  <a:gd name="connsiteY7" fmla="*/ 85329 h 170659"/>
                  <a:gd name="connsiteX8" fmla="*/ 85331 w 170659"/>
                  <a:gd name="connsiteY8" fmla="*/ 0 h 17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59" h="170659">
                    <a:moveTo>
                      <a:pt x="85329" y="2"/>
                    </a:moveTo>
                    <a:cubicBezTo>
                      <a:pt x="37983" y="2"/>
                      <a:pt x="0" y="37968"/>
                      <a:pt x="0" y="85331"/>
                    </a:cubicBezTo>
                    <a:cubicBezTo>
                      <a:pt x="0" y="132677"/>
                      <a:pt x="37966" y="170660"/>
                      <a:pt x="85329" y="170660"/>
                    </a:cubicBezTo>
                    <a:cubicBezTo>
                      <a:pt x="91504" y="170660"/>
                      <a:pt x="97509" y="169981"/>
                      <a:pt x="103311" y="168760"/>
                    </a:cubicBezTo>
                    <a:lnTo>
                      <a:pt x="67737" y="93659"/>
                    </a:lnTo>
                    <a:cubicBezTo>
                      <a:pt x="59899" y="77135"/>
                      <a:pt x="77135" y="59900"/>
                      <a:pt x="93659" y="67737"/>
                    </a:cubicBezTo>
                    <a:lnTo>
                      <a:pt x="168760" y="103311"/>
                    </a:lnTo>
                    <a:cubicBezTo>
                      <a:pt x="169998" y="97509"/>
                      <a:pt x="170660" y="91521"/>
                      <a:pt x="170660" y="85329"/>
                    </a:cubicBezTo>
                    <a:cubicBezTo>
                      <a:pt x="170660" y="37983"/>
                      <a:pt x="132694" y="0"/>
                      <a:pt x="85331" y="0"/>
                    </a:cubicBezTo>
                    <a:close/>
                  </a:path>
                </a:pathLst>
              </a:custGeom>
              <a:solidFill>
                <a:schemeClr val="accent2"/>
              </a:solidFill>
              <a:ln w="3905"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32" name="Freeform: Shape 31">
                <a:extLst>
                  <a:ext uri="{FF2B5EF4-FFF2-40B4-BE49-F238E27FC236}">
                    <a16:creationId xmlns:a16="http://schemas.microsoft.com/office/drawing/2014/main" id="{A9BBF7BA-1529-EA5D-759E-8463D3A3E3D8}"/>
                  </a:ext>
                </a:extLst>
              </p:cNvPr>
              <p:cNvSpPr/>
              <p:nvPr/>
            </p:nvSpPr>
            <p:spPr>
              <a:xfrm>
                <a:off x="868185" y="4103113"/>
                <a:ext cx="350275" cy="350279"/>
              </a:xfrm>
              <a:custGeom>
                <a:avLst/>
                <a:gdLst>
                  <a:gd name="connsiteX0" fmla="*/ 175140 w 350275"/>
                  <a:gd name="connsiteY0" fmla="*/ 0 h 350279"/>
                  <a:gd name="connsiteX1" fmla="*/ 0 w 350275"/>
                  <a:gd name="connsiteY1" fmla="*/ 175140 h 350279"/>
                  <a:gd name="connsiteX2" fmla="*/ 175140 w 350275"/>
                  <a:gd name="connsiteY2" fmla="*/ 350279 h 350279"/>
                  <a:gd name="connsiteX3" fmla="*/ 232070 w 350275"/>
                  <a:gd name="connsiteY3" fmla="*/ 340813 h 350279"/>
                  <a:gd name="connsiteX4" fmla="*/ 210067 w 350275"/>
                  <a:gd name="connsiteY4" fmla="*/ 294331 h 350279"/>
                  <a:gd name="connsiteX5" fmla="*/ 175138 w 350275"/>
                  <a:gd name="connsiteY5" fmla="*/ 299386 h 350279"/>
                  <a:gd name="connsiteX6" fmla="*/ 50892 w 350275"/>
                  <a:gd name="connsiteY6" fmla="*/ 175141 h 350279"/>
                  <a:gd name="connsiteX7" fmla="*/ 175138 w 350275"/>
                  <a:gd name="connsiteY7" fmla="*/ 50896 h 350279"/>
                  <a:gd name="connsiteX8" fmla="*/ 299383 w 350275"/>
                  <a:gd name="connsiteY8" fmla="*/ 175141 h 350279"/>
                  <a:gd name="connsiteX9" fmla="*/ 294328 w 350275"/>
                  <a:gd name="connsiteY9" fmla="*/ 210071 h 350279"/>
                  <a:gd name="connsiteX10" fmla="*/ 340810 w 350275"/>
                  <a:gd name="connsiteY10" fmla="*/ 232074 h 350279"/>
                  <a:gd name="connsiteX11" fmla="*/ 350276 w 350275"/>
                  <a:gd name="connsiteY11" fmla="*/ 175143 h 350279"/>
                  <a:gd name="connsiteX12" fmla="*/ 175136 w 350275"/>
                  <a:gd name="connsiteY12" fmla="*/ 3 h 35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275" h="350279">
                    <a:moveTo>
                      <a:pt x="175140" y="0"/>
                    </a:moveTo>
                    <a:cubicBezTo>
                      <a:pt x="78189" y="0"/>
                      <a:pt x="0" y="78189"/>
                      <a:pt x="0" y="175140"/>
                    </a:cubicBezTo>
                    <a:cubicBezTo>
                      <a:pt x="0" y="272090"/>
                      <a:pt x="78189" y="350279"/>
                      <a:pt x="175140" y="350279"/>
                    </a:cubicBezTo>
                    <a:cubicBezTo>
                      <a:pt x="195090" y="350279"/>
                      <a:pt x="214226" y="346920"/>
                      <a:pt x="232070" y="340813"/>
                    </a:cubicBezTo>
                    <a:lnTo>
                      <a:pt x="210067" y="294331"/>
                    </a:lnTo>
                    <a:cubicBezTo>
                      <a:pt x="198973" y="297605"/>
                      <a:pt x="187267" y="299386"/>
                      <a:pt x="175138" y="299386"/>
                    </a:cubicBezTo>
                    <a:cubicBezTo>
                      <a:pt x="106755" y="299386"/>
                      <a:pt x="50892" y="243524"/>
                      <a:pt x="50892" y="175141"/>
                    </a:cubicBezTo>
                    <a:cubicBezTo>
                      <a:pt x="50892" y="106758"/>
                      <a:pt x="106755" y="50896"/>
                      <a:pt x="175138" y="50896"/>
                    </a:cubicBezTo>
                    <a:cubicBezTo>
                      <a:pt x="243521" y="50896"/>
                      <a:pt x="299383" y="106758"/>
                      <a:pt x="299383" y="175141"/>
                    </a:cubicBezTo>
                    <a:cubicBezTo>
                      <a:pt x="299383" y="187271"/>
                      <a:pt x="297602" y="198976"/>
                      <a:pt x="294328" y="210071"/>
                    </a:cubicBezTo>
                    <a:lnTo>
                      <a:pt x="340810" y="232074"/>
                    </a:lnTo>
                    <a:cubicBezTo>
                      <a:pt x="346916" y="214227"/>
                      <a:pt x="350276" y="195091"/>
                      <a:pt x="350276" y="175143"/>
                    </a:cubicBezTo>
                    <a:cubicBezTo>
                      <a:pt x="350276" y="78193"/>
                      <a:pt x="272104" y="3"/>
                      <a:pt x="175136" y="3"/>
                    </a:cubicBezTo>
                    <a:close/>
                  </a:path>
                </a:pathLst>
              </a:custGeom>
              <a:solidFill>
                <a:schemeClr val="bg1"/>
              </a:solidFill>
              <a:ln w="3905"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C9D5E446-7F68-0807-232A-624F7FB4FA5C}"/>
                  </a:ext>
                </a:extLst>
              </p:cNvPr>
              <p:cNvSpPr/>
              <p:nvPr/>
            </p:nvSpPr>
            <p:spPr>
              <a:xfrm>
                <a:off x="1084261" y="4319188"/>
                <a:ext cx="163060" cy="163061"/>
              </a:xfrm>
              <a:custGeom>
                <a:avLst/>
                <a:gdLst>
                  <a:gd name="connsiteX0" fmla="*/ 0 w 163060"/>
                  <a:gd name="connsiteY0" fmla="*/ 0 h 163061"/>
                  <a:gd name="connsiteX1" fmla="*/ 77238 w 163060"/>
                  <a:gd name="connsiteY1" fmla="*/ 163062 h 163061"/>
                  <a:gd name="connsiteX2" fmla="*/ 91573 w 163060"/>
                  <a:gd name="connsiteY2" fmla="*/ 105706 h 163061"/>
                  <a:gd name="connsiteX3" fmla="*/ 105704 w 163060"/>
                  <a:gd name="connsiteY3" fmla="*/ 91557 h 163061"/>
                  <a:gd name="connsiteX4" fmla="*/ 163061 w 163060"/>
                  <a:gd name="connsiteY4" fmla="*/ 77222 h 16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60" h="163061">
                    <a:moveTo>
                      <a:pt x="0" y="0"/>
                    </a:moveTo>
                    <a:lnTo>
                      <a:pt x="77238" y="163062"/>
                    </a:lnTo>
                    <a:lnTo>
                      <a:pt x="91573" y="105706"/>
                    </a:lnTo>
                    <a:cubicBezTo>
                      <a:pt x="93320" y="98750"/>
                      <a:pt x="98749" y="93305"/>
                      <a:pt x="105704" y="91557"/>
                    </a:cubicBezTo>
                    <a:lnTo>
                      <a:pt x="163061" y="77222"/>
                    </a:lnTo>
                    <a:close/>
                  </a:path>
                </a:pathLst>
              </a:custGeom>
              <a:solidFill>
                <a:schemeClr val="accent2"/>
              </a:solidFill>
              <a:ln w="3905"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grpSp>
      </p:grpSp>
      <p:grpSp>
        <p:nvGrpSpPr>
          <p:cNvPr id="42" name="Group 41">
            <a:extLst>
              <a:ext uri="{FF2B5EF4-FFF2-40B4-BE49-F238E27FC236}">
                <a16:creationId xmlns:a16="http://schemas.microsoft.com/office/drawing/2014/main" id="{BEADF32B-C100-84A8-0C3C-88DF6C580855}"/>
              </a:ext>
            </a:extLst>
          </p:cNvPr>
          <p:cNvGrpSpPr/>
          <p:nvPr/>
        </p:nvGrpSpPr>
        <p:grpSpPr>
          <a:xfrm>
            <a:off x="1075932" y="2608870"/>
            <a:ext cx="5573332" cy="902828"/>
            <a:chOff x="604444" y="2608870"/>
            <a:chExt cx="5573332" cy="902828"/>
          </a:xfrm>
        </p:grpSpPr>
        <p:sp>
          <p:nvSpPr>
            <p:cNvPr id="4" name="Text">
              <a:extLst>
                <a:ext uri="{FF2B5EF4-FFF2-40B4-BE49-F238E27FC236}">
                  <a16:creationId xmlns:a16="http://schemas.microsoft.com/office/drawing/2014/main" id="{450ABFCF-5530-21EA-CD50-F9F4B1AB1AB7}"/>
                </a:ext>
              </a:extLst>
            </p:cNvPr>
            <p:cNvSpPr txBox="1"/>
            <p:nvPr/>
          </p:nvSpPr>
          <p:spPr>
            <a:xfrm>
              <a:off x="1809839" y="2899293"/>
              <a:ext cx="4367937" cy="553998"/>
            </a:xfrm>
            <a:prstGeom prst="rect">
              <a:avLst/>
            </a:prstGeom>
            <a:noFill/>
          </p:spPr>
          <p:txBody>
            <a:bodyPr wrap="square" lIns="0" tIns="0" rIns="0" bIns="0" rtlCol="0">
              <a:spAutoFit/>
            </a:bodyPr>
            <a:lstStyle/>
            <a:p>
              <a: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t>C</a:t>
              </a:r>
              <a:r>
                <a:rPr lang="en-GB" b="1" dirty="0">
                  <a:solidFill>
                    <a:schemeClr val="bg1"/>
                  </a:solidFill>
                  <a:effectLst/>
                  <a:latin typeface="Arial" panose="020B0604020202020204" pitchFamily="34" charset="0"/>
                  <a:ea typeface="Calibri" panose="020F0502020204030204" pitchFamily="34" charset="0"/>
                  <a:cs typeface="Arial" panose="020B0604020202020204" pitchFamily="34" charset="0"/>
                </a:rPr>
                <a:t>onnecting to the dashboard ecosystem</a:t>
              </a:r>
            </a:p>
          </p:txBody>
        </p:sp>
        <p:sp>
          <p:nvSpPr>
            <p:cNvPr id="10" name="Circle">
              <a:extLst>
                <a:ext uri="{FF2B5EF4-FFF2-40B4-BE49-F238E27FC236}">
                  <a16:creationId xmlns:a16="http://schemas.microsoft.com/office/drawing/2014/main" id="{76026869-588E-42D7-BFDC-8DB3411FDE1E}"/>
                </a:ext>
              </a:extLst>
            </p:cNvPr>
            <p:cNvSpPr/>
            <p:nvPr/>
          </p:nvSpPr>
          <p:spPr>
            <a:xfrm>
              <a:off x="604444" y="2608870"/>
              <a:ext cx="902828" cy="902828"/>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F29B4F6C-FD10-F2FA-5644-3AC44A9C8E7D}"/>
                </a:ext>
              </a:extLst>
            </p:cNvPr>
            <p:cNvGrpSpPr/>
            <p:nvPr/>
          </p:nvGrpSpPr>
          <p:grpSpPr>
            <a:xfrm>
              <a:off x="883277" y="2899293"/>
              <a:ext cx="344377" cy="344377"/>
              <a:chOff x="604444" y="2952750"/>
              <a:chExt cx="344377" cy="344377"/>
            </a:xfrm>
          </p:grpSpPr>
          <p:sp>
            <p:nvSpPr>
              <p:cNvPr id="27" name="Freeform: Shape 26">
                <a:extLst>
                  <a:ext uri="{FF2B5EF4-FFF2-40B4-BE49-F238E27FC236}">
                    <a16:creationId xmlns:a16="http://schemas.microsoft.com/office/drawing/2014/main" id="{94C7E0FD-C8A7-5515-60F9-A8C4A6A8E1D9}"/>
                  </a:ext>
                </a:extLst>
              </p:cNvPr>
              <p:cNvSpPr/>
              <p:nvPr/>
            </p:nvSpPr>
            <p:spPr>
              <a:xfrm>
                <a:off x="604444" y="3062372"/>
                <a:ext cx="222372" cy="234755"/>
              </a:xfrm>
              <a:custGeom>
                <a:avLst/>
                <a:gdLst>
                  <a:gd name="connsiteX0" fmla="*/ 93113 w 222372"/>
                  <a:gd name="connsiteY0" fmla="*/ 24002 h 234755"/>
                  <a:gd name="connsiteX1" fmla="*/ 23970 w 222372"/>
                  <a:gd name="connsiteY1" fmla="*/ 93129 h 234755"/>
                  <a:gd name="connsiteX2" fmla="*/ 23970 w 222372"/>
                  <a:gd name="connsiteY2" fmla="*/ 209028 h 234755"/>
                  <a:gd name="connsiteX3" fmla="*/ 25696 w 222372"/>
                  <a:gd name="connsiteY3" fmla="*/ 210754 h 234755"/>
                  <a:gd name="connsiteX4" fmla="*/ 83659 w 222372"/>
                  <a:gd name="connsiteY4" fmla="*/ 234755 h 234755"/>
                  <a:gd name="connsiteX5" fmla="*/ 141622 w 222372"/>
                  <a:gd name="connsiteY5" fmla="*/ 210754 h 234755"/>
                  <a:gd name="connsiteX6" fmla="*/ 208150 w 222372"/>
                  <a:gd name="connsiteY6" fmla="*/ 144242 h 234755"/>
                  <a:gd name="connsiteX7" fmla="*/ 193308 w 222372"/>
                  <a:gd name="connsiteY7" fmla="*/ 145309 h 234755"/>
                  <a:gd name="connsiteX8" fmla="*/ 153802 w 222372"/>
                  <a:gd name="connsiteY8" fmla="*/ 137416 h 234755"/>
                  <a:gd name="connsiteX9" fmla="*/ 111898 w 222372"/>
                  <a:gd name="connsiteY9" fmla="*/ 179309 h 234755"/>
                  <a:gd name="connsiteX10" fmla="*/ 83659 w 222372"/>
                  <a:gd name="connsiteY10" fmla="*/ 191004 h 234755"/>
                  <a:gd name="connsiteX11" fmla="*/ 55422 w 222372"/>
                  <a:gd name="connsiteY11" fmla="*/ 179312 h 234755"/>
                  <a:gd name="connsiteX12" fmla="*/ 43741 w 222372"/>
                  <a:gd name="connsiteY12" fmla="*/ 151078 h 234755"/>
                  <a:gd name="connsiteX13" fmla="*/ 55420 w 222372"/>
                  <a:gd name="connsiteY13" fmla="*/ 122844 h 234755"/>
                  <a:gd name="connsiteX14" fmla="*/ 122836 w 222372"/>
                  <a:gd name="connsiteY14" fmla="*/ 55446 h 234755"/>
                  <a:gd name="connsiteX15" fmla="*/ 151075 w 222372"/>
                  <a:gd name="connsiteY15" fmla="*/ 43751 h 234755"/>
                  <a:gd name="connsiteX16" fmla="*/ 178553 w 222372"/>
                  <a:gd name="connsiteY16" fmla="*/ 54718 h 234755"/>
                  <a:gd name="connsiteX17" fmla="*/ 179336 w 222372"/>
                  <a:gd name="connsiteY17" fmla="*/ 55425 h 234755"/>
                  <a:gd name="connsiteX18" fmla="*/ 193308 w 222372"/>
                  <a:gd name="connsiteY18" fmla="*/ 61210 h 234755"/>
                  <a:gd name="connsiteX19" fmla="*/ 207278 w 222372"/>
                  <a:gd name="connsiteY19" fmla="*/ 55425 h 234755"/>
                  <a:gd name="connsiteX20" fmla="*/ 222372 w 222372"/>
                  <a:gd name="connsiteY20" fmla="*/ 40336 h 234755"/>
                  <a:gd name="connsiteX21" fmla="*/ 210765 w 222372"/>
                  <a:gd name="connsiteY21" fmla="*/ 25727 h 234755"/>
                  <a:gd name="connsiteX22" fmla="*/ 209041 w 222372"/>
                  <a:gd name="connsiteY22" fmla="*/ 24004 h 234755"/>
                  <a:gd name="connsiteX23" fmla="*/ 151078 w 222372"/>
                  <a:gd name="connsiteY23" fmla="*/ 0 h 234755"/>
                  <a:gd name="connsiteX24" fmla="*/ 93113 w 222372"/>
                  <a:gd name="connsiteY24" fmla="*/ 24002 h 2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372" h="234755">
                    <a:moveTo>
                      <a:pt x="93113" y="24002"/>
                    </a:moveTo>
                    <a:lnTo>
                      <a:pt x="23970" y="93129"/>
                    </a:lnTo>
                    <a:cubicBezTo>
                      <a:pt x="-7990" y="125083"/>
                      <a:pt x="-7990" y="177074"/>
                      <a:pt x="23970" y="209028"/>
                    </a:cubicBezTo>
                    <a:lnTo>
                      <a:pt x="25696" y="210754"/>
                    </a:lnTo>
                    <a:cubicBezTo>
                      <a:pt x="41179" y="226229"/>
                      <a:pt x="61762" y="234755"/>
                      <a:pt x="83659" y="234755"/>
                    </a:cubicBezTo>
                    <a:cubicBezTo>
                      <a:pt x="105556" y="234755"/>
                      <a:pt x="126141" y="226229"/>
                      <a:pt x="141622" y="210754"/>
                    </a:cubicBezTo>
                    <a:lnTo>
                      <a:pt x="208150" y="144242"/>
                    </a:lnTo>
                    <a:cubicBezTo>
                      <a:pt x="203277" y="144946"/>
                      <a:pt x="198321" y="145309"/>
                      <a:pt x="193308" y="145309"/>
                    </a:cubicBezTo>
                    <a:cubicBezTo>
                      <a:pt x="179517" y="145309"/>
                      <a:pt x="166146" y="142592"/>
                      <a:pt x="153802" y="137416"/>
                    </a:cubicBezTo>
                    <a:lnTo>
                      <a:pt x="111898" y="179309"/>
                    </a:lnTo>
                    <a:cubicBezTo>
                      <a:pt x="104355" y="186850"/>
                      <a:pt x="94326" y="191004"/>
                      <a:pt x="83659" y="191004"/>
                    </a:cubicBezTo>
                    <a:cubicBezTo>
                      <a:pt x="72994" y="191004"/>
                      <a:pt x="62966" y="186853"/>
                      <a:pt x="55422" y="179312"/>
                    </a:cubicBezTo>
                    <a:cubicBezTo>
                      <a:pt x="47890" y="171782"/>
                      <a:pt x="43741" y="161756"/>
                      <a:pt x="43741" y="151078"/>
                    </a:cubicBezTo>
                    <a:cubicBezTo>
                      <a:pt x="43741" y="140403"/>
                      <a:pt x="47890" y="130374"/>
                      <a:pt x="55420" y="122844"/>
                    </a:cubicBezTo>
                    <a:lnTo>
                      <a:pt x="122836" y="55446"/>
                    </a:lnTo>
                    <a:cubicBezTo>
                      <a:pt x="130379" y="47903"/>
                      <a:pt x="140408" y="43751"/>
                      <a:pt x="151075" y="43751"/>
                    </a:cubicBezTo>
                    <a:cubicBezTo>
                      <a:pt x="161390" y="43751"/>
                      <a:pt x="171101" y="47643"/>
                      <a:pt x="178553" y="54718"/>
                    </a:cubicBezTo>
                    <a:cubicBezTo>
                      <a:pt x="178823" y="54939"/>
                      <a:pt x="179083" y="55173"/>
                      <a:pt x="179336" y="55425"/>
                    </a:cubicBezTo>
                    <a:cubicBezTo>
                      <a:pt x="183069" y="59156"/>
                      <a:pt x="188030" y="61210"/>
                      <a:pt x="193308" y="61210"/>
                    </a:cubicBezTo>
                    <a:cubicBezTo>
                      <a:pt x="198584" y="61210"/>
                      <a:pt x="203547" y="59156"/>
                      <a:pt x="207278" y="55425"/>
                    </a:cubicBezTo>
                    <a:lnTo>
                      <a:pt x="222372" y="40336"/>
                    </a:lnTo>
                    <a:cubicBezTo>
                      <a:pt x="219086" y="35065"/>
                      <a:pt x="215205" y="30165"/>
                      <a:pt x="210765" y="25727"/>
                    </a:cubicBezTo>
                    <a:lnTo>
                      <a:pt x="209041" y="24004"/>
                    </a:lnTo>
                    <a:cubicBezTo>
                      <a:pt x="193558" y="8523"/>
                      <a:pt x="172972" y="0"/>
                      <a:pt x="151078" y="0"/>
                    </a:cubicBezTo>
                    <a:cubicBezTo>
                      <a:pt x="129181" y="0"/>
                      <a:pt x="108595" y="8523"/>
                      <a:pt x="93113" y="24002"/>
                    </a:cubicBezTo>
                    <a:close/>
                  </a:path>
                </a:pathLst>
              </a:custGeom>
              <a:solidFill>
                <a:schemeClr val="bg1"/>
              </a:solidFill>
              <a:ln w="670"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28" name="Freeform: Shape 27">
                <a:extLst>
                  <a:ext uri="{FF2B5EF4-FFF2-40B4-BE49-F238E27FC236}">
                    <a16:creationId xmlns:a16="http://schemas.microsoft.com/office/drawing/2014/main" id="{CC0F2056-9151-F3FC-022B-4D439A4DAC4B}"/>
                  </a:ext>
                </a:extLst>
              </p:cNvPr>
              <p:cNvSpPr/>
              <p:nvPr/>
            </p:nvSpPr>
            <p:spPr>
              <a:xfrm>
                <a:off x="726454" y="2952750"/>
                <a:ext cx="222367" cy="234755"/>
              </a:xfrm>
              <a:custGeom>
                <a:avLst/>
                <a:gdLst>
                  <a:gd name="connsiteX0" fmla="*/ 198400 w 222367"/>
                  <a:gd name="connsiteY0" fmla="*/ 141627 h 234755"/>
                  <a:gd name="connsiteX1" fmla="*/ 222367 w 222367"/>
                  <a:gd name="connsiteY1" fmla="*/ 83677 h 234755"/>
                  <a:gd name="connsiteX2" fmla="*/ 198400 w 222367"/>
                  <a:gd name="connsiteY2" fmla="*/ 25727 h 234755"/>
                  <a:gd name="connsiteX3" fmla="*/ 196677 w 222367"/>
                  <a:gd name="connsiteY3" fmla="*/ 24004 h 234755"/>
                  <a:gd name="connsiteX4" fmla="*/ 138711 w 222367"/>
                  <a:gd name="connsiteY4" fmla="*/ 0 h 234755"/>
                  <a:gd name="connsiteX5" fmla="*/ 80748 w 222367"/>
                  <a:gd name="connsiteY5" fmla="*/ 24004 h 234755"/>
                  <a:gd name="connsiteX6" fmla="*/ 14220 w 222367"/>
                  <a:gd name="connsiteY6" fmla="*/ 90514 h 234755"/>
                  <a:gd name="connsiteX7" fmla="*/ 29064 w 222367"/>
                  <a:gd name="connsiteY7" fmla="*/ 89447 h 234755"/>
                  <a:gd name="connsiteX8" fmla="*/ 68568 w 222367"/>
                  <a:gd name="connsiteY8" fmla="*/ 97340 h 234755"/>
                  <a:gd name="connsiteX9" fmla="*/ 110472 w 222367"/>
                  <a:gd name="connsiteY9" fmla="*/ 55446 h 234755"/>
                  <a:gd name="connsiteX10" fmla="*/ 138711 w 222367"/>
                  <a:gd name="connsiteY10" fmla="*/ 43751 h 234755"/>
                  <a:gd name="connsiteX11" fmla="*/ 166950 w 222367"/>
                  <a:gd name="connsiteY11" fmla="*/ 55446 h 234755"/>
                  <a:gd name="connsiteX12" fmla="*/ 178629 w 222367"/>
                  <a:gd name="connsiteY12" fmla="*/ 83677 h 234755"/>
                  <a:gd name="connsiteX13" fmla="*/ 166950 w 222367"/>
                  <a:gd name="connsiteY13" fmla="*/ 111909 h 234755"/>
                  <a:gd name="connsiteX14" fmla="*/ 99534 w 222367"/>
                  <a:gd name="connsiteY14" fmla="*/ 179309 h 234755"/>
                  <a:gd name="connsiteX15" fmla="*/ 71295 w 222367"/>
                  <a:gd name="connsiteY15" fmla="*/ 191004 h 234755"/>
                  <a:gd name="connsiteX16" fmla="*/ 43820 w 222367"/>
                  <a:gd name="connsiteY16" fmla="*/ 180037 h 234755"/>
                  <a:gd name="connsiteX17" fmla="*/ 43034 w 222367"/>
                  <a:gd name="connsiteY17" fmla="*/ 179330 h 234755"/>
                  <a:gd name="connsiteX18" fmla="*/ 29064 w 222367"/>
                  <a:gd name="connsiteY18" fmla="*/ 173545 h 234755"/>
                  <a:gd name="connsiteX19" fmla="*/ 15095 w 222367"/>
                  <a:gd name="connsiteY19" fmla="*/ 179330 h 234755"/>
                  <a:gd name="connsiteX20" fmla="*/ 0 w 222367"/>
                  <a:gd name="connsiteY20" fmla="*/ 194422 h 234755"/>
                  <a:gd name="connsiteX21" fmla="*/ 11605 w 222367"/>
                  <a:gd name="connsiteY21" fmla="*/ 209028 h 234755"/>
                  <a:gd name="connsiteX22" fmla="*/ 13332 w 222367"/>
                  <a:gd name="connsiteY22" fmla="*/ 210754 h 234755"/>
                  <a:gd name="connsiteX23" fmla="*/ 71295 w 222367"/>
                  <a:gd name="connsiteY23" fmla="*/ 234755 h 234755"/>
                  <a:gd name="connsiteX24" fmla="*/ 129257 w 222367"/>
                  <a:gd name="connsiteY24" fmla="*/ 210754 h 2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367" h="234755">
                    <a:moveTo>
                      <a:pt x="198400" y="141627"/>
                    </a:moveTo>
                    <a:cubicBezTo>
                      <a:pt x="213857" y="126178"/>
                      <a:pt x="222367" y="105598"/>
                      <a:pt x="222367" y="83677"/>
                    </a:cubicBezTo>
                    <a:cubicBezTo>
                      <a:pt x="222367" y="61760"/>
                      <a:pt x="213855" y="41179"/>
                      <a:pt x="198400" y="25727"/>
                    </a:cubicBezTo>
                    <a:lnTo>
                      <a:pt x="196677" y="24004"/>
                    </a:lnTo>
                    <a:cubicBezTo>
                      <a:pt x="181193" y="8526"/>
                      <a:pt x="160608" y="0"/>
                      <a:pt x="138711" y="0"/>
                    </a:cubicBezTo>
                    <a:cubicBezTo>
                      <a:pt x="116817" y="0"/>
                      <a:pt x="96231" y="8526"/>
                      <a:pt x="80748" y="24004"/>
                    </a:cubicBezTo>
                    <a:lnTo>
                      <a:pt x="14220" y="90514"/>
                    </a:lnTo>
                    <a:cubicBezTo>
                      <a:pt x="19093" y="89809"/>
                      <a:pt x="24051" y="89447"/>
                      <a:pt x="29064" y="89447"/>
                    </a:cubicBezTo>
                    <a:cubicBezTo>
                      <a:pt x="42853" y="89447"/>
                      <a:pt x="56224" y="92166"/>
                      <a:pt x="68568" y="97340"/>
                    </a:cubicBezTo>
                    <a:lnTo>
                      <a:pt x="110472" y="55446"/>
                    </a:lnTo>
                    <a:cubicBezTo>
                      <a:pt x="118015" y="47905"/>
                      <a:pt x="128044" y="43751"/>
                      <a:pt x="138711" y="43751"/>
                    </a:cubicBezTo>
                    <a:cubicBezTo>
                      <a:pt x="149378" y="43751"/>
                      <a:pt x="159407" y="47903"/>
                      <a:pt x="166950" y="55446"/>
                    </a:cubicBezTo>
                    <a:cubicBezTo>
                      <a:pt x="174483" y="62976"/>
                      <a:pt x="178629" y="73002"/>
                      <a:pt x="178629" y="83677"/>
                    </a:cubicBezTo>
                    <a:cubicBezTo>
                      <a:pt x="178629" y="94355"/>
                      <a:pt x="174483" y="104382"/>
                      <a:pt x="166950" y="111909"/>
                    </a:cubicBezTo>
                    <a:lnTo>
                      <a:pt x="99534" y="179309"/>
                    </a:lnTo>
                    <a:cubicBezTo>
                      <a:pt x="91991" y="186853"/>
                      <a:pt x="81962" y="191004"/>
                      <a:pt x="71295" y="191004"/>
                    </a:cubicBezTo>
                    <a:cubicBezTo>
                      <a:pt x="60982" y="191004"/>
                      <a:pt x="51271" y="187113"/>
                      <a:pt x="43820" y="180037"/>
                    </a:cubicBezTo>
                    <a:cubicBezTo>
                      <a:pt x="43550" y="179816"/>
                      <a:pt x="43287" y="179582"/>
                      <a:pt x="43034" y="179330"/>
                    </a:cubicBezTo>
                    <a:cubicBezTo>
                      <a:pt x="39303" y="175599"/>
                      <a:pt x="34340" y="173545"/>
                      <a:pt x="29064" y="173545"/>
                    </a:cubicBezTo>
                    <a:cubicBezTo>
                      <a:pt x="23786" y="173545"/>
                      <a:pt x="18826" y="175599"/>
                      <a:pt x="15095" y="179330"/>
                    </a:cubicBezTo>
                    <a:lnTo>
                      <a:pt x="0" y="194422"/>
                    </a:lnTo>
                    <a:cubicBezTo>
                      <a:pt x="3284" y="199690"/>
                      <a:pt x="7165" y="204587"/>
                      <a:pt x="11605" y="209028"/>
                    </a:cubicBezTo>
                    <a:lnTo>
                      <a:pt x="13332" y="210754"/>
                    </a:lnTo>
                    <a:cubicBezTo>
                      <a:pt x="28815" y="226232"/>
                      <a:pt x="49398" y="234755"/>
                      <a:pt x="71295" y="234755"/>
                    </a:cubicBezTo>
                    <a:cubicBezTo>
                      <a:pt x="93191" y="234755"/>
                      <a:pt x="113777" y="226232"/>
                      <a:pt x="129257" y="210754"/>
                    </a:cubicBezTo>
                    <a:close/>
                  </a:path>
                </a:pathLst>
              </a:custGeom>
              <a:solidFill>
                <a:srgbClr val="D05A9A"/>
              </a:solidFill>
              <a:ln w="670"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grpSp>
      </p:grpSp>
      <p:grpSp>
        <p:nvGrpSpPr>
          <p:cNvPr id="44" name="Group 43">
            <a:extLst>
              <a:ext uri="{FF2B5EF4-FFF2-40B4-BE49-F238E27FC236}">
                <a16:creationId xmlns:a16="http://schemas.microsoft.com/office/drawing/2014/main" id="{03C9E40C-8C03-E766-C9A3-4F0D00236BBF}"/>
              </a:ext>
            </a:extLst>
          </p:cNvPr>
          <p:cNvGrpSpPr/>
          <p:nvPr/>
        </p:nvGrpSpPr>
        <p:grpSpPr>
          <a:xfrm>
            <a:off x="1075932" y="5072191"/>
            <a:ext cx="5150242" cy="902828"/>
            <a:chOff x="604444" y="5072191"/>
            <a:chExt cx="5150242" cy="902828"/>
          </a:xfrm>
        </p:grpSpPr>
        <p:sp>
          <p:nvSpPr>
            <p:cNvPr id="16" name="Circle">
              <a:extLst>
                <a:ext uri="{FF2B5EF4-FFF2-40B4-BE49-F238E27FC236}">
                  <a16:creationId xmlns:a16="http://schemas.microsoft.com/office/drawing/2014/main" id="{03E6E92C-94F3-11DA-84B6-C8147E5A1C38}"/>
                </a:ext>
              </a:extLst>
            </p:cNvPr>
            <p:cNvSpPr/>
            <p:nvPr/>
          </p:nvSpPr>
          <p:spPr>
            <a:xfrm>
              <a:off x="604444" y="5072191"/>
              <a:ext cx="902828" cy="902828"/>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latin typeface="Arial" panose="020B0604020202020204" pitchFamily="34" charset="0"/>
                <a:cs typeface="Arial" panose="020B0604020202020204" pitchFamily="34" charset="0"/>
              </a:endParaRPr>
            </a:p>
          </p:txBody>
        </p:sp>
        <p:sp>
          <p:nvSpPr>
            <p:cNvPr id="19" name="Text">
              <a:extLst>
                <a:ext uri="{FF2B5EF4-FFF2-40B4-BE49-F238E27FC236}">
                  <a16:creationId xmlns:a16="http://schemas.microsoft.com/office/drawing/2014/main" id="{8554302D-797C-C8B9-27CD-BC2088243F6D}"/>
                </a:ext>
              </a:extLst>
            </p:cNvPr>
            <p:cNvSpPr txBox="1"/>
            <p:nvPr/>
          </p:nvSpPr>
          <p:spPr>
            <a:xfrm>
              <a:off x="1809839" y="5215402"/>
              <a:ext cx="3944847" cy="553998"/>
            </a:xfrm>
            <a:prstGeom prst="rect">
              <a:avLst/>
            </a:prstGeom>
            <a:noFill/>
          </p:spPr>
          <p:txBody>
            <a:bodyPr wrap="square" lIns="0" tIns="0" rIns="0" bIns="0" rtlCol="0">
              <a:spAutoFit/>
            </a:bodyPr>
            <a:lstStyle/>
            <a:p>
              <a:r>
                <a:rPr lang="en-US" b="1">
                  <a:solidFill>
                    <a:schemeClr val="bg1"/>
                  </a:solidFill>
                  <a:effectLst/>
                  <a:latin typeface="Arial" panose="020B0604020202020204" pitchFamily="34" charset="0"/>
                  <a:ea typeface="Calibri" panose="020F0502020204030204" pitchFamily="34" charset="0"/>
                  <a:cs typeface="Arial" panose="020B0604020202020204" pitchFamily="34" charset="0"/>
                </a:rPr>
                <a:t>Once connected, the remaining legal duties kick in</a:t>
              </a:r>
              <a:endParaRPr lang="en-GB" b="1">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9" name="Graphic 37">
              <a:extLst>
                <a:ext uri="{FF2B5EF4-FFF2-40B4-BE49-F238E27FC236}">
                  <a16:creationId xmlns:a16="http://schemas.microsoft.com/office/drawing/2014/main" id="{EC582476-8F05-F45A-2B1F-263C49EBFF85}"/>
                </a:ext>
              </a:extLst>
            </p:cNvPr>
            <p:cNvGrpSpPr/>
            <p:nvPr/>
          </p:nvGrpSpPr>
          <p:grpSpPr>
            <a:xfrm>
              <a:off x="872090" y="5352548"/>
              <a:ext cx="390283" cy="347557"/>
              <a:chOff x="872090" y="5352548"/>
              <a:chExt cx="390283" cy="347557"/>
            </a:xfrm>
            <a:solidFill>
              <a:srgbClr val="000000"/>
            </a:solidFill>
          </p:grpSpPr>
          <p:sp>
            <p:nvSpPr>
              <p:cNvPr id="40" name="Freeform: Shape 39">
                <a:extLst>
                  <a:ext uri="{FF2B5EF4-FFF2-40B4-BE49-F238E27FC236}">
                    <a16:creationId xmlns:a16="http://schemas.microsoft.com/office/drawing/2014/main" id="{89947C07-80CA-7FBA-A063-928851900156}"/>
                  </a:ext>
                </a:extLst>
              </p:cNvPr>
              <p:cNvSpPr/>
              <p:nvPr/>
            </p:nvSpPr>
            <p:spPr>
              <a:xfrm>
                <a:off x="946769" y="5352548"/>
                <a:ext cx="315604" cy="258819"/>
              </a:xfrm>
              <a:custGeom>
                <a:avLst/>
                <a:gdLst>
                  <a:gd name="connsiteX0" fmla="*/ 82256 w 315604"/>
                  <a:gd name="connsiteY0" fmla="*/ 207877 h 258819"/>
                  <a:gd name="connsiteX1" fmla="*/ 25562 w 315604"/>
                  <a:gd name="connsiteY1" fmla="*/ 151092 h 258819"/>
                  <a:gd name="connsiteX2" fmla="*/ 0 w 315604"/>
                  <a:gd name="connsiteY2" fmla="*/ 176563 h 258819"/>
                  <a:gd name="connsiteX3" fmla="*/ 82256 w 315604"/>
                  <a:gd name="connsiteY3" fmla="*/ 258819 h 258819"/>
                  <a:gd name="connsiteX4" fmla="*/ 315604 w 315604"/>
                  <a:gd name="connsiteY4" fmla="*/ 25471 h 258819"/>
                  <a:gd name="connsiteX5" fmla="*/ 290133 w 315604"/>
                  <a:gd name="connsiteY5" fmla="*/ 0 h 2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604" h="258819">
                    <a:moveTo>
                      <a:pt x="82256" y="207877"/>
                    </a:moveTo>
                    <a:lnTo>
                      <a:pt x="25562" y="151092"/>
                    </a:lnTo>
                    <a:lnTo>
                      <a:pt x="0" y="176563"/>
                    </a:lnTo>
                    <a:lnTo>
                      <a:pt x="82256" y="258819"/>
                    </a:lnTo>
                    <a:lnTo>
                      <a:pt x="315604" y="25471"/>
                    </a:lnTo>
                    <a:lnTo>
                      <a:pt x="290133" y="0"/>
                    </a:lnTo>
                    <a:close/>
                  </a:path>
                </a:pathLst>
              </a:custGeom>
              <a:solidFill>
                <a:srgbClr val="59B1AD"/>
              </a:solidFill>
              <a:ln w="910"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41" name="Freeform: Shape 40">
                <a:extLst>
                  <a:ext uri="{FF2B5EF4-FFF2-40B4-BE49-F238E27FC236}">
                    <a16:creationId xmlns:a16="http://schemas.microsoft.com/office/drawing/2014/main" id="{F12F5C42-B70E-DB32-474B-A050E5486344}"/>
                  </a:ext>
                </a:extLst>
              </p:cNvPr>
              <p:cNvSpPr/>
              <p:nvPr/>
            </p:nvSpPr>
            <p:spPr>
              <a:xfrm>
                <a:off x="872090" y="5379937"/>
                <a:ext cx="320260" cy="320169"/>
              </a:xfrm>
              <a:custGeom>
                <a:avLst/>
                <a:gdLst>
                  <a:gd name="connsiteX0" fmla="*/ 282191 w 320260"/>
                  <a:gd name="connsiteY0" fmla="*/ 137124 h 320169"/>
                  <a:gd name="connsiteX1" fmla="*/ 284291 w 320260"/>
                  <a:gd name="connsiteY1" fmla="*/ 160039 h 320169"/>
                  <a:gd name="connsiteX2" fmla="*/ 160222 w 320260"/>
                  <a:gd name="connsiteY2" fmla="*/ 284108 h 320169"/>
                  <a:gd name="connsiteX3" fmla="*/ 36153 w 320260"/>
                  <a:gd name="connsiteY3" fmla="*/ 160039 h 320169"/>
                  <a:gd name="connsiteX4" fmla="*/ 160222 w 320260"/>
                  <a:gd name="connsiteY4" fmla="*/ 35970 h 320169"/>
                  <a:gd name="connsiteX5" fmla="*/ 240926 w 320260"/>
                  <a:gd name="connsiteY5" fmla="*/ 65641 h 320169"/>
                  <a:gd name="connsiteX6" fmla="*/ 266488 w 320260"/>
                  <a:gd name="connsiteY6" fmla="*/ 40078 h 320169"/>
                  <a:gd name="connsiteX7" fmla="*/ 160222 w 320260"/>
                  <a:gd name="connsiteY7" fmla="*/ 0 h 320169"/>
                  <a:gd name="connsiteX8" fmla="*/ 0 w 320260"/>
                  <a:gd name="connsiteY8" fmla="*/ 160039 h 320169"/>
                  <a:gd name="connsiteX9" fmla="*/ 160130 w 320260"/>
                  <a:gd name="connsiteY9" fmla="*/ 320169 h 320169"/>
                  <a:gd name="connsiteX10" fmla="*/ 320260 w 320260"/>
                  <a:gd name="connsiteY10" fmla="*/ 160039 h 320169"/>
                  <a:gd name="connsiteX11" fmla="*/ 311861 w 320260"/>
                  <a:gd name="connsiteY11" fmla="*/ 107453 h 32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260" h="320169">
                    <a:moveTo>
                      <a:pt x="282191" y="137124"/>
                    </a:moveTo>
                    <a:cubicBezTo>
                      <a:pt x="283378" y="144884"/>
                      <a:pt x="284291" y="152096"/>
                      <a:pt x="284291" y="160039"/>
                    </a:cubicBezTo>
                    <a:cubicBezTo>
                      <a:pt x="284291" y="228510"/>
                      <a:pt x="228601" y="284108"/>
                      <a:pt x="160222" y="284108"/>
                    </a:cubicBezTo>
                    <a:cubicBezTo>
                      <a:pt x="91751" y="284108"/>
                      <a:pt x="36153" y="228418"/>
                      <a:pt x="36153" y="160039"/>
                    </a:cubicBezTo>
                    <a:cubicBezTo>
                      <a:pt x="36153" y="91568"/>
                      <a:pt x="91842" y="35970"/>
                      <a:pt x="160222" y="35970"/>
                    </a:cubicBezTo>
                    <a:cubicBezTo>
                      <a:pt x="191809" y="35970"/>
                      <a:pt x="216368" y="46560"/>
                      <a:pt x="240926" y="65641"/>
                    </a:cubicBezTo>
                    <a:lnTo>
                      <a:pt x="266488" y="40078"/>
                    </a:lnTo>
                    <a:cubicBezTo>
                      <a:pt x="234535" y="14242"/>
                      <a:pt x="202034" y="0"/>
                      <a:pt x="160222" y="0"/>
                    </a:cubicBezTo>
                    <a:cubicBezTo>
                      <a:pt x="71849" y="-91"/>
                      <a:pt x="0" y="71757"/>
                      <a:pt x="0" y="160039"/>
                    </a:cubicBezTo>
                    <a:cubicBezTo>
                      <a:pt x="0" y="248321"/>
                      <a:pt x="71849" y="320169"/>
                      <a:pt x="160130" y="320169"/>
                    </a:cubicBezTo>
                    <a:cubicBezTo>
                      <a:pt x="248412" y="320169"/>
                      <a:pt x="320260" y="248321"/>
                      <a:pt x="320260" y="160039"/>
                    </a:cubicBezTo>
                    <a:cubicBezTo>
                      <a:pt x="320260" y="140685"/>
                      <a:pt x="316791" y="125712"/>
                      <a:pt x="311861" y="107453"/>
                    </a:cubicBezTo>
                    <a:close/>
                  </a:path>
                </a:pathLst>
              </a:custGeom>
              <a:solidFill>
                <a:schemeClr val="bg1"/>
              </a:solidFill>
              <a:ln w="910"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grpSp>
      </p:grpSp>
      <p:pic>
        <p:nvPicPr>
          <p:cNvPr id="3" name="Graphic 2">
            <a:extLst>
              <a:ext uri="{FF2B5EF4-FFF2-40B4-BE49-F238E27FC236}">
                <a16:creationId xmlns:a16="http://schemas.microsoft.com/office/drawing/2014/main" id="{F2284F72-0B36-3468-640E-472CF9ACDC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73331" y="2135041"/>
            <a:ext cx="2243332" cy="2243328"/>
          </a:xfrm>
          <a:prstGeom prst="rect">
            <a:avLst/>
          </a:prstGeom>
        </p:spPr>
      </p:pic>
      <p:pic>
        <p:nvPicPr>
          <p:cNvPr id="45" name="Star">
            <a:extLst>
              <a:ext uri="{FF2B5EF4-FFF2-40B4-BE49-F238E27FC236}">
                <a16:creationId xmlns:a16="http://schemas.microsoft.com/office/drawing/2014/main" id="{66DB044F-C9DC-6BF1-B34B-6A4CA2AF4D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10329" y="1343491"/>
            <a:ext cx="1906168" cy="1815398"/>
          </a:xfrm>
          <a:prstGeom prst="rect">
            <a:avLst/>
          </a:prstGeom>
          <a:effectLst>
            <a:outerShdw dist="88900" dir="14100000" algn="ctr" rotWithShape="0">
              <a:schemeClr val="tx2">
                <a:alpha val="25000"/>
              </a:schemeClr>
            </a:outerShdw>
          </a:effectLst>
        </p:spPr>
      </p:pic>
    </p:spTree>
    <p:extLst>
      <p:ext uri="{BB962C8B-B14F-4D97-AF65-F5344CB8AC3E}">
        <p14:creationId xmlns:p14="http://schemas.microsoft.com/office/powerpoint/2010/main" val="217862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1+#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5000" fill="hold"/>
                                        <p:tgtEl>
                                          <p:spTgt spid="8"/>
                                        </p:tgtEl>
                                      </p:cBhvr>
                                      <p:by x="125000" y="125000"/>
                                    </p:animScale>
                                  </p:childTnLst>
                                </p:cTn>
                              </p:par>
                              <p:par>
                                <p:cTn id="19" presetID="2" presetClass="entr" presetSubtype="2" accel="50000" decel="5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500" fill="hold"/>
                                        <p:tgtEl>
                                          <p:spTgt spid="7"/>
                                        </p:tgtEl>
                                        <p:attrNameLst>
                                          <p:attrName>ppt_x</p:attrName>
                                        </p:attrNameLst>
                                      </p:cBhvr>
                                      <p:tavLst>
                                        <p:tav tm="0">
                                          <p:val>
                                            <p:strVal val="1+#ppt_w/2"/>
                                          </p:val>
                                        </p:tav>
                                        <p:tav tm="100000">
                                          <p:val>
                                            <p:strVal val="#ppt_x"/>
                                          </p:val>
                                        </p:tav>
                                      </p:tavLst>
                                    </p:anim>
                                    <p:anim calcmode="lin" valueType="num">
                                      <p:cBhvr additive="base">
                                        <p:cTn id="22" dur="1500" fill="hold"/>
                                        <p:tgtEl>
                                          <p:spTgt spid="7"/>
                                        </p:tgtEl>
                                        <p:attrNameLst>
                                          <p:attrName>ppt_y</p:attrName>
                                        </p:attrNameLst>
                                      </p:cBhvr>
                                      <p:tavLst>
                                        <p:tav tm="0">
                                          <p:val>
                                            <p:strVal val="#ppt_y"/>
                                          </p:val>
                                        </p:tav>
                                        <p:tav tm="100000">
                                          <p:val>
                                            <p:strVal val="#ppt_y"/>
                                          </p:val>
                                        </p:tav>
                                      </p:tavLst>
                                    </p:anim>
                                  </p:childTnLst>
                                </p:cTn>
                              </p:par>
                              <p:par>
                                <p:cTn id="23" presetID="6" presetClass="emph" presetSubtype="0" repeatCount="indefinite" autoRev="1" fill="hold" grpId="1" nodeType="withEffect">
                                  <p:stCondLst>
                                    <p:cond delay="0"/>
                                  </p:stCondLst>
                                  <p:childTnLst>
                                    <p:animScale>
                                      <p:cBhvr>
                                        <p:cTn id="24" dur="20000" fill="hold"/>
                                        <p:tgtEl>
                                          <p:spTgt spid="7"/>
                                        </p:tgtEl>
                                      </p:cBhvr>
                                      <p:by x="125000" y="125000"/>
                                    </p:animScale>
                                  </p:childTnLst>
                                </p:cTn>
                              </p:par>
                              <p:par>
                                <p:cTn id="25" presetID="2" presetClass="entr" presetSubtype="2" accel="50000" decel="5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1+#ppt_w/2"/>
                                          </p:val>
                                        </p:tav>
                                        <p:tav tm="100000">
                                          <p:val>
                                            <p:strVal val="#ppt_x"/>
                                          </p:val>
                                        </p:tav>
                                      </p:tavLst>
                                    </p:anim>
                                    <p:anim calcmode="lin" valueType="num">
                                      <p:cBhvr additive="base">
                                        <p:cTn id="28" dur="1500" fill="hold"/>
                                        <p:tgtEl>
                                          <p:spTgt spid="6"/>
                                        </p:tgtEl>
                                        <p:attrNameLst>
                                          <p:attrName>ppt_y</p:attrName>
                                        </p:attrNameLst>
                                      </p:cBhvr>
                                      <p:tavLst>
                                        <p:tav tm="0">
                                          <p:val>
                                            <p:strVal val="#ppt_y"/>
                                          </p:val>
                                        </p:tav>
                                        <p:tav tm="100000">
                                          <p:val>
                                            <p:strVal val="#ppt_y"/>
                                          </p:val>
                                        </p:tav>
                                      </p:tavLst>
                                    </p:anim>
                                  </p:childTnLst>
                                </p:cTn>
                              </p:par>
                              <p:par>
                                <p:cTn id="29" presetID="6" presetClass="emph" presetSubtype="0" repeatCount="indefinite" autoRev="1" fill="hold" grpId="1" nodeType="withEffect">
                                  <p:stCondLst>
                                    <p:cond delay="0"/>
                                  </p:stCondLst>
                                  <p:childTnLst>
                                    <p:animScale>
                                      <p:cBhvr>
                                        <p:cTn id="30" dur="25000" fill="hold"/>
                                        <p:tgtEl>
                                          <p:spTgt spid="6"/>
                                        </p:tgtEl>
                                      </p:cBhvr>
                                      <p:by x="125000" y="125000"/>
                                    </p:animScale>
                                  </p:childTnLst>
                                </p:cTn>
                              </p:par>
                              <p:par>
                                <p:cTn id="31" presetID="2" presetClass="entr" presetSubtype="8" accel="14000" decel="8500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1250" fill="hold"/>
                                        <p:tgtEl>
                                          <p:spTgt spid="2"/>
                                        </p:tgtEl>
                                        <p:attrNameLst>
                                          <p:attrName>ppt_x</p:attrName>
                                        </p:attrNameLst>
                                      </p:cBhvr>
                                      <p:tavLst>
                                        <p:tav tm="0">
                                          <p:val>
                                            <p:strVal val="0-#ppt_w/2"/>
                                          </p:val>
                                        </p:tav>
                                        <p:tav tm="100000">
                                          <p:val>
                                            <p:strVal val="#ppt_x"/>
                                          </p:val>
                                        </p:tav>
                                      </p:tavLst>
                                    </p:anim>
                                    <p:anim calcmode="lin" valueType="num">
                                      <p:cBhvr additive="base">
                                        <p:cTn id="34" dur="1250" fill="hold"/>
                                        <p:tgtEl>
                                          <p:spTgt spid="2"/>
                                        </p:tgtEl>
                                        <p:attrNameLst>
                                          <p:attrName>ppt_y</p:attrName>
                                        </p:attrNameLst>
                                      </p:cBhvr>
                                      <p:tavLst>
                                        <p:tav tm="0">
                                          <p:val>
                                            <p:strVal val="#ppt_y"/>
                                          </p:val>
                                        </p:tav>
                                        <p:tav tm="100000">
                                          <p:val>
                                            <p:strVal val="#ppt_y"/>
                                          </p:val>
                                        </p:tav>
                                      </p:tavLst>
                                    </p:anim>
                                  </p:childTnLst>
                                </p:cTn>
                              </p:par>
                              <p:par>
                                <p:cTn id="35" presetID="2" presetClass="entr" presetSubtype="8" accel="14000" decel="85000" fill="hold" nodeType="withEffect">
                                  <p:stCondLst>
                                    <p:cond delay="25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1250" fill="hold"/>
                                        <p:tgtEl>
                                          <p:spTgt spid="42"/>
                                        </p:tgtEl>
                                        <p:attrNameLst>
                                          <p:attrName>ppt_x</p:attrName>
                                        </p:attrNameLst>
                                      </p:cBhvr>
                                      <p:tavLst>
                                        <p:tav tm="0">
                                          <p:val>
                                            <p:strVal val="0-#ppt_w/2"/>
                                          </p:val>
                                        </p:tav>
                                        <p:tav tm="100000">
                                          <p:val>
                                            <p:strVal val="#ppt_x"/>
                                          </p:val>
                                        </p:tav>
                                      </p:tavLst>
                                    </p:anim>
                                    <p:anim calcmode="lin" valueType="num">
                                      <p:cBhvr additive="base">
                                        <p:cTn id="38" dur="1250" fill="hold"/>
                                        <p:tgtEl>
                                          <p:spTgt spid="42"/>
                                        </p:tgtEl>
                                        <p:attrNameLst>
                                          <p:attrName>ppt_y</p:attrName>
                                        </p:attrNameLst>
                                      </p:cBhvr>
                                      <p:tavLst>
                                        <p:tav tm="0">
                                          <p:val>
                                            <p:strVal val="#ppt_y"/>
                                          </p:val>
                                        </p:tav>
                                        <p:tav tm="100000">
                                          <p:val>
                                            <p:strVal val="#ppt_y"/>
                                          </p:val>
                                        </p:tav>
                                      </p:tavLst>
                                    </p:anim>
                                  </p:childTnLst>
                                </p:cTn>
                              </p:par>
                              <p:par>
                                <p:cTn id="39" presetID="2" presetClass="entr" presetSubtype="8" accel="14000" decel="85000" fill="hold" nodeType="withEffect">
                                  <p:stCondLst>
                                    <p:cond delay="25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1250" fill="hold"/>
                                        <p:tgtEl>
                                          <p:spTgt spid="43"/>
                                        </p:tgtEl>
                                        <p:attrNameLst>
                                          <p:attrName>ppt_x</p:attrName>
                                        </p:attrNameLst>
                                      </p:cBhvr>
                                      <p:tavLst>
                                        <p:tav tm="0">
                                          <p:val>
                                            <p:strVal val="0-#ppt_w/2"/>
                                          </p:val>
                                        </p:tav>
                                        <p:tav tm="100000">
                                          <p:val>
                                            <p:strVal val="#ppt_x"/>
                                          </p:val>
                                        </p:tav>
                                      </p:tavLst>
                                    </p:anim>
                                    <p:anim calcmode="lin" valueType="num">
                                      <p:cBhvr additive="base">
                                        <p:cTn id="42" dur="1250" fill="hold"/>
                                        <p:tgtEl>
                                          <p:spTgt spid="43"/>
                                        </p:tgtEl>
                                        <p:attrNameLst>
                                          <p:attrName>ppt_y</p:attrName>
                                        </p:attrNameLst>
                                      </p:cBhvr>
                                      <p:tavLst>
                                        <p:tav tm="0">
                                          <p:val>
                                            <p:strVal val="#ppt_y"/>
                                          </p:val>
                                        </p:tav>
                                        <p:tav tm="100000">
                                          <p:val>
                                            <p:strVal val="#ppt_y"/>
                                          </p:val>
                                        </p:tav>
                                      </p:tavLst>
                                    </p:anim>
                                  </p:childTnLst>
                                </p:cTn>
                              </p:par>
                              <p:par>
                                <p:cTn id="43" presetID="2" presetClass="entr" presetSubtype="8" accel="14000" decel="85000" fill="hold" nodeType="withEffect">
                                  <p:stCondLst>
                                    <p:cond delay="25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1250" fill="hold"/>
                                        <p:tgtEl>
                                          <p:spTgt spid="44"/>
                                        </p:tgtEl>
                                        <p:attrNameLst>
                                          <p:attrName>ppt_x</p:attrName>
                                        </p:attrNameLst>
                                      </p:cBhvr>
                                      <p:tavLst>
                                        <p:tav tm="0">
                                          <p:val>
                                            <p:strVal val="0-#ppt_w/2"/>
                                          </p:val>
                                        </p:tav>
                                        <p:tav tm="100000">
                                          <p:val>
                                            <p:strVal val="#ppt_x"/>
                                          </p:val>
                                        </p:tav>
                                      </p:tavLst>
                                    </p:anim>
                                    <p:anim calcmode="lin" valueType="num">
                                      <p:cBhvr additive="base">
                                        <p:cTn id="46" dur="1250" fill="hold"/>
                                        <p:tgtEl>
                                          <p:spTgt spid="44"/>
                                        </p:tgtEl>
                                        <p:attrNameLst>
                                          <p:attrName>ppt_y</p:attrName>
                                        </p:attrNameLst>
                                      </p:cBhvr>
                                      <p:tavLst>
                                        <p:tav tm="0">
                                          <p:val>
                                            <p:strVal val="#ppt_y"/>
                                          </p:val>
                                        </p:tav>
                                        <p:tav tm="100000">
                                          <p:val>
                                            <p:strVal val="#ppt_y"/>
                                          </p:val>
                                        </p:tav>
                                      </p:tavLst>
                                    </p:anim>
                                  </p:childTnLst>
                                </p:cTn>
                              </p:par>
                              <p:par>
                                <p:cTn id="47" presetID="2" presetClass="entr" presetSubtype="1" accel="50000" decel="5000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500" fill="hold"/>
                                        <p:tgtEl>
                                          <p:spTgt spid="45"/>
                                        </p:tgtEl>
                                        <p:attrNameLst>
                                          <p:attrName>ppt_x</p:attrName>
                                        </p:attrNameLst>
                                      </p:cBhvr>
                                      <p:tavLst>
                                        <p:tav tm="0">
                                          <p:val>
                                            <p:strVal val="#ppt_x"/>
                                          </p:val>
                                        </p:tav>
                                        <p:tav tm="100000">
                                          <p:val>
                                            <p:strVal val="#ppt_x"/>
                                          </p:val>
                                        </p:tav>
                                      </p:tavLst>
                                    </p:anim>
                                    <p:anim calcmode="lin" valueType="num">
                                      <p:cBhvr additive="base">
                                        <p:cTn id="50" dur="1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9F126-9753-4268-84C0-F6CF0906BF29}"/>
            </a:ext>
          </a:extLst>
        </p:cNvPr>
        <p:cNvGrpSpPr/>
        <p:nvPr/>
      </p:nvGrpSpPr>
      <p:grpSpPr>
        <a:xfrm>
          <a:off x="0" y="0"/>
          <a:ext cx="0" cy="0"/>
          <a:chOff x="0" y="0"/>
          <a:chExt cx="0" cy="0"/>
        </a:xfrm>
      </p:grpSpPr>
      <p:sp>
        <p:nvSpPr>
          <p:cNvPr id="8" name="Ornament">
            <a:extLst>
              <a:ext uri="{FF2B5EF4-FFF2-40B4-BE49-F238E27FC236}">
                <a16:creationId xmlns:a16="http://schemas.microsoft.com/office/drawing/2014/main" id="{1A25CB1D-D094-17BB-6193-4EF40C42639E}"/>
              </a:ext>
            </a:extLst>
          </p:cNvPr>
          <p:cNvSpPr/>
          <p:nvPr/>
        </p:nvSpPr>
        <p:spPr>
          <a:xfrm>
            <a:off x="5274527" y="-662706"/>
            <a:ext cx="15119364" cy="1511936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9" name="Ornament">
            <a:extLst>
              <a:ext uri="{FF2B5EF4-FFF2-40B4-BE49-F238E27FC236}">
                <a16:creationId xmlns:a16="http://schemas.microsoft.com/office/drawing/2014/main" id="{41AFE805-1F46-0A57-6F5B-D274F93F3886}"/>
              </a:ext>
            </a:extLst>
          </p:cNvPr>
          <p:cNvSpPr/>
          <p:nvPr/>
        </p:nvSpPr>
        <p:spPr>
          <a:xfrm>
            <a:off x="8129995" y="2722960"/>
            <a:ext cx="8878230" cy="887823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Ornament">
            <a:extLst>
              <a:ext uri="{FF2B5EF4-FFF2-40B4-BE49-F238E27FC236}">
                <a16:creationId xmlns:a16="http://schemas.microsoft.com/office/drawing/2014/main" id="{B6D12ADE-F8F9-DB61-D23E-84B9C1D13AB1}"/>
              </a:ext>
            </a:extLst>
          </p:cNvPr>
          <p:cNvSpPr/>
          <p:nvPr/>
        </p:nvSpPr>
        <p:spPr>
          <a:xfrm>
            <a:off x="10267524" y="4981646"/>
            <a:ext cx="4714567" cy="4714567"/>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 name="Text">
            <a:extLst>
              <a:ext uri="{FF2B5EF4-FFF2-40B4-BE49-F238E27FC236}">
                <a16:creationId xmlns:a16="http://schemas.microsoft.com/office/drawing/2014/main" id="{860C661A-9DF9-D2D0-7947-F9B5431AF1E8}"/>
              </a:ext>
            </a:extLst>
          </p:cNvPr>
          <p:cNvSpPr txBox="1"/>
          <p:nvPr/>
        </p:nvSpPr>
        <p:spPr>
          <a:xfrm>
            <a:off x="1021400" y="2209376"/>
            <a:ext cx="4565011" cy="1846659"/>
          </a:xfrm>
          <a:prstGeom prst="rect">
            <a:avLst/>
          </a:prstGeom>
          <a:noFill/>
        </p:spPr>
        <p:txBody>
          <a:bodyPr wrap="square" lIns="0" tIns="0" rIns="0" bIns="0" rtlCol="0">
            <a:spAutoFit/>
          </a:bodyPr>
          <a:lstStyle/>
          <a:p>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Ensure compliance with the requirements</a:t>
            </a:r>
            <a:endParaRPr lang="en-GB" sz="4000" b="1">
              <a:solidFill>
                <a:schemeClr val="bg1"/>
              </a:solidFill>
              <a:latin typeface="Arial" panose="020B0604020202020204" pitchFamily="34" charset="0"/>
              <a:cs typeface="Arial" panose="020B0604020202020204" pitchFamily="34" charset="0"/>
            </a:endParaRPr>
          </a:p>
        </p:txBody>
      </p:sp>
      <p:sp>
        <p:nvSpPr>
          <p:cNvPr id="4" name="Text">
            <a:extLst>
              <a:ext uri="{FF2B5EF4-FFF2-40B4-BE49-F238E27FC236}">
                <a16:creationId xmlns:a16="http://schemas.microsoft.com/office/drawing/2014/main" id="{F1DC4A2E-354D-A299-6C3F-D36AA2263C3B}"/>
              </a:ext>
            </a:extLst>
          </p:cNvPr>
          <p:cNvSpPr txBox="1"/>
          <p:nvPr/>
        </p:nvSpPr>
        <p:spPr>
          <a:xfrm>
            <a:off x="1064264" y="4072478"/>
            <a:ext cx="5256505" cy="738664"/>
          </a:xfrm>
          <a:prstGeom prst="rect">
            <a:avLst/>
          </a:prstGeom>
          <a:noFill/>
        </p:spPr>
        <p:txBody>
          <a:bodyPr wrap="square" lIns="0" tIns="0" rIns="0" bIns="0" rtlCol="0">
            <a:spAutoFit/>
          </a:bodyPr>
          <a:lstStyle/>
          <a:p>
            <a:r>
              <a:rPr lang="en-US" sz="2400" b="1">
                <a:solidFill>
                  <a:schemeClr val="accent2"/>
                </a:solidFill>
                <a:latin typeface="Arial" panose="020B0604020202020204" pitchFamily="34" charset="0"/>
                <a:ea typeface="Calibri" panose="020F0502020204030204" pitchFamily="34" charset="0"/>
                <a:cs typeface="Arial" panose="020B0604020202020204" pitchFamily="34" charset="0"/>
              </a:rPr>
              <a:t>We have recently published our compliance and enforcement policy</a:t>
            </a:r>
            <a:endParaRPr lang="en-GB" sz="2400" b="1">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Doc">
            <a:extLst>
              <a:ext uri="{FF2B5EF4-FFF2-40B4-BE49-F238E27FC236}">
                <a16:creationId xmlns:a16="http://schemas.microsoft.com/office/drawing/2014/main" id="{50911207-2144-2FDE-B412-7DD2E73439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58460">
            <a:off x="7308547" y="1157807"/>
            <a:ext cx="3114778" cy="4542384"/>
          </a:xfrm>
          <a:prstGeom prst="rect">
            <a:avLst/>
          </a:prstGeom>
        </p:spPr>
      </p:pic>
      <p:pic>
        <p:nvPicPr>
          <p:cNvPr id="6" name="Graphic 5">
            <a:extLst>
              <a:ext uri="{FF2B5EF4-FFF2-40B4-BE49-F238E27FC236}">
                <a16:creationId xmlns:a16="http://schemas.microsoft.com/office/drawing/2014/main" id="{9430CF5D-3C65-33E0-EA60-5386D6B2CA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43636" y="2394931"/>
            <a:ext cx="4658936" cy="6047482"/>
          </a:xfrm>
          <a:prstGeom prst="rect">
            <a:avLst/>
          </a:prstGeom>
        </p:spPr>
      </p:pic>
      <p:pic>
        <p:nvPicPr>
          <p:cNvPr id="5" name="Graphic 4">
            <a:extLst>
              <a:ext uri="{FF2B5EF4-FFF2-40B4-BE49-F238E27FC236}">
                <a16:creationId xmlns:a16="http://schemas.microsoft.com/office/drawing/2014/main" id="{C93EDA57-2222-1821-A206-1CA9DF6084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20769" y="914134"/>
            <a:ext cx="1643165" cy="1480797"/>
          </a:xfrm>
          <a:prstGeom prst="rect">
            <a:avLst/>
          </a:prstGeom>
          <a:effectLst>
            <a:outerShdw dist="88900" dir="2100000" algn="ctr" rotWithShape="0">
              <a:schemeClr val="tx2">
                <a:alpha val="25000"/>
              </a:schemeClr>
            </a:outerShdw>
          </a:effectLst>
        </p:spPr>
      </p:pic>
    </p:spTree>
    <p:extLst>
      <p:ext uri="{BB962C8B-B14F-4D97-AF65-F5344CB8AC3E}">
        <p14:creationId xmlns:p14="http://schemas.microsoft.com/office/powerpoint/2010/main" val="2134207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 accel="50000" decel="50000"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1+#ppt_h/2"/>
                                          </p:val>
                                        </p:tav>
                                        <p:tav tm="100000">
                                          <p:val>
                                            <p:strVal val="#ppt_y"/>
                                          </p:val>
                                        </p:tav>
                                      </p:tavLst>
                                    </p:anim>
                                  </p:childTnLst>
                                </p:cTn>
                              </p:par>
                              <p:par>
                                <p:cTn id="17" presetID="6" presetClass="emph" presetSubtype="0" repeatCount="indefinite" autoRev="1" fill="hold" grpId="0" nodeType="withEffect">
                                  <p:stCondLst>
                                    <p:cond delay="0"/>
                                  </p:stCondLst>
                                  <p:childTnLst>
                                    <p:animScale>
                                      <p:cBhvr>
                                        <p:cTn id="18" dur="15000" fill="hold"/>
                                        <p:tgtEl>
                                          <p:spTgt spid="11"/>
                                        </p:tgtEl>
                                      </p:cBhvr>
                                      <p:by x="125000" y="125000"/>
                                    </p:animScale>
                                  </p:childTnLst>
                                </p:cTn>
                              </p:par>
                              <p:par>
                                <p:cTn id="19" presetID="6" presetClass="emph" presetSubtype="0" repeatCount="indefinite" autoRev="1" fill="hold" grpId="0" nodeType="withEffect">
                                  <p:stCondLst>
                                    <p:cond delay="0"/>
                                  </p:stCondLst>
                                  <p:childTnLst>
                                    <p:animScale>
                                      <p:cBhvr>
                                        <p:cTn id="20" dur="20000" fill="hold"/>
                                        <p:tgtEl>
                                          <p:spTgt spid="9"/>
                                        </p:tgtEl>
                                      </p:cBhvr>
                                      <p:by x="125000" y="125000"/>
                                    </p:animScale>
                                  </p:childTnLst>
                                </p:cTn>
                              </p:par>
                              <p:par>
                                <p:cTn id="21" presetID="6" presetClass="emph" presetSubtype="0" repeatCount="indefinite" autoRev="1" fill="hold" grpId="0" nodeType="withEffect">
                                  <p:stCondLst>
                                    <p:cond delay="0"/>
                                  </p:stCondLst>
                                  <p:childTnLst>
                                    <p:animScale>
                                      <p:cBhvr>
                                        <p:cTn id="22" dur="25000" fill="hold"/>
                                        <p:tgtEl>
                                          <p:spTgt spid="8"/>
                                        </p:tgtEl>
                                      </p:cBhvr>
                                      <p:by x="125000" y="125000"/>
                                    </p:animScale>
                                  </p:childTnLst>
                                </p:cTn>
                              </p:par>
                              <p:par>
                                <p:cTn id="23" presetID="2" presetClass="entr" presetSubtype="8" accel="17000" decel="8300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250" fill="hold"/>
                                        <p:tgtEl>
                                          <p:spTgt spid="2"/>
                                        </p:tgtEl>
                                        <p:attrNameLst>
                                          <p:attrName>ppt_x</p:attrName>
                                        </p:attrNameLst>
                                      </p:cBhvr>
                                      <p:tavLst>
                                        <p:tav tm="0">
                                          <p:val>
                                            <p:strVal val="0-#ppt_w/2"/>
                                          </p:val>
                                        </p:tav>
                                        <p:tav tm="100000">
                                          <p:val>
                                            <p:strVal val="#ppt_x"/>
                                          </p:val>
                                        </p:tav>
                                      </p:tavLst>
                                    </p:anim>
                                    <p:anim calcmode="lin" valueType="num">
                                      <p:cBhvr additive="base">
                                        <p:cTn id="26" dur="1250" fill="hold"/>
                                        <p:tgtEl>
                                          <p:spTgt spid="2"/>
                                        </p:tgtEl>
                                        <p:attrNameLst>
                                          <p:attrName>ppt_y</p:attrName>
                                        </p:attrNameLst>
                                      </p:cBhvr>
                                      <p:tavLst>
                                        <p:tav tm="0">
                                          <p:val>
                                            <p:strVal val="#ppt_y"/>
                                          </p:val>
                                        </p:tav>
                                        <p:tav tm="100000">
                                          <p:val>
                                            <p:strVal val="#ppt_y"/>
                                          </p:val>
                                        </p:tav>
                                      </p:tavLst>
                                    </p:anim>
                                  </p:childTnLst>
                                </p:cTn>
                              </p:par>
                              <p:par>
                                <p:cTn id="27" presetID="2" presetClass="entr" presetSubtype="8" accel="17000" decel="8300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250" fill="hold"/>
                                        <p:tgtEl>
                                          <p:spTgt spid="4"/>
                                        </p:tgtEl>
                                        <p:attrNameLst>
                                          <p:attrName>ppt_x</p:attrName>
                                        </p:attrNameLst>
                                      </p:cBhvr>
                                      <p:tavLst>
                                        <p:tav tm="0">
                                          <p:val>
                                            <p:strVal val="0-#ppt_w/2"/>
                                          </p:val>
                                        </p:tav>
                                        <p:tav tm="100000">
                                          <p:val>
                                            <p:strVal val="#ppt_x"/>
                                          </p:val>
                                        </p:tav>
                                      </p:tavLst>
                                    </p:anim>
                                    <p:anim calcmode="lin" valueType="num">
                                      <p:cBhvr additive="base">
                                        <p:cTn id="30"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2"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BC82D-E772-539D-1A46-3E77E2051674}"/>
            </a:ext>
          </a:extLst>
        </p:cNvPr>
        <p:cNvGrpSpPr/>
        <p:nvPr/>
      </p:nvGrpSpPr>
      <p:grpSpPr>
        <a:xfrm>
          <a:off x="0" y="0"/>
          <a:ext cx="0" cy="0"/>
          <a:chOff x="0" y="0"/>
          <a:chExt cx="0" cy="0"/>
        </a:xfrm>
      </p:grpSpPr>
      <p:sp>
        <p:nvSpPr>
          <p:cNvPr id="13" name="Ornament">
            <a:extLst>
              <a:ext uri="{FF2B5EF4-FFF2-40B4-BE49-F238E27FC236}">
                <a16:creationId xmlns:a16="http://schemas.microsoft.com/office/drawing/2014/main" id="{BA2160FC-71E2-C84D-5D3F-820A21B352F5}"/>
              </a:ext>
            </a:extLst>
          </p:cNvPr>
          <p:cNvSpPr/>
          <p:nvPr/>
        </p:nvSpPr>
        <p:spPr>
          <a:xfrm>
            <a:off x="5432788" y="-838552"/>
            <a:ext cx="15119364" cy="1511936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4" name="Ornament">
            <a:extLst>
              <a:ext uri="{FF2B5EF4-FFF2-40B4-BE49-F238E27FC236}">
                <a16:creationId xmlns:a16="http://schemas.microsoft.com/office/drawing/2014/main" id="{B40ECC81-9D22-2D16-9590-96C70BB2D742}"/>
              </a:ext>
            </a:extLst>
          </p:cNvPr>
          <p:cNvSpPr/>
          <p:nvPr/>
        </p:nvSpPr>
        <p:spPr>
          <a:xfrm>
            <a:off x="8129995" y="2722960"/>
            <a:ext cx="8878230" cy="887823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Ornament">
            <a:extLst>
              <a:ext uri="{FF2B5EF4-FFF2-40B4-BE49-F238E27FC236}">
                <a16:creationId xmlns:a16="http://schemas.microsoft.com/office/drawing/2014/main" id="{F75B6232-BD3E-BA39-958D-ACBA6EB443A8}"/>
              </a:ext>
            </a:extLst>
          </p:cNvPr>
          <p:cNvSpPr/>
          <p:nvPr/>
        </p:nvSpPr>
        <p:spPr>
          <a:xfrm>
            <a:off x="10267524" y="4981646"/>
            <a:ext cx="4714567" cy="4714567"/>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Text">
            <a:extLst>
              <a:ext uri="{FF2B5EF4-FFF2-40B4-BE49-F238E27FC236}">
                <a16:creationId xmlns:a16="http://schemas.microsoft.com/office/drawing/2014/main" id="{E90AD063-7625-5F98-12C5-76B6F4673713}"/>
              </a:ext>
            </a:extLst>
          </p:cNvPr>
          <p:cNvSpPr txBox="1"/>
          <p:nvPr/>
        </p:nvSpPr>
        <p:spPr>
          <a:xfrm>
            <a:off x="1122282" y="2251291"/>
            <a:ext cx="6435806" cy="1231106"/>
          </a:xfrm>
          <a:prstGeom prst="rect">
            <a:avLst/>
          </a:prstGeom>
          <a:noFill/>
        </p:spPr>
        <p:txBody>
          <a:bodyPr wrap="square" lIns="0" tIns="0" rIns="0" bIns="0" rtlCol="0">
            <a:spAutoFit/>
          </a:bodyPr>
          <a:lstStyle/>
          <a:p>
            <a:r>
              <a:rPr lang="en-US" sz="4000" b="1">
                <a:solidFill>
                  <a:schemeClr val="bg1"/>
                </a:solidFill>
                <a:latin typeface="Arial" panose="020B0604020202020204" pitchFamily="34" charset="0"/>
                <a:ea typeface="Calibri" panose="020F0502020204030204" pitchFamily="34" charset="0"/>
                <a:cs typeface="Arial" panose="020B0604020202020204" pitchFamily="34" charset="0"/>
              </a:rPr>
              <a:t>Our policy sets out expectations on schemes</a:t>
            </a:r>
            <a:endParaRPr lang="en-GB" sz="4000" b="1">
              <a:solidFill>
                <a:schemeClr val="bg1"/>
              </a:solidFill>
              <a:latin typeface="Arial" panose="020B0604020202020204" pitchFamily="34" charset="0"/>
              <a:cs typeface="Arial" panose="020B0604020202020204" pitchFamily="34" charset="0"/>
            </a:endParaRPr>
          </a:p>
        </p:txBody>
      </p:sp>
      <p:sp>
        <p:nvSpPr>
          <p:cNvPr id="5" name="Text">
            <a:extLst>
              <a:ext uri="{FF2B5EF4-FFF2-40B4-BE49-F238E27FC236}">
                <a16:creationId xmlns:a16="http://schemas.microsoft.com/office/drawing/2014/main" id="{D762EAF3-6C91-6DF9-81F9-0510CC41A13B}"/>
              </a:ext>
            </a:extLst>
          </p:cNvPr>
          <p:cNvSpPr txBox="1"/>
          <p:nvPr/>
        </p:nvSpPr>
        <p:spPr>
          <a:xfrm>
            <a:off x="1122282" y="3505090"/>
            <a:ext cx="4635581" cy="1107996"/>
          </a:xfrm>
          <a:prstGeom prst="rect">
            <a:avLst/>
          </a:prstGeom>
          <a:noFill/>
        </p:spPr>
        <p:txBody>
          <a:bodyPr wrap="square" lIns="0" tIns="0" rIns="0" bIns="0" rtlCol="0">
            <a:spAutoFit/>
          </a:bodyPr>
          <a:lstStyle/>
          <a:p>
            <a:r>
              <a:rPr lang="en-US" sz="2400" b="1">
                <a:solidFill>
                  <a:schemeClr val="accent2"/>
                </a:solidFill>
                <a:latin typeface="Arial" panose="020B0604020202020204" pitchFamily="34" charset="0"/>
                <a:ea typeface="Calibri" panose="020F0502020204030204" pitchFamily="34" charset="0"/>
                <a:cs typeface="Arial" panose="020B0604020202020204" pitchFamily="34" charset="0"/>
              </a:rPr>
              <a:t>to be able to demonstrate how they’ve had regard to the DWP’s connection guidance </a:t>
            </a:r>
            <a:endParaRPr lang="en-GB" sz="2400" b="1">
              <a:solidFill>
                <a:schemeClr val="accent2"/>
              </a:solidFill>
              <a:latin typeface="Arial" panose="020B0604020202020204" pitchFamily="34" charset="0"/>
              <a:ea typeface="Calibri" panose="020F0502020204030204" pitchFamily="34" charset="0"/>
              <a:cs typeface="Arial" panose="020B0604020202020204" pitchFamily="34" charset="0"/>
            </a:endParaRPr>
          </a:p>
        </p:txBody>
      </p:sp>
      <p:pic>
        <p:nvPicPr>
          <p:cNvPr id="27" name="Graphic 26">
            <a:extLst>
              <a:ext uri="{FF2B5EF4-FFF2-40B4-BE49-F238E27FC236}">
                <a16:creationId xmlns:a16="http://schemas.microsoft.com/office/drawing/2014/main" id="{A3C221D3-37B3-DB56-8FB9-81E23609B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98995" y="1273420"/>
            <a:ext cx="3180578" cy="5800512"/>
          </a:xfrm>
          <a:prstGeom prst="rect">
            <a:avLst/>
          </a:prstGeom>
        </p:spPr>
      </p:pic>
      <p:pic>
        <p:nvPicPr>
          <p:cNvPr id="7" name="Graphic 6">
            <a:extLst>
              <a:ext uri="{FF2B5EF4-FFF2-40B4-BE49-F238E27FC236}">
                <a16:creationId xmlns:a16="http://schemas.microsoft.com/office/drawing/2014/main" id="{74406ED4-75B1-4DB7-5502-3EDEA82BE7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3692" y="4271290"/>
            <a:ext cx="1743115" cy="1728287"/>
          </a:xfrm>
          <a:prstGeom prst="rect">
            <a:avLst/>
          </a:prstGeom>
        </p:spPr>
      </p:pic>
      <p:pic>
        <p:nvPicPr>
          <p:cNvPr id="9" name="Graphic 8">
            <a:extLst>
              <a:ext uri="{FF2B5EF4-FFF2-40B4-BE49-F238E27FC236}">
                <a16:creationId xmlns:a16="http://schemas.microsoft.com/office/drawing/2014/main" id="{EFF3C845-A515-65F5-28F6-CACBFA8FC0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777843">
            <a:off x="10202933" y="584554"/>
            <a:ext cx="1230846" cy="1146202"/>
          </a:xfrm>
          <a:prstGeom prst="rect">
            <a:avLst/>
          </a:prstGeom>
        </p:spPr>
      </p:pic>
    </p:spTree>
    <p:extLst>
      <p:ext uri="{BB962C8B-B14F-4D97-AF65-F5344CB8AC3E}">
        <p14:creationId xmlns:p14="http://schemas.microsoft.com/office/powerpoint/2010/main" val="271255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7000" decel="83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0-#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17000" decel="83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par>
                                <p:cTn id="13" presetID="6" presetClass="emph" presetSubtype="0" repeatCount="indefinite" autoRev="1" fill="hold" grpId="0" nodeType="withEffect">
                                  <p:stCondLst>
                                    <p:cond delay="0"/>
                                  </p:stCondLst>
                                  <p:childTnLst>
                                    <p:animScale>
                                      <p:cBhvr>
                                        <p:cTn id="14" dur="15000" fill="hold"/>
                                        <p:tgtEl>
                                          <p:spTgt spid="15"/>
                                        </p:tgtEl>
                                      </p:cBhvr>
                                      <p:by x="125000" y="125000"/>
                                    </p:animScale>
                                  </p:childTnLst>
                                </p:cTn>
                              </p:par>
                              <p:par>
                                <p:cTn id="15" presetID="6" presetClass="emph" presetSubtype="0" repeatCount="indefinite" autoRev="1" fill="hold" grpId="0" nodeType="withEffect">
                                  <p:stCondLst>
                                    <p:cond delay="0"/>
                                  </p:stCondLst>
                                  <p:childTnLst>
                                    <p:animScale>
                                      <p:cBhvr>
                                        <p:cTn id="16" dur="20000" fill="hold"/>
                                        <p:tgtEl>
                                          <p:spTgt spid="14"/>
                                        </p:tgtEl>
                                      </p:cBhvr>
                                      <p:by x="125000" y="125000"/>
                                    </p:animScale>
                                  </p:childTnLst>
                                </p:cTn>
                              </p:par>
                              <p:par>
                                <p:cTn id="17" presetID="6" presetClass="emph" presetSubtype="0" repeatCount="indefinite" autoRev="1" fill="hold" grpId="0" nodeType="withEffect">
                                  <p:stCondLst>
                                    <p:cond delay="0"/>
                                  </p:stCondLst>
                                  <p:childTnLst>
                                    <p:animScale>
                                      <p:cBhvr>
                                        <p:cTn id="18" dur="25000" fill="hold"/>
                                        <p:tgtEl>
                                          <p:spTgt spid="13"/>
                                        </p:tgtEl>
                                      </p:cBhvr>
                                      <p:by x="125000" y="125000"/>
                                    </p:animScale>
                                  </p:childTnLst>
                                </p:cTn>
                              </p:par>
                              <p:par>
                                <p:cTn id="19" presetID="2" presetClass="entr" presetSubtype="4" accel="20000" decel="78000"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250" fill="hold"/>
                                        <p:tgtEl>
                                          <p:spTgt spid="7"/>
                                        </p:tgtEl>
                                        <p:attrNameLst>
                                          <p:attrName>ppt_x</p:attrName>
                                        </p:attrNameLst>
                                      </p:cBhvr>
                                      <p:tavLst>
                                        <p:tav tm="0">
                                          <p:val>
                                            <p:strVal val="#ppt_x"/>
                                          </p:val>
                                        </p:tav>
                                        <p:tav tm="100000">
                                          <p:val>
                                            <p:strVal val="#ppt_x"/>
                                          </p:val>
                                        </p:tav>
                                      </p:tavLst>
                                    </p:anim>
                                    <p:anim calcmode="lin" valueType="num">
                                      <p:cBhvr additive="base">
                                        <p:cTn id="22" dur="125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1" accel="20000" decel="78000" fill="hold" nodeType="withEffect">
                                  <p:stCondLst>
                                    <p:cond delay="25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250" fill="hold"/>
                                        <p:tgtEl>
                                          <p:spTgt spid="9"/>
                                        </p:tgtEl>
                                        <p:attrNameLst>
                                          <p:attrName>ppt_x</p:attrName>
                                        </p:attrNameLst>
                                      </p:cBhvr>
                                      <p:tavLst>
                                        <p:tav tm="0">
                                          <p:val>
                                            <p:strVal val="#ppt_x"/>
                                          </p:val>
                                        </p:tav>
                                        <p:tav tm="100000">
                                          <p:val>
                                            <p:strVal val="#ppt_x"/>
                                          </p:val>
                                        </p:tav>
                                      </p:tavLst>
                                    </p:anim>
                                    <p:anim calcmode="lin" valueType="num">
                                      <p:cBhvr additive="base">
                                        <p:cTn id="26" dur="1250" fill="hold"/>
                                        <p:tgtEl>
                                          <p:spTgt spid="9"/>
                                        </p:tgtEl>
                                        <p:attrNameLst>
                                          <p:attrName>ppt_y</p:attrName>
                                        </p:attrNameLst>
                                      </p:cBhvr>
                                      <p:tavLst>
                                        <p:tav tm="0">
                                          <p:val>
                                            <p:strVal val="0-#ppt_h/2"/>
                                          </p:val>
                                        </p:tav>
                                        <p:tav tm="100000">
                                          <p:val>
                                            <p:strVal val="#ppt_y"/>
                                          </p:val>
                                        </p:tav>
                                      </p:tavLst>
                                    </p:anim>
                                  </p:childTnLst>
                                </p:cTn>
                              </p:par>
                              <p:par>
                                <p:cTn id="27" presetID="2" presetClass="entr" presetSubtype="4" accel="20000" decel="7800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250" fill="hold"/>
                                        <p:tgtEl>
                                          <p:spTgt spid="27"/>
                                        </p:tgtEl>
                                        <p:attrNameLst>
                                          <p:attrName>ppt_x</p:attrName>
                                        </p:attrNameLst>
                                      </p:cBhvr>
                                      <p:tavLst>
                                        <p:tav tm="0">
                                          <p:val>
                                            <p:strVal val="#ppt_x"/>
                                          </p:val>
                                        </p:tav>
                                        <p:tav tm="100000">
                                          <p:val>
                                            <p:strVal val="#ppt_x"/>
                                          </p:val>
                                        </p:tav>
                                      </p:tavLst>
                                    </p:anim>
                                    <p:anim calcmode="lin" valueType="num">
                                      <p:cBhvr additive="base">
                                        <p:cTn id="30" dur="12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3"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FFA34-C48B-4FDF-1AB8-EFCCD33EB6C3}"/>
            </a:ext>
          </a:extLst>
        </p:cNvPr>
        <p:cNvGrpSpPr/>
        <p:nvPr/>
      </p:nvGrpSpPr>
      <p:grpSpPr>
        <a:xfrm>
          <a:off x="0" y="0"/>
          <a:ext cx="0" cy="0"/>
          <a:chOff x="0" y="0"/>
          <a:chExt cx="0" cy="0"/>
        </a:xfrm>
      </p:grpSpPr>
      <p:sp>
        <p:nvSpPr>
          <p:cNvPr id="12" name="Ornament">
            <a:extLst>
              <a:ext uri="{FF2B5EF4-FFF2-40B4-BE49-F238E27FC236}">
                <a16:creationId xmlns:a16="http://schemas.microsoft.com/office/drawing/2014/main" id="{EEE7F407-5D50-BC83-85B8-EE691BD9ED32}"/>
              </a:ext>
            </a:extLst>
          </p:cNvPr>
          <p:cNvSpPr/>
          <p:nvPr/>
        </p:nvSpPr>
        <p:spPr>
          <a:xfrm>
            <a:off x="5432788" y="-850276"/>
            <a:ext cx="15119364" cy="1511936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3" name="Ornament">
            <a:extLst>
              <a:ext uri="{FF2B5EF4-FFF2-40B4-BE49-F238E27FC236}">
                <a16:creationId xmlns:a16="http://schemas.microsoft.com/office/drawing/2014/main" id="{0F5B7F89-8811-6EFF-B1B7-82F7C717C331}"/>
              </a:ext>
            </a:extLst>
          </p:cNvPr>
          <p:cNvSpPr/>
          <p:nvPr/>
        </p:nvSpPr>
        <p:spPr>
          <a:xfrm>
            <a:off x="8117307" y="2522865"/>
            <a:ext cx="8878230" cy="887823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4" name="Ornament">
            <a:extLst>
              <a:ext uri="{FF2B5EF4-FFF2-40B4-BE49-F238E27FC236}">
                <a16:creationId xmlns:a16="http://schemas.microsoft.com/office/drawing/2014/main" id="{4D92A2D9-D852-F6C9-C4F5-639E2998EA44}"/>
              </a:ext>
            </a:extLst>
          </p:cNvPr>
          <p:cNvSpPr/>
          <p:nvPr/>
        </p:nvSpPr>
        <p:spPr>
          <a:xfrm>
            <a:off x="10267524" y="4981646"/>
            <a:ext cx="4714567" cy="4714567"/>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Text">
            <a:extLst>
              <a:ext uri="{FF2B5EF4-FFF2-40B4-BE49-F238E27FC236}">
                <a16:creationId xmlns:a16="http://schemas.microsoft.com/office/drawing/2014/main" id="{E087B613-74A2-B79B-E1AD-692097C0D8F3}"/>
              </a:ext>
            </a:extLst>
          </p:cNvPr>
          <p:cNvSpPr txBox="1"/>
          <p:nvPr/>
        </p:nvSpPr>
        <p:spPr>
          <a:xfrm>
            <a:off x="1071569" y="2186521"/>
            <a:ext cx="8104489" cy="1846659"/>
          </a:xfrm>
          <a:prstGeom prst="rect">
            <a:avLst/>
          </a:prstGeom>
          <a:noFill/>
        </p:spPr>
        <p:txBody>
          <a:bodyPr wrap="square" lIns="0" tIns="0" rIns="0" bIns="0" rtlCol="0">
            <a:spAutoFit/>
          </a:bodyPr>
          <a:lstStyle/>
          <a:p>
            <a:r>
              <a:rPr lang="en-US" sz="4000" b="1">
                <a:solidFill>
                  <a:schemeClr val="bg1"/>
                </a:solidFill>
                <a:latin typeface="Arial" panose="020B0604020202020204" pitchFamily="34" charset="0"/>
                <a:ea typeface="Calibri" panose="020F0502020204030204" pitchFamily="34" charset="0"/>
                <a:cs typeface="Arial" panose="020B0604020202020204" pitchFamily="34" charset="0"/>
              </a:rPr>
              <a:t>Committed to taking </a:t>
            </a:r>
          </a:p>
          <a:p>
            <a:r>
              <a:rPr lang="en-US" sz="4000" b="1">
                <a:solidFill>
                  <a:schemeClr val="bg1"/>
                </a:solidFill>
                <a:latin typeface="Arial" panose="020B0604020202020204" pitchFamily="34" charset="0"/>
                <a:ea typeface="Calibri" panose="020F0502020204030204" pitchFamily="34" charset="0"/>
                <a:cs typeface="Arial" panose="020B0604020202020204" pitchFamily="34" charset="0"/>
              </a:rPr>
              <a:t>a pragmatic approach </a:t>
            </a:r>
          </a:p>
          <a:p>
            <a:r>
              <a:rPr lang="en-US" sz="4000" b="1">
                <a:solidFill>
                  <a:schemeClr val="bg1"/>
                </a:solidFill>
                <a:latin typeface="Arial" panose="020B0604020202020204" pitchFamily="34" charset="0"/>
                <a:ea typeface="Calibri" panose="020F0502020204030204" pitchFamily="34" charset="0"/>
                <a:cs typeface="Arial" panose="020B0604020202020204" pitchFamily="34" charset="0"/>
              </a:rPr>
              <a:t>to compliance </a:t>
            </a:r>
            <a:endParaRPr lang="en-GB" sz="4000" b="1">
              <a:solidFill>
                <a:schemeClr val="bg1"/>
              </a:solidFill>
              <a:latin typeface="Arial" panose="020B0604020202020204" pitchFamily="34" charset="0"/>
              <a:cs typeface="Arial" panose="020B0604020202020204" pitchFamily="34" charset="0"/>
            </a:endParaRPr>
          </a:p>
        </p:txBody>
      </p:sp>
      <p:sp>
        <p:nvSpPr>
          <p:cNvPr id="5" name="Text">
            <a:extLst>
              <a:ext uri="{FF2B5EF4-FFF2-40B4-BE49-F238E27FC236}">
                <a16:creationId xmlns:a16="http://schemas.microsoft.com/office/drawing/2014/main" id="{40D53116-994E-BCB6-1A34-9AA10AD5414D}"/>
              </a:ext>
            </a:extLst>
          </p:cNvPr>
          <p:cNvSpPr txBox="1"/>
          <p:nvPr/>
        </p:nvSpPr>
        <p:spPr>
          <a:xfrm>
            <a:off x="1058071" y="4013850"/>
            <a:ext cx="5659110" cy="369332"/>
          </a:xfrm>
          <a:prstGeom prst="rect">
            <a:avLst/>
          </a:prstGeom>
          <a:noFill/>
        </p:spPr>
        <p:txBody>
          <a:bodyPr wrap="square" lIns="0" tIns="0" rIns="0" bIns="0" rtlCol="0">
            <a:spAutoFit/>
          </a:bodyPr>
          <a:lstStyle/>
          <a:p>
            <a:r>
              <a:rPr lang="en-US" sz="2400" b="1">
                <a:solidFill>
                  <a:schemeClr val="accent2"/>
                </a:solidFill>
                <a:latin typeface="Arial" panose="020B0604020202020204" pitchFamily="34" charset="0"/>
                <a:ea typeface="Calibri" panose="020F0502020204030204" pitchFamily="34" charset="0"/>
                <a:cs typeface="Arial" panose="020B0604020202020204" pitchFamily="34" charset="0"/>
              </a:rPr>
              <a:t>and will focus on saver outcomes </a:t>
            </a:r>
            <a:endParaRPr lang="en-GB" sz="2400" b="1">
              <a:solidFill>
                <a:schemeClr val="accent2"/>
              </a:solidFill>
              <a:latin typeface="Arial" panose="020B0604020202020204" pitchFamily="34" charset="0"/>
              <a:ea typeface="Calibri" panose="020F050202020403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11295E5F-E6EA-C7E0-7D98-1E9B0BF72B47}"/>
              </a:ext>
            </a:extLst>
          </p:cNvPr>
          <p:cNvGrpSpPr/>
          <p:nvPr/>
        </p:nvGrpSpPr>
        <p:grpSpPr>
          <a:xfrm>
            <a:off x="9176058" y="637955"/>
            <a:ext cx="2277818" cy="3504487"/>
            <a:chOff x="9176058" y="637955"/>
            <a:chExt cx="2277818" cy="3504487"/>
          </a:xfrm>
        </p:grpSpPr>
        <p:sp>
          <p:nvSpPr>
            <p:cNvPr id="31" name="Freeform: Shape 30">
              <a:extLst>
                <a:ext uri="{FF2B5EF4-FFF2-40B4-BE49-F238E27FC236}">
                  <a16:creationId xmlns:a16="http://schemas.microsoft.com/office/drawing/2014/main" id="{962EB012-A9DF-E500-CC31-583B19D5CFB2}"/>
                </a:ext>
              </a:extLst>
            </p:cNvPr>
            <p:cNvSpPr/>
            <p:nvPr/>
          </p:nvSpPr>
          <p:spPr>
            <a:xfrm>
              <a:off x="9176058" y="637955"/>
              <a:ext cx="147419" cy="3504487"/>
            </a:xfrm>
            <a:custGeom>
              <a:avLst/>
              <a:gdLst>
                <a:gd name="connsiteX0" fmla="*/ 73710 w 147419"/>
                <a:gd name="connsiteY0" fmla="*/ 3504488 h 3504487"/>
                <a:gd name="connsiteX1" fmla="*/ 73710 w 147419"/>
                <a:gd name="connsiteY1" fmla="*/ 3504488 h 3504487"/>
                <a:gd name="connsiteX2" fmla="*/ 147420 w 147419"/>
                <a:gd name="connsiteY2" fmla="*/ 3430778 h 3504487"/>
                <a:gd name="connsiteX3" fmla="*/ 147420 w 147419"/>
                <a:gd name="connsiteY3" fmla="*/ 73710 h 3504487"/>
                <a:gd name="connsiteX4" fmla="*/ 73710 w 147419"/>
                <a:gd name="connsiteY4" fmla="*/ 0 h 3504487"/>
                <a:gd name="connsiteX5" fmla="*/ 73710 w 147419"/>
                <a:gd name="connsiteY5" fmla="*/ 0 h 3504487"/>
                <a:gd name="connsiteX6" fmla="*/ 0 w 147419"/>
                <a:gd name="connsiteY6" fmla="*/ 73710 h 3504487"/>
                <a:gd name="connsiteX7" fmla="*/ 0 w 147419"/>
                <a:gd name="connsiteY7" fmla="*/ 3430723 h 3504487"/>
                <a:gd name="connsiteX8" fmla="*/ 73710 w 147419"/>
                <a:gd name="connsiteY8" fmla="*/ 3504433 h 350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419" h="3504487">
                  <a:moveTo>
                    <a:pt x="73710" y="3504488"/>
                  </a:moveTo>
                  <a:lnTo>
                    <a:pt x="73710" y="3504488"/>
                  </a:lnTo>
                  <a:cubicBezTo>
                    <a:pt x="114440" y="3504488"/>
                    <a:pt x="147420" y="3471453"/>
                    <a:pt x="147420" y="3430778"/>
                  </a:cubicBezTo>
                  <a:lnTo>
                    <a:pt x="147420" y="73710"/>
                  </a:lnTo>
                  <a:cubicBezTo>
                    <a:pt x="147420" y="32980"/>
                    <a:pt x="114385" y="0"/>
                    <a:pt x="73710" y="0"/>
                  </a:cubicBezTo>
                  <a:lnTo>
                    <a:pt x="73710" y="0"/>
                  </a:lnTo>
                  <a:cubicBezTo>
                    <a:pt x="33035" y="0"/>
                    <a:pt x="0" y="33035"/>
                    <a:pt x="0" y="73710"/>
                  </a:cubicBezTo>
                  <a:lnTo>
                    <a:pt x="0" y="3430723"/>
                  </a:lnTo>
                  <a:cubicBezTo>
                    <a:pt x="0" y="3471453"/>
                    <a:pt x="33035" y="3504433"/>
                    <a:pt x="73710" y="3504433"/>
                  </a:cubicBezTo>
                  <a:close/>
                </a:path>
              </a:pathLst>
            </a:custGeom>
            <a:solidFill>
              <a:srgbClr val="97B1C2"/>
            </a:solidFill>
            <a:ln w="16486" cap="flat">
              <a:solidFill>
                <a:srgbClr val="473B8B"/>
              </a:solid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87D35847-4F36-AED7-8292-6F7832BB059A}"/>
                </a:ext>
              </a:extLst>
            </p:cNvPr>
            <p:cNvSpPr/>
            <p:nvPr/>
          </p:nvSpPr>
          <p:spPr>
            <a:xfrm>
              <a:off x="10172818" y="878213"/>
              <a:ext cx="1281058" cy="1316608"/>
            </a:xfrm>
            <a:custGeom>
              <a:avLst/>
              <a:gdLst>
                <a:gd name="connsiteX0" fmla="*/ 0 w 1281058"/>
                <a:gd name="connsiteY0" fmla="*/ 134448 h 1316608"/>
                <a:gd name="connsiteX1" fmla="*/ 0 w 1281058"/>
                <a:gd name="connsiteY1" fmla="*/ 1182216 h 1316608"/>
                <a:gd name="connsiteX2" fmla="*/ 134393 w 1281058"/>
                <a:gd name="connsiteY2" fmla="*/ 1316608 h 1316608"/>
                <a:gd name="connsiteX3" fmla="*/ 1146543 w 1281058"/>
                <a:gd name="connsiteY3" fmla="*/ 1316608 h 1316608"/>
                <a:gd name="connsiteX4" fmla="*/ 1273295 w 1281058"/>
                <a:gd name="connsiteY4" fmla="*/ 1137473 h 1316608"/>
                <a:gd name="connsiteX5" fmla="*/ 1119994 w 1281058"/>
                <a:gd name="connsiteY5" fmla="*/ 703019 h 1316608"/>
                <a:gd name="connsiteX6" fmla="*/ 1119994 w 1281058"/>
                <a:gd name="connsiteY6" fmla="*/ 613589 h 1316608"/>
                <a:gd name="connsiteX7" fmla="*/ 1273295 w 1281058"/>
                <a:gd name="connsiteY7" fmla="*/ 179135 h 1316608"/>
                <a:gd name="connsiteX8" fmla="*/ 1146543 w 1281058"/>
                <a:gd name="connsiteY8" fmla="*/ 0 h 1316608"/>
                <a:gd name="connsiteX9" fmla="*/ 134393 w 1281058"/>
                <a:gd name="connsiteY9" fmla="*/ 0 h 1316608"/>
                <a:gd name="connsiteX10" fmla="*/ 0 w 1281058"/>
                <a:gd name="connsiteY10" fmla="*/ 134393 h 131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1058" h="1316608">
                  <a:moveTo>
                    <a:pt x="0" y="134448"/>
                  </a:moveTo>
                  <a:lnTo>
                    <a:pt x="0" y="1182216"/>
                  </a:lnTo>
                  <a:cubicBezTo>
                    <a:pt x="0" y="1256475"/>
                    <a:pt x="60188" y="1316608"/>
                    <a:pt x="134393" y="1316608"/>
                  </a:cubicBezTo>
                  <a:lnTo>
                    <a:pt x="1146543" y="1316608"/>
                  </a:lnTo>
                  <a:cubicBezTo>
                    <a:pt x="1239271" y="1316608"/>
                    <a:pt x="1304131" y="1224924"/>
                    <a:pt x="1273295" y="1137473"/>
                  </a:cubicBezTo>
                  <a:lnTo>
                    <a:pt x="1119994" y="703019"/>
                  </a:lnTo>
                  <a:cubicBezTo>
                    <a:pt x="1109770" y="674052"/>
                    <a:pt x="1109770" y="642501"/>
                    <a:pt x="1119994" y="613589"/>
                  </a:cubicBezTo>
                  <a:lnTo>
                    <a:pt x="1273295" y="179135"/>
                  </a:lnTo>
                  <a:cubicBezTo>
                    <a:pt x="1304131" y="91684"/>
                    <a:pt x="1239271" y="0"/>
                    <a:pt x="1146543" y="0"/>
                  </a:cubicBezTo>
                  <a:lnTo>
                    <a:pt x="134393" y="0"/>
                  </a:lnTo>
                  <a:cubicBezTo>
                    <a:pt x="60133" y="0"/>
                    <a:pt x="0" y="60188"/>
                    <a:pt x="0" y="134393"/>
                  </a:cubicBezTo>
                  <a:close/>
                </a:path>
              </a:pathLst>
            </a:custGeom>
            <a:solidFill>
              <a:srgbClr val="2B246D">
                <a:alpha val="65000"/>
              </a:srgbClr>
            </a:solidFill>
            <a:ln w="549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F9E22A66-B639-E1B6-38D8-362FCAE84FE6}"/>
                </a:ext>
              </a:extLst>
            </p:cNvPr>
            <p:cNvSpPr/>
            <p:nvPr/>
          </p:nvSpPr>
          <p:spPr>
            <a:xfrm>
              <a:off x="9323533" y="709027"/>
              <a:ext cx="1336506" cy="1316608"/>
            </a:xfrm>
            <a:custGeom>
              <a:avLst/>
              <a:gdLst>
                <a:gd name="connsiteX0" fmla="*/ 1202114 w 1336506"/>
                <a:gd name="connsiteY0" fmla="*/ 0 h 1316608"/>
                <a:gd name="connsiteX1" fmla="*/ 1336506 w 1336506"/>
                <a:gd name="connsiteY1" fmla="*/ 134393 h 1316608"/>
                <a:gd name="connsiteX2" fmla="*/ 1336506 w 1336506"/>
                <a:gd name="connsiteY2" fmla="*/ 1182216 h 1316608"/>
                <a:gd name="connsiteX3" fmla="*/ 1202114 w 1336506"/>
                <a:gd name="connsiteY3" fmla="*/ 1316608 h 1316608"/>
                <a:gd name="connsiteX4" fmla="*/ 134393 w 1336506"/>
                <a:gd name="connsiteY4" fmla="*/ 1316608 h 1316608"/>
                <a:gd name="connsiteX5" fmla="*/ 0 w 1336506"/>
                <a:gd name="connsiteY5" fmla="*/ 1182216 h 1316608"/>
                <a:gd name="connsiteX6" fmla="*/ 0 w 1336506"/>
                <a:gd name="connsiteY6" fmla="*/ 134393 h 1316608"/>
                <a:gd name="connsiteX7" fmla="*/ 134393 w 1336506"/>
                <a:gd name="connsiteY7" fmla="*/ 0 h 131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6506" h="1316608">
                  <a:moveTo>
                    <a:pt x="1202114" y="0"/>
                  </a:moveTo>
                  <a:cubicBezTo>
                    <a:pt x="1276337" y="0"/>
                    <a:pt x="1336506" y="60170"/>
                    <a:pt x="1336506" y="134393"/>
                  </a:cubicBezTo>
                  <a:lnTo>
                    <a:pt x="1336506" y="1182216"/>
                  </a:lnTo>
                  <a:cubicBezTo>
                    <a:pt x="1336506" y="1256439"/>
                    <a:pt x="1276337" y="1316608"/>
                    <a:pt x="1202114" y="1316608"/>
                  </a:cubicBezTo>
                  <a:lnTo>
                    <a:pt x="134393" y="1316608"/>
                  </a:lnTo>
                  <a:cubicBezTo>
                    <a:pt x="60170" y="1316608"/>
                    <a:pt x="0" y="1256439"/>
                    <a:pt x="0" y="1182216"/>
                  </a:cubicBezTo>
                  <a:lnTo>
                    <a:pt x="0" y="134393"/>
                  </a:lnTo>
                  <a:cubicBezTo>
                    <a:pt x="0" y="60170"/>
                    <a:pt x="60170" y="0"/>
                    <a:pt x="134393" y="0"/>
                  </a:cubicBezTo>
                  <a:close/>
                </a:path>
              </a:pathLst>
            </a:custGeom>
            <a:solidFill>
              <a:srgbClr val="6D63A2"/>
            </a:solidFill>
            <a:ln w="5495" cap="flat">
              <a:noFill/>
              <a:prstDash val="solid"/>
              <a:miter/>
            </a:ln>
          </p:spPr>
          <p:txBody>
            <a:bodyPr rtlCol="0" anchor="ctr"/>
            <a:lstStyle/>
            <a:p>
              <a:endParaRPr lang="en-GB"/>
            </a:p>
          </p:txBody>
        </p:sp>
        <p:grpSp>
          <p:nvGrpSpPr>
            <p:cNvPr id="34" name="Graphic 19">
              <a:extLst>
                <a:ext uri="{FF2B5EF4-FFF2-40B4-BE49-F238E27FC236}">
                  <a16:creationId xmlns:a16="http://schemas.microsoft.com/office/drawing/2014/main" id="{837A7BFC-2C9F-0844-3122-C0A8605AE686}"/>
                </a:ext>
              </a:extLst>
            </p:cNvPr>
            <p:cNvGrpSpPr/>
            <p:nvPr/>
          </p:nvGrpSpPr>
          <p:grpSpPr>
            <a:xfrm>
              <a:off x="9588086" y="904652"/>
              <a:ext cx="807345" cy="807400"/>
              <a:chOff x="9588086" y="904652"/>
              <a:chExt cx="807345" cy="807400"/>
            </a:xfrm>
          </p:grpSpPr>
          <p:sp>
            <p:nvSpPr>
              <p:cNvPr id="35" name="Freeform: Shape 34">
                <a:extLst>
                  <a:ext uri="{FF2B5EF4-FFF2-40B4-BE49-F238E27FC236}">
                    <a16:creationId xmlns:a16="http://schemas.microsoft.com/office/drawing/2014/main" id="{12056FA7-F71A-6812-05CF-6B1FE367D16C}"/>
                  </a:ext>
                </a:extLst>
              </p:cNvPr>
              <p:cNvSpPr/>
              <p:nvPr/>
            </p:nvSpPr>
            <p:spPr>
              <a:xfrm>
                <a:off x="9588086" y="904652"/>
                <a:ext cx="807345" cy="807400"/>
              </a:xfrm>
              <a:custGeom>
                <a:avLst/>
                <a:gdLst>
                  <a:gd name="connsiteX0" fmla="*/ 403673 w 807345"/>
                  <a:gd name="connsiteY0" fmla="*/ 0 h 807400"/>
                  <a:gd name="connsiteX1" fmla="*/ 0 w 807345"/>
                  <a:gd name="connsiteY1" fmla="*/ 403673 h 807400"/>
                  <a:gd name="connsiteX2" fmla="*/ 93223 w 807345"/>
                  <a:gd name="connsiteY2" fmla="*/ 661685 h 807400"/>
                  <a:gd name="connsiteX3" fmla="*/ 150718 w 807345"/>
                  <a:gd name="connsiteY3" fmla="*/ 604025 h 807400"/>
                  <a:gd name="connsiteX4" fmla="*/ 80910 w 807345"/>
                  <a:gd name="connsiteY4" fmla="*/ 403673 h 807400"/>
                  <a:gd name="connsiteX5" fmla="*/ 403673 w 807345"/>
                  <a:gd name="connsiteY5" fmla="*/ 80910 h 807400"/>
                  <a:gd name="connsiteX6" fmla="*/ 726435 w 807345"/>
                  <a:gd name="connsiteY6" fmla="*/ 403673 h 807400"/>
                  <a:gd name="connsiteX7" fmla="*/ 403673 w 807345"/>
                  <a:gd name="connsiteY7" fmla="*/ 726435 h 807400"/>
                  <a:gd name="connsiteX8" fmla="*/ 199308 w 807345"/>
                  <a:gd name="connsiteY8" fmla="*/ 653495 h 807400"/>
                  <a:gd name="connsiteX9" fmla="*/ 198044 w 807345"/>
                  <a:gd name="connsiteY9" fmla="*/ 652505 h 807400"/>
                  <a:gd name="connsiteX10" fmla="*/ 141044 w 807345"/>
                  <a:gd name="connsiteY10" fmla="*/ 710110 h 807400"/>
                  <a:gd name="connsiteX11" fmla="*/ 141868 w 807345"/>
                  <a:gd name="connsiteY11" fmla="*/ 710824 h 807400"/>
                  <a:gd name="connsiteX12" fmla="*/ 141868 w 807345"/>
                  <a:gd name="connsiteY12" fmla="*/ 710824 h 807400"/>
                  <a:gd name="connsiteX13" fmla="*/ 403673 w 807345"/>
                  <a:gd name="connsiteY13" fmla="*/ 807400 h 807400"/>
                  <a:gd name="connsiteX14" fmla="*/ 807345 w 807345"/>
                  <a:gd name="connsiteY14" fmla="*/ 403728 h 807400"/>
                  <a:gd name="connsiteX15" fmla="*/ 403673 w 807345"/>
                  <a:gd name="connsiteY15" fmla="*/ 55 h 80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7345" h="807400">
                    <a:moveTo>
                      <a:pt x="403673" y="0"/>
                    </a:moveTo>
                    <a:cubicBezTo>
                      <a:pt x="180729" y="0"/>
                      <a:pt x="0" y="180729"/>
                      <a:pt x="0" y="403673"/>
                    </a:cubicBezTo>
                    <a:cubicBezTo>
                      <a:pt x="0" y="501788"/>
                      <a:pt x="35014" y="591712"/>
                      <a:pt x="93223" y="661685"/>
                    </a:cubicBezTo>
                    <a:lnTo>
                      <a:pt x="150718" y="604025"/>
                    </a:lnTo>
                    <a:cubicBezTo>
                      <a:pt x="107074" y="549004"/>
                      <a:pt x="80910" y="479416"/>
                      <a:pt x="80910" y="403673"/>
                    </a:cubicBezTo>
                    <a:cubicBezTo>
                      <a:pt x="80910" y="225417"/>
                      <a:pt x="225417" y="80910"/>
                      <a:pt x="403673" y="80910"/>
                    </a:cubicBezTo>
                    <a:cubicBezTo>
                      <a:pt x="581928" y="80910"/>
                      <a:pt x="726435" y="225417"/>
                      <a:pt x="726435" y="403673"/>
                    </a:cubicBezTo>
                    <a:cubicBezTo>
                      <a:pt x="726435" y="581928"/>
                      <a:pt x="581928" y="726435"/>
                      <a:pt x="403673" y="726435"/>
                    </a:cubicBezTo>
                    <a:cubicBezTo>
                      <a:pt x="326115" y="726435"/>
                      <a:pt x="254989" y="699062"/>
                      <a:pt x="199308" y="653495"/>
                    </a:cubicBezTo>
                    <a:lnTo>
                      <a:pt x="198044" y="652505"/>
                    </a:lnTo>
                    <a:lnTo>
                      <a:pt x="141044" y="710110"/>
                    </a:lnTo>
                    <a:lnTo>
                      <a:pt x="141868" y="710824"/>
                    </a:lnTo>
                    <a:lnTo>
                      <a:pt x="141868" y="710824"/>
                    </a:lnTo>
                    <a:cubicBezTo>
                      <a:pt x="212335" y="771013"/>
                      <a:pt x="303744" y="807400"/>
                      <a:pt x="403673" y="807400"/>
                    </a:cubicBezTo>
                    <a:cubicBezTo>
                      <a:pt x="626616" y="807400"/>
                      <a:pt x="807345" y="626671"/>
                      <a:pt x="807345" y="403728"/>
                    </a:cubicBezTo>
                    <a:cubicBezTo>
                      <a:pt x="807345" y="180784"/>
                      <a:pt x="626616" y="55"/>
                      <a:pt x="403673" y="55"/>
                    </a:cubicBezTo>
                  </a:path>
                </a:pathLst>
              </a:custGeom>
              <a:solidFill>
                <a:srgbClr val="C9D22B"/>
              </a:solidFill>
              <a:ln w="549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287F7084-B1F9-4E2F-723C-12F78F1B4A43}"/>
                  </a:ext>
                </a:extLst>
              </p:cNvPr>
              <p:cNvSpPr/>
              <p:nvPr/>
            </p:nvSpPr>
            <p:spPr>
              <a:xfrm>
                <a:off x="9810700" y="1127321"/>
                <a:ext cx="362118" cy="362063"/>
              </a:xfrm>
              <a:custGeom>
                <a:avLst/>
                <a:gdLst>
                  <a:gd name="connsiteX0" fmla="*/ 181059 w 362118"/>
                  <a:gd name="connsiteY0" fmla="*/ 305723 h 362063"/>
                  <a:gd name="connsiteX1" fmla="*/ 56340 w 362118"/>
                  <a:gd name="connsiteY1" fmla="*/ 181004 h 362063"/>
                  <a:gd name="connsiteX2" fmla="*/ 181059 w 362118"/>
                  <a:gd name="connsiteY2" fmla="*/ 56286 h 362063"/>
                  <a:gd name="connsiteX3" fmla="*/ 305778 w 362118"/>
                  <a:gd name="connsiteY3" fmla="*/ 181004 h 362063"/>
                  <a:gd name="connsiteX4" fmla="*/ 181059 w 362118"/>
                  <a:gd name="connsiteY4" fmla="*/ 305723 h 362063"/>
                  <a:gd name="connsiteX5" fmla="*/ 181059 w 362118"/>
                  <a:gd name="connsiteY5" fmla="*/ 0 h 362063"/>
                  <a:gd name="connsiteX6" fmla="*/ 0 w 362118"/>
                  <a:gd name="connsiteY6" fmla="*/ 181059 h 362063"/>
                  <a:gd name="connsiteX7" fmla="*/ 181059 w 362118"/>
                  <a:gd name="connsiteY7" fmla="*/ 362063 h 362063"/>
                  <a:gd name="connsiteX8" fmla="*/ 362118 w 362118"/>
                  <a:gd name="connsiteY8" fmla="*/ 181059 h 362063"/>
                  <a:gd name="connsiteX9" fmla="*/ 181059 w 362118"/>
                  <a:gd name="connsiteY9" fmla="*/ 0 h 36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118" h="362063">
                    <a:moveTo>
                      <a:pt x="181059" y="305723"/>
                    </a:moveTo>
                    <a:cubicBezTo>
                      <a:pt x="112186" y="305723"/>
                      <a:pt x="56340" y="249877"/>
                      <a:pt x="56340" y="181004"/>
                    </a:cubicBezTo>
                    <a:cubicBezTo>
                      <a:pt x="56340" y="112131"/>
                      <a:pt x="112186" y="56286"/>
                      <a:pt x="181059" y="56286"/>
                    </a:cubicBezTo>
                    <a:cubicBezTo>
                      <a:pt x="249932" y="56286"/>
                      <a:pt x="305778" y="112131"/>
                      <a:pt x="305778" y="181004"/>
                    </a:cubicBezTo>
                    <a:cubicBezTo>
                      <a:pt x="305778" y="249877"/>
                      <a:pt x="249932" y="305723"/>
                      <a:pt x="181059" y="305723"/>
                    </a:cubicBezTo>
                    <a:moveTo>
                      <a:pt x="181059" y="0"/>
                    </a:moveTo>
                    <a:cubicBezTo>
                      <a:pt x="81075" y="0"/>
                      <a:pt x="0" y="81020"/>
                      <a:pt x="0" y="181059"/>
                    </a:cubicBezTo>
                    <a:cubicBezTo>
                      <a:pt x="0" y="281098"/>
                      <a:pt x="81075" y="362063"/>
                      <a:pt x="181059" y="362063"/>
                    </a:cubicBezTo>
                    <a:cubicBezTo>
                      <a:pt x="281043" y="362063"/>
                      <a:pt x="362118" y="281043"/>
                      <a:pt x="362118" y="181059"/>
                    </a:cubicBezTo>
                    <a:cubicBezTo>
                      <a:pt x="362118" y="81075"/>
                      <a:pt x="281043" y="0"/>
                      <a:pt x="181059" y="0"/>
                    </a:cubicBezTo>
                  </a:path>
                </a:pathLst>
              </a:custGeom>
              <a:solidFill>
                <a:srgbClr val="FFFFFF"/>
              </a:solidFill>
              <a:ln w="549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C3E9B661-6CAC-9B4F-71D2-0657C730FCC0}"/>
                  </a:ext>
                </a:extLst>
              </p:cNvPr>
              <p:cNvSpPr/>
              <p:nvPr/>
            </p:nvSpPr>
            <p:spPr>
              <a:xfrm>
                <a:off x="9660875" y="1420456"/>
                <a:ext cx="215344" cy="215234"/>
              </a:xfrm>
              <a:custGeom>
                <a:avLst/>
                <a:gdLst>
                  <a:gd name="connsiteX0" fmla="*/ 7956 w 215344"/>
                  <a:gd name="connsiteY0" fmla="*/ 158413 h 215234"/>
                  <a:gd name="connsiteX1" fmla="*/ 7956 w 215344"/>
                  <a:gd name="connsiteY1" fmla="*/ 197054 h 215234"/>
                  <a:gd name="connsiteX2" fmla="*/ 18125 w 215344"/>
                  <a:gd name="connsiteY2" fmla="*/ 207278 h 215234"/>
                  <a:gd name="connsiteX3" fmla="*/ 56766 w 215344"/>
                  <a:gd name="connsiteY3" fmla="*/ 207278 h 215234"/>
                  <a:gd name="connsiteX4" fmla="*/ 215344 w 215344"/>
                  <a:gd name="connsiteY4" fmla="*/ 49085 h 215234"/>
                  <a:gd name="connsiteX5" fmla="*/ 165875 w 215344"/>
                  <a:gd name="connsiteY5" fmla="*/ 0 h 21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344" h="215234">
                    <a:moveTo>
                      <a:pt x="7956" y="158413"/>
                    </a:moveTo>
                    <a:cubicBezTo>
                      <a:pt x="-2652" y="169021"/>
                      <a:pt x="-2652" y="186446"/>
                      <a:pt x="7956" y="197054"/>
                    </a:cubicBezTo>
                    <a:lnTo>
                      <a:pt x="18125" y="207278"/>
                    </a:lnTo>
                    <a:cubicBezTo>
                      <a:pt x="28734" y="217886"/>
                      <a:pt x="46158" y="217886"/>
                      <a:pt x="56766" y="207278"/>
                    </a:cubicBezTo>
                    <a:lnTo>
                      <a:pt x="215344" y="49085"/>
                    </a:lnTo>
                    <a:cubicBezTo>
                      <a:pt x="195831" y="36058"/>
                      <a:pt x="179012" y="19403"/>
                      <a:pt x="165875" y="0"/>
                    </a:cubicBezTo>
                  </a:path>
                </a:pathLst>
              </a:custGeom>
              <a:solidFill>
                <a:srgbClr val="FFFFFF"/>
              </a:solidFill>
              <a:ln w="5495" cap="flat">
                <a:noFill/>
                <a:prstDash val="solid"/>
                <a:miter/>
              </a:ln>
            </p:spPr>
            <p:txBody>
              <a:bodyPr rtlCol="0" anchor="ctr"/>
              <a:lstStyle/>
              <a:p>
                <a:endParaRPr lang="en-GB"/>
              </a:p>
            </p:txBody>
          </p:sp>
        </p:grpSp>
      </p:grpSp>
      <p:pic>
        <p:nvPicPr>
          <p:cNvPr id="21" name="Arrow">
            <a:extLst>
              <a:ext uri="{FF2B5EF4-FFF2-40B4-BE49-F238E27FC236}">
                <a16:creationId xmlns:a16="http://schemas.microsoft.com/office/drawing/2014/main" id="{06C63170-D3D3-3CA2-7024-F4BA65F123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96571">
            <a:off x="807765" y="4320980"/>
            <a:ext cx="1328617" cy="1693335"/>
          </a:xfrm>
          <a:prstGeom prst="rect">
            <a:avLst/>
          </a:prstGeom>
        </p:spPr>
      </p:pic>
      <p:pic>
        <p:nvPicPr>
          <p:cNvPr id="22" name="Arrow">
            <a:extLst>
              <a:ext uri="{FF2B5EF4-FFF2-40B4-BE49-F238E27FC236}">
                <a16:creationId xmlns:a16="http://schemas.microsoft.com/office/drawing/2014/main" id="{4C259574-22DC-74F9-16A7-F80ED39B90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96571">
            <a:off x="2038324" y="5721025"/>
            <a:ext cx="931677" cy="1164597"/>
          </a:xfrm>
          <a:prstGeom prst="rect">
            <a:avLst/>
          </a:prstGeom>
        </p:spPr>
      </p:pic>
      <p:pic>
        <p:nvPicPr>
          <p:cNvPr id="23" name="Arrow">
            <a:extLst>
              <a:ext uri="{FF2B5EF4-FFF2-40B4-BE49-F238E27FC236}">
                <a16:creationId xmlns:a16="http://schemas.microsoft.com/office/drawing/2014/main" id="{2863F04F-0784-4AEF-833A-92B94813D8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96571">
            <a:off x="509766" y="3596101"/>
            <a:ext cx="3273815" cy="4126372"/>
          </a:xfrm>
          <a:prstGeom prst="rect">
            <a:avLst/>
          </a:prstGeom>
        </p:spPr>
      </p:pic>
      <p:grpSp>
        <p:nvGrpSpPr>
          <p:cNvPr id="43" name="Group 42">
            <a:extLst>
              <a:ext uri="{FF2B5EF4-FFF2-40B4-BE49-F238E27FC236}">
                <a16:creationId xmlns:a16="http://schemas.microsoft.com/office/drawing/2014/main" id="{4E12F977-9D3F-704E-2014-395139B767BE}"/>
              </a:ext>
            </a:extLst>
          </p:cNvPr>
          <p:cNvGrpSpPr/>
          <p:nvPr/>
        </p:nvGrpSpPr>
        <p:grpSpPr>
          <a:xfrm>
            <a:off x="2458197" y="2783645"/>
            <a:ext cx="8843575" cy="4987766"/>
            <a:chOff x="2458197" y="2783645"/>
            <a:chExt cx="8843575" cy="4987766"/>
          </a:xfrm>
        </p:grpSpPr>
        <p:pic>
          <p:nvPicPr>
            <p:cNvPr id="26" name="Graphic 25">
              <a:extLst>
                <a:ext uri="{FF2B5EF4-FFF2-40B4-BE49-F238E27FC236}">
                  <a16:creationId xmlns:a16="http://schemas.microsoft.com/office/drawing/2014/main" id="{3831B96E-C32F-8ACC-1C0B-ABF5507CEC4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39538" y="2959739"/>
              <a:ext cx="8662234" cy="4811672"/>
            </a:xfrm>
            <a:prstGeom prst="rect">
              <a:avLst/>
            </a:prstGeom>
          </p:spPr>
        </p:pic>
        <p:pic>
          <p:nvPicPr>
            <p:cNvPr id="25" name="Graphic 24">
              <a:extLst>
                <a:ext uri="{FF2B5EF4-FFF2-40B4-BE49-F238E27FC236}">
                  <a16:creationId xmlns:a16="http://schemas.microsoft.com/office/drawing/2014/main" id="{86CA0CF3-C3D8-1E20-1F58-99C709D782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58197" y="2783645"/>
              <a:ext cx="8662234" cy="4811672"/>
            </a:xfrm>
            <a:prstGeom prst="rect">
              <a:avLst/>
            </a:prstGeom>
          </p:spPr>
        </p:pic>
      </p:grpSp>
      <p:pic>
        <p:nvPicPr>
          <p:cNvPr id="40" name="Graphic 39">
            <a:extLst>
              <a:ext uri="{FF2B5EF4-FFF2-40B4-BE49-F238E27FC236}">
                <a16:creationId xmlns:a16="http://schemas.microsoft.com/office/drawing/2014/main" id="{721D5B77-514C-F765-E82D-130C5CE2D77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81709" y="3905666"/>
            <a:ext cx="1913722" cy="1913718"/>
          </a:xfrm>
          <a:prstGeom prst="rect">
            <a:avLst/>
          </a:prstGeom>
        </p:spPr>
      </p:pic>
      <p:pic>
        <p:nvPicPr>
          <p:cNvPr id="41" name="Graphic 40">
            <a:extLst>
              <a:ext uri="{FF2B5EF4-FFF2-40B4-BE49-F238E27FC236}">
                <a16:creationId xmlns:a16="http://schemas.microsoft.com/office/drawing/2014/main" id="{97592F43-19C4-014A-F6F1-356C80F5F8F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91633" y="5157801"/>
            <a:ext cx="1437765" cy="1437762"/>
          </a:xfrm>
          <a:prstGeom prst="rect">
            <a:avLst/>
          </a:prstGeom>
        </p:spPr>
      </p:pic>
    </p:spTree>
    <p:extLst>
      <p:ext uri="{BB962C8B-B14F-4D97-AF65-F5344CB8AC3E}">
        <p14:creationId xmlns:p14="http://schemas.microsoft.com/office/powerpoint/2010/main" val="159455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7000" decel="83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0-#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17000" decel="83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par>
                                <p:cTn id="13" presetID="6" presetClass="emph" presetSubtype="0" repeatCount="indefinite" autoRev="1" fill="hold" grpId="0" nodeType="withEffect">
                                  <p:stCondLst>
                                    <p:cond delay="0"/>
                                  </p:stCondLst>
                                  <p:childTnLst>
                                    <p:animScale>
                                      <p:cBhvr>
                                        <p:cTn id="14" dur="15000" fill="hold"/>
                                        <p:tgtEl>
                                          <p:spTgt spid="14"/>
                                        </p:tgtEl>
                                      </p:cBhvr>
                                      <p:by x="125000" y="125000"/>
                                    </p:animScale>
                                  </p:childTnLst>
                                </p:cTn>
                              </p:par>
                              <p:par>
                                <p:cTn id="15" presetID="6" presetClass="emph" presetSubtype="0" repeatCount="indefinite" autoRev="1" fill="hold" grpId="0" nodeType="withEffect">
                                  <p:stCondLst>
                                    <p:cond delay="0"/>
                                  </p:stCondLst>
                                  <p:childTnLst>
                                    <p:animScale>
                                      <p:cBhvr>
                                        <p:cTn id="16" dur="20000" fill="hold"/>
                                        <p:tgtEl>
                                          <p:spTgt spid="13"/>
                                        </p:tgtEl>
                                      </p:cBhvr>
                                      <p:by x="125000" y="125000"/>
                                    </p:animScale>
                                  </p:childTnLst>
                                </p:cTn>
                              </p:par>
                              <p:par>
                                <p:cTn id="17" presetID="6" presetClass="emph" presetSubtype="0" repeatCount="indefinite" autoRev="1" fill="hold" grpId="0" nodeType="withEffect">
                                  <p:stCondLst>
                                    <p:cond delay="0"/>
                                  </p:stCondLst>
                                  <p:childTnLst>
                                    <p:animScale>
                                      <p:cBhvr>
                                        <p:cTn id="18" dur="25000" fill="hold"/>
                                        <p:tgtEl>
                                          <p:spTgt spid="12"/>
                                        </p:tgtEl>
                                      </p:cBhvr>
                                      <p:by x="125000" y="125000"/>
                                    </p:animScale>
                                  </p:childTnLst>
                                </p:cTn>
                              </p:par>
                              <p:par>
                                <p:cTn id="19" presetID="22" presetClass="entr" presetSubtype="4" fill="hold" nodeType="withEffect">
                                  <p:stCondLst>
                                    <p:cond delay="75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1000"/>
                                        <p:tgtEl>
                                          <p:spTgt spid="22"/>
                                        </p:tgtEl>
                                      </p:cBhvr>
                                    </p:animEffect>
                                  </p:childTnLst>
                                </p:cTn>
                              </p:par>
                              <p:par>
                                <p:cTn id="22" presetID="22" presetClass="entr" presetSubtype="4" fill="hold" nodeType="withEffect">
                                  <p:stCondLst>
                                    <p:cond delay="100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1000"/>
                                        <p:tgtEl>
                                          <p:spTgt spid="23"/>
                                        </p:tgtEl>
                                      </p:cBhvr>
                                    </p:animEffect>
                                  </p:childTnLst>
                                </p:cTn>
                              </p:par>
                              <p:par>
                                <p:cTn id="25" presetID="22" presetClass="entr" presetSubtype="4" fill="hold" nodeType="withEffect">
                                  <p:stCondLst>
                                    <p:cond delay="125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1000"/>
                                        <p:tgtEl>
                                          <p:spTgt spid="21"/>
                                        </p:tgtEl>
                                      </p:cBhvr>
                                    </p:animEffect>
                                  </p:childTnLst>
                                </p:cTn>
                              </p:par>
                              <p:par>
                                <p:cTn id="28" presetID="2" presetClass="entr" presetSubtype="4" accel="28000" decel="72000" fill="hold" nodeType="withEffect">
                                  <p:stCondLst>
                                    <p:cond delay="25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1250" fill="hold"/>
                                        <p:tgtEl>
                                          <p:spTgt spid="43"/>
                                        </p:tgtEl>
                                        <p:attrNameLst>
                                          <p:attrName>ppt_x</p:attrName>
                                        </p:attrNameLst>
                                      </p:cBhvr>
                                      <p:tavLst>
                                        <p:tav tm="0">
                                          <p:val>
                                            <p:strVal val="#ppt_x"/>
                                          </p:val>
                                        </p:tav>
                                        <p:tav tm="100000">
                                          <p:val>
                                            <p:strVal val="#ppt_x"/>
                                          </p:val>
                                        </p:tav>
                                      </p:tavLst>
                                    </p:anim>
                                    <p:anim calcmode="lin" valueType="num">
                                      <p:cBhvr additive="base">
                                        <p:cTn id="31" dur="1250" fill="hold"/>
                                        <p:tgtEl>
                                          <p:spTgt spid="43"/>
                                        </p:tgtEl>
                                        <p:attrNameLst>
                                          <p:attrName>ppt_y</p:attrName>
                                        </p:attrNameLst>
                                      </p:cBhvr>
                                      <p:tavLst>
                                        <p:tav tm="0">
                                          <p:val>
                                            <p:strVal val="1+#ppt_h/2"/>
                                          </p:val>
                                        </p:tav>
                                        <p:tav tm="100000">
                                          <p:val>
                                            <p:strVal val="#ppt_y"/>
                                          </p:val>
                                        </p:tav>
                                      </p:tavLst>
                                    </p:anim>
                                  </p:childTnLst>
                                </p:cTn>
                              </p:par>
                              <p:par>
                                <p:cTn id="32" presetID="53" presetClass="entr" presetSubtype="16" fill="hold" nodeType="withEffect">
                                  <p:stCondLst>
                                    <p:cond delay="75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par>
                                <p:cTn id="37" presetID="53" presetClass="entr" presetSubtype="16" fill="hold" nodeType="withEffect">
                                  <p:stCondLst>
                                    <p:cond delay="100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8" presetClass="emph" presetSubtype="0" repeatCount="indefinite" autoRev="1" fill="hold" nodeType="withEffect">
                                  <p:stCondLst>
                                    <p:cond delay="0"/>
                                  </p:stCondLst>
                                  <p:childTnLst>
                                    <p:animRot by="21600000">
                                      <p:cBhvr>
                                        <p:cTn id="43" dur="45000" fill="hold"/>
                                        <p:tgtEl>
                                          <p:spTgt spid="40"/>
                                        </p:tgtEl>
                                        <p:attrNameLst>
                                          <p:attrName>r</p:attrName>
                                        </p:attrNameLst>
                                      </p:cBhvr>
                                    </p:animRot>
                                  </p:childTnLst>
                                </p:cTn>
                              </p:par>
                              <p:par>
                                <p:cTn id="44" presetID="8" presetClass="emph" presetSubtype="0" repeatCount="indefinite" autoRev="1" fill="hold" nodeType="withEffect">
                                  <p:stCondLst>
                                    <p:cond delay="0"/>
                                  </p:stCondLst>
                                  <p:childTnLst>
                                    <p:animRot by="-21600000">
                                      <p:cBhvr>
                                        <p:cTn id="45" dur="45000" fill="hold"/>
                                        <p:tgtEl>
                                          <p:spTgt spid="41"/>
                                        </p:tgtEl>
                                        <p:attrNameLst>
                                          <p:attrName>r</p:attrName>
                                        </p:attrNameLst>
                                      </p:cBhvr>
                                    </p:animRot>
                                  </p:childTnLst>
                                </p:cTn>
                              </p:par>
                              <p:par>
                                <p:cTn id="46" presetID="22" presetClass="entr" presetSubtype="4" fill="hold" nodeType="withEffect">
                                  <p:stCondLst>
                                    <p:cond delay="1000"/>
                                  </p:stCondLst>
                                  <p:childTnLst>
                                    <p:set>
                                      <p:cBhvr>
                                        <p:cTn id="47" dur="1" fill="hold">
                                          <p:stCondLst>
                                            <p:cond delay="0"/>
                                          </p:stCondLst>
                                        </p:cTn>
                                        <p:tgtEl>
                                          <p:spTgt spid="38"/>
                                        </p:tgtEl>
                                        <p:attrNameLst>
                                          <p:attrName>style.visibility</p:attrName>
                                        </p:attrNameLst>
                                      </p:cBhvr>
                                      <p:to>
                                        <p:strVal val="visible"/>
                                      </p:to>
                                    </p:set>
                                    <p:animEffect transition="in" filter="wipe(down)">
                                      <p:cBhvr>
                                        <p:cTn id="48"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09913-5C1F-C4A5-827C-1D4920285CD8}"/>
            </a:ext>
          </a:extLst>
        </p:cNvPr>
        <p:cNvGrpSpPr/>
        <p:nvPr/>
      </p:nvGrpSpPr>
      <p:grpSpPr>
        <a:xfrm>
          <a:off x="0" y="0"/>
          <a:ext cx="0" cy="0"/>
          <a:chOff x="0" y="0"/>
          <a:chExt cx="0" cy="0"/>
        </a:xfrm>
      </p:grpSpPr>
      <p:sp>
        <p:nvSpPr>
          <p:cNvPr id="30" name="Ornament">
            <a:extLst>
              <a:ext uri="{FF2B5EF4-FFF2-40B4-BE49-F238E27FC236}">
                <a16:creationId xmlns:a16="http://schemas.microsoft.com/office/drawing/2014/main" id="{330C7955-84D5-0B96-DF68-6D964815B683}"/>
              </a:ext>
            </a:extLst>
          </p:cNvPr>
          <p:cNvSpPr/>
          <p:nvPr/>
        </p:nvSpPr>
        <p:spPr>
          <a:xfrm>
            <a:off x="-8466701" y="-1597523"/>
            <a:ext cx="16911046" cy="16911046"/>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3" name="Ornament">
            <a:extLst>
              <a:ext uri="{FF2B5EF4-FFF2-40B4-BE49-F238E27FC236}">
                <a16:creationId xmlns:a16="http://schemas.microsoft.com/office/drawing/2014/main" id="{8B5D968A-AB89-F571-1794-4EBA02394290}"/>
              </a:ext>
            </a:extLst>
          </p:cNvPr>
          <p:cNvSpPr/>
          <p:nvPr/>
        </p:nvSpPr>
        <p:spPr>
          <a:xfrm>
            <a:off x="-4918330" y="1950848"/>
            <a:ext cx="9814304" cy="981430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4" name="Ornament">
            <a:extLst>
              <a:ext uri="{FF2B5EF4-FFF2-40B4-BE49-F238E27FC236}">
                <a16:creationId xmlns:a16="http://schemas.microsoft.com/office/drawing/2014/main" id="{2E3EED8D-B090-D46C-DF27-10F2B511EF9C}"/>
              </a:ext>
            </a:extLst>
          </p:cNvPr>
          <p:cNvSpPr/>
          <p:nvPr/>
        </p:nvSpPr>
        <p:spPr>
          <a:xfrm>
            <a:off x="-1985268" y="4883910"/>
            <a:ext cx="3948180" cy="394818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grpSp>
        <p:nvGrpSpPr>
          <p:cNvPr id="4" name="Professional">
            <a:extLst>
              <a:ext uri="{FF2B5EF4-FFF2-40B4-BE49-F238E27FC236}">
                <a16:creationId xmlns:a16="http://schemas.microsoft.com/office/drawing/2014/main" id="{663ACCA6-DF1C-9B6D-DB40-3E401DF47EF9}"/>
              </a:ext>
            </a:extLst>
          </p:cNvPr>
          <p:cNvGrpSpPr/>
          <p:nvPr/>
        </p:nvGrpSpPr>
        <p:grpSpPr>
          <a:xfrm>
            <a:off x="5983065" y="3541665"/>
            <a:ext cx="4206991" cy="2052085"/>
            <a:chOff x="6096000" y="4165311"/>
            <a:chExt cx="4206991" cy="2052085"/>
          </a:xfrm>
        </p:grpSpPr>
        <p:grpSp>
          <p:nvGrpSpPr>
            <p:cNvPr id="45" name="Text">
              <a:extLst>
                <a:ext uri="{FF2B5EF4-FFF2-40B4-BE49-F238E27FC236}">
                  <a16:creationId xmlns:a16="http://schemas.microsoft.com/office/drawing/2014/main" id="{03A1E966-8612-CF1C-E5F2-2A1DA54A6BC2}"/>
                </a:ext>
              </a:extLst>
            </p:cNvPr>
            <p:cNvGrpSpPr/>
            <p:nvPr/>
          </p:nvGrpSpPr>
          <p:grpSpPr>
            <a:xfrm>
              <a:off x="8340915" y="4786060"/>
              <a:ext cx="1962076" cy="1209954"/>
              <a:chOff x="2874864" y="4893781"/>
              <a:chExt cx="1962076" cy="1209954"/>
            </a:xfrm>
          </p:grpSpPr>
          <p:sp>
            <p:nvSpPr>
              <p:cNvPr id="46" name="Text">
                <a:extLst>
                  <a:ext uri="{FF2B5EF4-FFF2-40B4-BE49-F238E27FC236}">
                    <a16:creationId xmlns:a16="http://schemas.microsoft.com/office/drawing/2014/main" id="{C6C29DD6-69FC-E323-0FF7-D9CB8A55C300}"/>
                  </a:ext>
                </a:extLst>
              </p:cNvPr>
              <p:cNvSpPr txBox="1"/>
              <p:nvPr/>
            </p:nvSpPr>
            <p:spPr>
              <a:xfrm>
                <a:off x="2874864" y="5272738"/>
                <a:ext cx="1962076" cy="830997"/>
              </a:xfrm>
              <a:prstGeom prst="rect">
                <a:avLst/>
              </a:prstGeom>
              <a:noFill/>
            </p:spPr>
            <p:txBody>
              <a:bodyPr wrap="none" lIns="0" tIns="0" rIns="0" bIns="0" rtlCol="0">
                <a:spAutoFit/>
              </a:bodyPr>
              <a:lstStyle/>
              <a:p>
                <a:r>
                  <a:rPr lang="en-GB">
                    <a:solidFill>
                      <a:schemeClr val="bg1"/>
                    </a:solidFill>
                    <a:latin typeface="Arial" panose="020B0604020202020204" pitchFamily="34" charset="0"/>
                    <a:cs typeface="Arial" panose="020B0604020202020204" pitchFamily="34" charset="0"/>
                  </a:rPr>
                  <a:t>The Pensions </a:t>
                </a:r>
              </a:p>
              <a:p>
                <a:r>
                  <a:rPr lang="en-GB">
                    <a:solidFill>
                      <a:schemeClr val="bg1"/>
                    </a:solidFill>
                    <a:latin typeface="Arial" panose="020B0604020202020204" pitchFamily="34" charset="0"/>
                    <a:cs typeface="Arial" panose="020B0604020202020204" pitchFamily="34" charset="0"/>
                  </a:rPr>
                  <a:t>Dashboards </a:t>
                </a:r>
              </a:p>
              <a:p>
                <a:r>
                  <a:rPr lang="en-GB">
                    <a:solidFill>
                      <a:schemeClr val="bg1"/>
                    </a:solidFill>
                    <a:latin typeface="Arial" panose="020B0604020202020204" pitchFamily="34" charset="0"/>
                    <a:cs typeface="Arial" panose="020B0604020202020204" pitchFamily="34" charset="0"/>
                  </a:rPr>
                  <a:t>Programme (PDP)</a:t>
                </a:r>
                <a:endParaRPr lang="en-PT">
                  <a:solidFill>
                    <a:schemeClr val="bg1"/>
                  </a:solidFill>
                  <a:latin typeface="Arial" panose="020B0604020202020204" pitchFamily="34" charset="0"/>
                  <a:cs typeface="Arial" panose="020B0604020202020204" pitchFamily="34" charset="0"/>
                </a:endParaRPr>
              </a:p>
            </p:txBody>
          </p:sp>
          <p:sp>
            <p:nvSpPr>
              <p:cNvPr id="47" name="Text">
                <a:extLst>
                  <a:ext uri="{FF2B5EF4-FFF2-40B4-BE49-F238E27FC236}">
                    <a16:creationId xmlns:a16="http://schemas.microsoft.com/office/drawing/2014/main" id="{50F79EA1-B92D-71AA-DB26-BE0695740EC7}"/>
                  </a:ext>
                </a:extLst>
              </p:cNvPr>
              <p:cNvSpPr txBox="1"/>
              <p:nvPr/>
            </p:nvSpPr>
            <p:spPr>
              <a:xfrm>
                <a:off x="2874864" y="4893781"/>
                <a:ext cx="1694375" cy="369332"/>
              </a:xfrm>
              <a:prstGeom prst="rect">
                <a:avLst/>
              </a:prstGeom>
              <a:noFill/>
            </p:spPr>
            <p:txBody>
              <a:bodyPr wrap="none" lIns="0" tIns="0" rIns="0" bIns="0" rtlCol="0">
                <a:spAutoFit/>
              </a:bodyPr>
              <a:lstStyle/>
              <a:p>
                <a:r>
                  <a:rPr lang="en-GB" sz="2400" b="1">
                    <a:solidFill>
                      <a:schemeClr val="accent2"/>
                    </a:solidFill>
                    <a:latin typeface="Arial" panose="020B0604020202020204" pitchFamily="34" charset="0"/>
                    <a:cs typeface="Arial" panose="020B0604020202020204" pitchFamily="34" charset="0"/>
                  </a:rPr>
                  <a:t>Joe Stacey </a:t>
                </a:r>
                <a:endParaRPr lang="en-PT" sz="2400" b="1">
                  <a:solidFill>
                    <a:schemeClr val="accent2"/>
                  </a:solidFill>
                  <a:latin typeface="Arial" panose="020B0604020202020204" pitchFamily="34" charset="0"/>
                  <a:cs typeface="Arial" panose="020B0604020202020204" pitchFamily="34" charset="0"/>
                </a:endParaRPr>
              </a:p>
            </p:txBody>
          </p:sp>
        </p:grpSp>
        <p:grpSp>
          <p:nvGrpSpPr>
            <p:cNvPr id="48" name="Image">
              <a:extLst>
                <a:ext uri="{FF2B5EF4-FFF2-40B4-BE49-F238E27FC236}">
                  <a16:creationId xmlns:a16="http://schemas.microsoft.com/office/drawing/2014/main" id="{D708C06A-F666-F70F-6766-89341B392592}"/>
                </a:ext>
              </a:extLst>
            </p:cNvPr>
            <p:cNvGrpSpPr/>
            <p:nvPr/>
          </p:nvGrpSpPr>
          <p:grpSpPr>
            <a:xfrm>
              <a:off x="6096000" y="4165311"/>
              <a:ext cx="2052085" cy="2052085"/>
              <a:chOff x="629949" y="4165311"/>
              <a:chExt cx="2052085" cy="2052085"/>
            </a:xfrm>
          </p:grpSpPr>
          <p:sp>
            <p:nvSpPr>
              <p:cNvPr id="49" name="Circle">
                <a:extLst>
                  <a:ext uri="{FF2B5EF4-FFF2-40B4-BE49-F238E27FC236}">
                    <a16:creationId xmlns:a16="http://schemas.microsoft.com/office/drawing/2014/main" id="{3C7728B1-7388-99C1-3E7E-F47879A7B672}"/>
                  </a:ext>
                </a:extLst>
              </p:cNvPr>
              <p:cNvSpPr/>
              <p:nvPr/>
            </p:nvSpPr>
            <p:spPr>
              <a:xfrm>
                <a:off x="629949" y="4165311"/>
                <a:ext cx="2052085" cy="205208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50" name="Image">
                <a:extLst>
                  <a:ext uri="{FF2B5EF4-FFF2-40B4-BE49-F238E27FC236}">
                    <a16:creationId xmlns:a16="http://schemas.microsoft.com/office/drawing/2014/main" id="{D765060D-5FFE-32E6-499E-8F31349BCEC8}"/>
                  </a:ext>
                </a:extLst>
              </p:cNvPr>
              <p:cNvPicPr>
                <a:picLocks noChangeAspect="1"/>
              </p:cNvPicPr>
              <p:nvPr/>
            </p:nvPicPr>
            <p:blipFill>
              <a:blip r:embed="rId3"/>
              <a:srcRect/>
              <a:stretch/>
            </p:blipFill>
            <p:spPr>
              <a:xfrm>
                <a:off x="776543" y="4311907"/>
                <a:ext cx="1758896" cy="1758894"/>
              </a:xfrm>
              <a:custGeom>
                <a:avLst/>
                <a:gdLst>
                  <a:gd name="connsiteX0" fmla="*/ 879448 w 1758896"/>
                  <a:gd name="connsiteY0" fmla="*/ 0 h 1758894"/>
                  <a:gd name="connsiteX1" fmla="*/ 1758896 w 1758896"/>
                  <a:gd name="connsiteY1" fmla="*/ 879447 h 1758894"/>
                  <a:gd name="connsiteX2" fmla="*/ 879448 w 1758896"/>
                  <a:gd name="connsiteY2" fmla="*/ 1758894 h 1758894"/>
                  <a:gd name="connsiteX3" fmla="*/ 0 w 1758896"/>
                  <a:gd name="connsiteY3" fmla="*/ 879447 h 1758894"/>
                  <a:gd name="connsiteX4" fmla="*/ 879448 w 1758896"/>
                  <a:gd name="connsiteY4" fmla="*/ 0 h 1758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896" h="1758894">
                    <a:moveTo>
                      <a:pt x="879448" y="0"/>
                    </a:moveTo>
                    <a:cubicBezTo>
                      <a:pt x="1365154" y="0"/>
                      <a:pt x="1758896" y="393742"/>
                      <a:pt x="1758896" y="879447"/>
                    </a:cubicBezTo>
                    <a:cubicBezTo>
                      <a:pt x="1758896" y="1365152"/>
                      <a:pt x="1365154" y="1758894"/>
                      <a:pt x="879448" y="1758894"/>
                    </a:cubicBezTo>
                    <a:cubicBezTo>
                      <a:pt x="393742" y="1758894"/>
                      <a:pt x="0" y="1365152"/>
                      <a:pt x="0" y="879447"/>
                    </a:cubicBezTo>
                    <a:cubicBezTo>
                      <a:pt x="0" y="393742"/>
                      <a:pt x="393742" y="0"/>
                      <a:pt x="879448" y="0"/>
                    </a:cubicBezTo>
                    <a:close/>
                  </a:path>
                </a:pathLst>
              </a:custGeom>
            </p:spPr>
          </p:pic>
        </p:grpSp>
      </p:grpSp>
      <p:grpSp>
        <p:nvGrpSpPr>
          <p:cNvPr id="3" name="Professional">
            <a:extLst>
              <a:ext uri="{FF2B5EF4-FFF2-40B4-BE49-F238E27FC236}">
                <a16:creationId xmlns:a16="http://schemas.microsoft.com/office/drawing/2014/main" id="{C65B8D44-E43F-17D5-908F-13FA2A82BDB1}"/>
              </a:ext>
            </a:extLst>
          </p:cNvPr>
          <p:cNvGrpSpPr/>
          <p:nvPr/>
        </p:nvGrpSpPr>
        <p:grpSpPr>
          <a:xfrm>
            <a:off x="972856" y="3541654"/>
            <a:ext cx="4899488" cy="2052085"/>
            <a:chOff x="972856" y="4422483"/>
            <a:chExt cx="4899488" cy="2052085"/>
          </a:xfrm>
        </p:grpSpPr>
        <p:grpSp>
          <p:nvGrpSpPr>
            <p:cNvPr id="32" name="Text">
              <a:extLst>
                <a:ext uri="{FF2B5EF4-FFF2-40B4-BE49-F238E27FC236}">
                  <a16:creationId xmlns:a16="http://schemas.microsoft.com/office/drawing/2014/main" id="{2BE58A40-B0ED-BAB1-C1AD-AD2B26282D92}"/>
                </a:ext>
              </a:extLst>
            </p:cNvPr>
            <p:cNvGrpSpPr/>
            <p:nvPr/>
          </p:nvGrpSpPr>
          <p:grpSpPr>
            <a:xfrm>
              <a:off x="3217771" y="5043232"/>
              <a:ext cx="2654573" cy="1187585"/>
              <a:chOff x="3217771" y="5150953"/>
              <a:chExt cx="2654573" cy="1187585"/>
            </a:xfrm>
          </p:grpSpPr>
          <p:sp>
            <p:nvSpPr>
              <p:cNvPr id="16" name="Text">
                <a:extLst>
                  <a:ext uri="{FF2B5EF4-FFF2-40B4-BE49-F238E27FC236}">
                    <a16:creationId xmlns:a16="http://schemas.microsoft.com/office/drawing/2014/main" id="{11D15FB5-164A-2F3F-9395-327D940C8ECD}"/>
                  </a:ext>
                </a:extLst>
              </p:cNvPr>
              <p:cNvSpPr txBox="1"/>
              <p:nvPr/>
            </p:nvSpPr>
            <p:spPr>
              <a:xfrm>
                <a:off x="3217771" y="5507541"/>
                <a:ext cx="2654573" cy="830997"/>
              </a:xfrm>
              <a:prstGeom prst="rect">
                <a:avLst/>
              </a:prstGeom>
              <a:noFill/>
            </p:spPr>
            <p:txBody>
              <a:bodyPr wrap="none" lIns="0" tIns="0" rIns="0" bIns="0" rtlCol="0">
                <a:spAutoFit/>
              </a:bodyPr>
              <a:lstStyle/>
              <a:p>
                <a:r>
                  <a:rPr lang="en-GB">
                    <a:solidFill>
                      <a:schemeClr val="bg1"/>
                    </a:solidFill>
                    <a:latin typeface="Arial" panose="020B0604020202020204" pitchFamily="34" charset="0"/>
                    <a:cs typeface="Arial" panose="020B0604020202020204" pitchFamily="34" charset="0"/>
                  </a:rPr>
                  <a:t>Chair of The Pensions </a:t>
                </a:r>
              </a:p>
              <a:p>
                <a:r>
                  <a:rPr lang="en-GB">
                    <a:solidFill>
                      <a:schemeClr val="bg1"/>
                    </a:solidFill>
                    <a:latin typeface="Arial" panose="020B0604020202020204" pitchFamily="34" charset="0"/>
                    <a:cs typeface="Arial" panose="020B0604020202020204" pitchFamily="34" charset="0"/>
                  </a:rPr>
                  <a:t>Administrators Standards </a:t>
                </a:r>
              </a:p>
              <a:p>
                <a:r>
                  <a:rPr lang="en-GB">
                    <a:solidFill>
                      <a:schemeClr val="bg1"/>
                    </a:solidFill>
                    <a:latin typeface="Arial" panose="020B0604020202020204" pitchFamily="34" charset="0"/>
                    <a:cs typeface="Arial" panose="020B0604020202020204" pitchFamily="34" charset="0"/>
                  </a:rPr>
                  <a:t>Association (PASA)</a:t>
                </a:r>
                <a:endParaRPr lang="en-PT">
                  <a:solidFill>
                    <a:schemeClr val="bg1"/>
                  </a:solidFill>
                  <a:latin typeface="Arial" panose="020B0604020202020204" pitchFamily="34" charset="0"/>
                  <a:cs typeface="Arial" panose="020B0604020202020204" pitchFamily="34" charset="0"/>
                </a:endParaRPr>
              </a:p>
            </p:txBody>
          </p:sp>
          <p:sp>
            <p:nvSpPr>
              <p:cNvPr id="15" name="Text">
                <a:extLst>
                  <a:ext uri="{FF2B5EF4-FFF2-40B4-BE49-F238E27FC236}">
                    <a16:creationId xmlns:a16="http://schemas.microsoft.com/office/drawing/2014/main" id="{1711C2A5-378E-C861-E240-D47233280DD9}"/>
                  </a:ext>
                </a:extLst>
              </p:cNvPr>
              <p:cNvSpPr txBox="1"/>
              <p:nvPr/>
            </p:nvSpPr>
            <p:spPr>
              <a:xfrm>
                <a:off x="3217771" y="5150953"/>
                <a:ext cx="1657505" cy="369332"/>
              </a:xfrm>
              <a:prstGeom prst="rect">
                <a:avLst/>
              </a:prstGeom>
              <a:noFill/>
            </p:spPr>
            <p:txBody>
              <a:bodyPr wrap="none" lIns="0" tIns="0" rIns="0" bIns="0" rtlCol="0">
                <a:spAutoFit/>
              </a:bodyPr>
              <a:lstStyle/>
              <a:p>
                <a:r>
                  <a:rPr lang="en-GB" sz="2400" b="1">
                    <a:solidFill>
                      <a:schemeClr val="accent2"/>
                    </a:solidFill>
                    <a:latin typeface="Arial" panose="020B0604020202020204" pitchFamily="34" charset="0"/>
                    <a:cs typeface="Arial" panose="020B0604020202020204" pitchFamily="34" charset="0"/>
                  </a:rPr>
                  <a:t>Kim Gubler</a:t>
                </a:r>
                <a:endParaRPr lang="en-PT" sz="2400" b="1">
                  <a:solidFill>
                    <a:schemeClr val="accent2"/>
                  </a:solidFill>
                  <a:latin typeface="Arial" panose="020B0604020202020204" pitchFamily="34" charset="0"/>
                  <a:cs typeface="Arial" panose="020B0604020202020204" pitchFamily="34" charset="0"/>
                </a:endParaRPr>
              </a:p>
            </p:txBody>
          </p:sp>
        </p:grpSp>
        <p:grpSp>
          <p:nvGrpSpPr>
            <p:cNvPr id="31" name="Image">
              <a:extLst>
                <a:ext uri="{FF2B5EF4-FFF2-40B4-BE49-F238E27FC236}">
                  <a16:creationId xmlns:a16="http://schemas.microsoft.com/office/drawing/2014/main" id="{15D4F55B-670D-C56F-031C-200F7F7670AA}"/>
                </a:ext>
              </a:extLst>
            </p:cNvPr>
            <p:cNvGrpSpPr/>
            <p:nvPr/>
          </p:nvGrpSpPr>
          <p:grpSpPr>
            <a:xfrm>
              <a:off x="972856" y="4422483"/>
              <a:ext cx="2052085" cy="2052085"/>
              <a:chOff x="972856" y="4422483"/>
              <a:chExt cx="2052085" cy="2052085"/>
            </a:xfrm>
          </p:grpSpPr>
          <p:sp>
            <p:nvSpPr>
              <p:cNvPr id="11" name="Circle">
                <a:extLst>
                  <a:ext uri="{FF2B5EF4-FFF2-40B4-BE49-F238E27FC236}">
                    <a16:creationId xmlns:a16="http://schemas.microsoft.com/office/drawing/2014/main" id="{6DAAC599-3D0A-7DAE-43D7-A9070AEEDD1E}"/>
                  </a:ext>
                </a:extLst>
              </p:cNvPr>
              <p:cNvSpPr/>
              <p:nvPr/>
            </p:nvSpPr>
            <p:spPr>
              <a:xfrm>
                <a:off x="972856" y="4422483"/>
                <a:ext cx="2052085" cy="205208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29" name="Image">
                <a:extLst>
                  <a:ext uri="{FF2B5EF4-FFF2-40B4-BE49-F238E27FC236}">
                    <a16:creationId xmlns:a16="http://schemas.microsoft.com/office/drawing/2014/main" id="{1B0B3870-B3B9-960F-5618-4AF563FCEE06}"/>
                  </a:ext>
                </a:extLst>
              </p:cNvPr>
              <p:cNvPicPr>
                <a:picLocks noChangeAspect="1"/>
              </p:cNvPicPr>
              <p:nvPr/>
            </p:nvPicPr>
            <p:blipFill>
              <a:blip r:embed="rId4"/>
              <a:srcRect/>
              <a:stretch/>
            </p:blipFill>
            <p:spPr>
              <a:xfrm>
                <a:off x="1119450" y="4569079"/>
                <a:ext cx="1758896" cy="1758894"/>
              </a:xfrm>
              <a:custGeom>
                <a:avLst/>
                <a:gdLst>
                  <a:gd name="connsiteX0" fmla="*/ 879448 w 1758896"/>
                  <a:gd name="connsiteY0" fmla="*/ 0 h 1758894"/>
                  <a:gd name="connsiteX1" fmla="*/ 1758896 w 1758896"/>
                  <a:gd name="connsiteY1" fmla="*/ 879447 h 1758894"/>
                  <a:gd name="connsiteX2" fmla="*/ 879448 w 1758896"/>
                  <a:gd name="connsiteY2" fmla="*/ 1758894 h 1758894"/>
                  <a:gd name="connsiteX3" fmla="*/ 0 w 1758896"/>
                  <a:gd name="connsiteY3" fmla="*/ 879447 h 1758894"/>
                  <a:gd name="connsiteX4" fmla="*/ 879448 w 1758896"/>
                  <a:gd name="connsiteY4" fmla="*/ 0 h 1758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896" h="1758894">
                    <a:moveTo>
                      <a:pt x="879448" y="0"/>
                    </a:moveTo>
                    <a:cubicBezTo>
                      <a:pt x="1365154" y="0"/>
                      <a:pt x="1758896" y="393742"/>
                      <a:pt x="1758896" y="879447"/>
                    </a:cubicBezTo>
                    <a:cubicBezTo>
                      <a:pt x="1758896" y="1365152"/>
                      <a:pt x="1365154" y="1758894"/>
                      <a:pt x="879448" y="1758894"/>
                    </a:cubicBezTo>
                    <a:cubicBezTo>
                      <a:pt x="393742" y="1758894"/>
                      <a:pt x="0" y="1365152"/>
                      <a:pt x="0" y="879447"/>
                    </a:cubicBezTo>
                    <a:cubicBezTo>
                      <a:pt x="0" y="393742"/>
                      <a:pt x="393742" y="0"/>
                      <a:pt x="879448" y="0"/>
                    </a:cubicBezTo>
                    <a:close/>
                  </a:path>
                </a:pathLst>
              </a:custGeom>
            </p:spPr>
          </p:pic>
        </p:grpSp>
      </p:grpSp>
      <p:sp>
        <p:nvSpPr>
          <p:cNvPr id="10" name="Text">
            <a:extLst>
              <a:ext uri="{FF2B5EF4-FFF2-40B4-BE49-F238E27FC236}">
                <a16:creationId xmlns:a16="http://schemas.microsoft.com/office/drawing/2014/main" id="{937572D0-B521-D1DD-C100-F47EEE5B42EB}"/>
              </a:ext>
            </a:extLst>
          </p:cNvPr>
          <p:cNvSpPr txBox="1"/>
          <p:nvPr/>
        </p:nvSpPr>
        <p:spPr>
          <a:xfrm>
            <a:off x="1095766" y="1375815"/>
            <a:ext cx="1846659" cy="369332"/>
          </a:xfrm>
          <a:prstGeom prst="rect">
            <a:avLst/>
          </a:prstGeom>
          <a:noFill/>
        </p:spPr>
        <p:txBody>
          <a:bodyPr wrap="none" lIns="0" tIns="0" rIns="0" bIns="0" rtlCol="0">
            <a:spAutoFit/>
          </a:bodyPr>
          <a:lstStyle/>
          <a:p>
            <a:r>
              <a:rPr lang="en-GB" sz="2400" b="1">
                <a:solidFill>
                  <a:schemeClr val="accent2"/>
                </a:solidFill>
                <a:latin typeface="Arial" panose="020B0604020202020204" pitchFamily="34" charset="0"/>
                <a:cs typeface="Arial" panose="020B0604020202020204" pitchFamily="34" charset="0"/>
              </a:rPr>
              <a:t>Expert panel</a:t>
            </a:r>
            <a:endParaRPr lang="en-PT" sz="2400" b="1">
              <a:solidFill>
                <a:schemeClr val="accent2"/>
              </a:solidFill>
              <a:latin typeface="Arial" panose="020B0604020202020204" pitchFamily="34" charset="0"/>
              <a:cs typeface="Arial" panose="020B0604020202020204" pitchFamily="34" charset="0"/>
            </a:endParaRPr>
          </a:p>
        </p:txBody>
      </p:sp>
      <p:sp>
        <p:nvSpPr>
          <p:cNvPr id="9" name="Text">
            <a:extLst>
              <a:ext uri="{FF2B5EF4-FFF2-40B4-BE49-F238E27FC236}">
                <a16:creationId xmlns:a16="http://schemas.microsoft.com/office/drawing/2014/main" id="{B5F58552-76E3-F12C-EB8D-8AEC1E7C6F9A}"/>
              </a:ext>
            </a:extLst>
          </p:cNvPr>
          <p:cNvSpPr txBox="1"/>
          <p:nvPr/>
        </p:nvSpPr>
        <p:spPr>
          <a:xfrm>
            <a:off x="1095766" y="788838"/>
            <a:ext cx="3172535" cy="615553"/>
          </a:xfrm>
          <a:prstGeom prst="rect">
            <a:avLst/>
          </a:prstGeom>
          <a:noFill/>
        </p:spPr>
        <p:txBody>
          <a:bodyPr wrap="none" lIns="0" tIns="0" rIns="0" bIns="0" rtlCol="0">
            <a:spAutoFit/>
          </a:bodyPr>
          <a:lstStyle/>
          <a:p>
            <a:r>
              <a:rPr lang="en-GB" sz="4000" b="1">
                <a:solidFill>
                  <a:schemeClr val="bg1"/>
                </a:solidFill>
                <a:latin typeface="Arial" panose="020B0604020202020204" pitchFamily="34" charset="0"/>
                <a:cs typeface="Arial" panose="020B0604020202020204" pitchFamily="34" charset="0"/>
              </a:rPr>
              <a:t>Q&amp;A session</a:t>
            </a:r>
            <a:endParaRPr lang="en-PT" sz="4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817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0-#ppt_w/2"/>
                                          </p:val>
                                        </p:tav>
                                        <p:tav tm="100000">
                                          <p:val>
                                            <p:strVal val="#ppt_x"/>
                                          </p:val>
                                        </p:tav>
                                      </p:tavLst>
                                    </p:anim>
                                    <p:anim calcmode="lin" valueType="num">
                                      <p:cBhvr additive="base">
                                        <p:cTn id="12" dur="1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ppt_x"/>
                                          </p:val>
                                        </p:tav>
                                        <p:tav tm="100000">
                                          <p:val>
                                            <p:strVal val="#ppt_x"/>
                                          </p:val>
                                        </p:tav>
                                      </p:tavLst>
                                    </p:anim>
                                    <p:anim calcmode="lin" valueType="num">
                                      <p:cBhvr additive="base">
                                        <p:cTn id="16" dur="1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ppt_x"/>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6" presetClass="emph" presetSubtype="0" repeatCount="indefinite" autoRev="1" fill="hold" grpId="0" nodeType="withEffect">
                                  <p:stCondLst>
                                    <p:cond delay="0"/>
                                  </p:stCondLst>
                                  <p:childTnLst>
                                    <p:animScale>
                                      <p:cBhvr>
                                        <p:cTn id="22" dur="15000" fill="hold"/>
                                        <p:tgtEl>
                                          <p:spTgt spid="34"/>
                                        </p:tgtEl>
                                      </p:cBhvr>
                                      <p:by x="125000" y="125000"/>
                                    </p:animScale>
                                  </p:childTnLst>
                                </p:cTn>
                              </p:par>
                              <p:par>
                                <p:cTn id="23" presetID="6" presetClass="emph" presetSubtype="0" repeatCount="indefinite" autoRev="1" fill="hold" grpId="0" nodeType="withEffect">
                                  <p:stCondLst>
                                    <p:cond delay="0"/>
                                  </p:stCondLst>
                                  <p:childTnLst>
                                    <p:animScale>
                                      <p:cBhvr>
                                        <p:cTn id="24" dur="20000" fill="hold"/>
                                        <p:tgtEl>
                                          <p:spTgt spid="33"/>
                                        </p:tgtEl>
                                      </p:cBhvr>
                                      <p:by x="125000" y="125000"/>
                                    </p:animScale>
                                  </p:childTnLst>
                                </p:cTn>
                              </p:par>
                              <p:par>
                                <p:cTn id="25" presetID="6" presetClass="emph" presetSubtype="0" repeatCount="indefinite" autoRev="1" fill="hold" grpId="0" nodeType="withEffect">
                                  <p:stCondLst>
                                    <p:cond delay="0"/>
                                  </p:stCondLst>
                                  <p:childTnLst>
                                    <p:animScale>
                                      <p:cBhvr>
                                        <p:cTn id="26" dur="25000" fill="hold"/>
                                        <p:tgtEl>
                                          <p:spTgt spid="30"/>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34" grpId="0" animBg="1"/>
      <p:bldP spid="10"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8BF5B-73B7-10E9-29D3-EF41DF006259}"/>
            </a:ext>
          </a:extLst>
        </p:cNvPr>
        <p:cNvGrpSpPr/>
        <p:nvPr/>
      </p:nvGrpSpPr>
      <p:grpSpPr>
        <a:xfrm>
          <a:off x="0" y="0"/>
          <a:ext cx="0" cy="0"/>
          <a:chOff x="0" y="0"/>
          <a:chExt cx="0" cy="0"/>
        </a:xfrm>
      </p:grpSpPr>
      <p:sp>
        <p:nvSpPr>
          <p:cNvPr id="5" name="Ornament">
            <a:extLst>
              <a:ext uri="{FF2B5EF4-FFF2-40B4-BE49-F238E27FC236}">
                <a16:creationId xmlns:a16="http://schemas.microsoft.com/office/drawing/2014/main" id="{EDB8DBB5-E869-C1A4-CAB9-FF1DBC5D7F57}"/>
              </a:ext>
            </a:extLst>
          </p:cNvPr>
          <p:cNvSpPr/>
          <p:nvPr/>
        </p:nvSpPr>
        <p:spPr>
          <a:xfrm>
            <a:off x="1261264" y="-4532718"/>
            <a:ext cx="15119364" cy="1511936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6" name="Ornament">
            <a:extLst>
              <a:ext uri="{FF2B5EF4-FFF2-40B4-BE49-F238E27FC236}">
                <a16:creationId xmlns:a16="http://schemas.microsoft.com/office/drawing/2014/main" id="{AC133040-83D5-F169-D306-AB980357DDEC}"/>
              </a:ext>
            </a:extLst>
          </p:cNvPr>
          <p:cNvSpPr/>
          <p:nvPr/>
        </p:nvSpPr>
        <p:spPr>
          <a:xfrm>
            <a:off x="3958471" y="-971206"/>
            <a:ext cx="8878230" cy="887823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7" name="Ornament">
            <a:extLst>
              <a:ext uri="{FF2B5EF4-FFF2-40B4-BE49-F238E27FC236}">
                <a16:creationId xmlns:a16="http://schemas.microsoft.com/office/drawing/2014/main" id="{F5344369-67A2-4CAC-40DE-0B5A388743AD}"/>
              </a:ext>
            </a:extLst>
          </p:cNvPr>
          <p:cNvSpPr/>
          <p:nvPr/>
        </p:nvSpPr>
        <p:spPr>
          <a:xfrm>
            <a:off x="6096000" y="1287480"/>
            <a:ext cx="4714567" cy="4714567"/>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3" name="Graphic 2">
            <a:extLst>
              <a:ext uri="{FF2B5EF4-FFF2-40B4-BE49-F238E27FC236}">
                <a16:creationId xmlns:a16="http://schemas.microsoft.com/office/drawing/2014/main" id="{181043F9-B111-38A7-0EF2-C265DC592A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11971">
            <a:off x="6288586" y="1509112"/>
            <a:ext cx="2818810" cy="2504482"/>
          </a:xfrm>
          <a:prstGeom prst="rect">
            <a:avLst/>
          </a:prstGeom>
          <a:effectLst>
            <a:outerShdw dist="88900" dir="8100000" algn="ctr" rotWithShape="0">
              <a:schemeClr val="tx2">
                <a:alpha val="25000"/>
              </a:schemeClr>
            </a:outerShdw>
          </a:effectLst>
        </p:spPr>
      </p:pic>
      <p:pic>
        <p:nvPicPr>
          <p:cNvPr id="4" name="Graphic 3">
            <a:extLst>
              <a:ext uri="{FF2B5EF4-FFF2-40B4-BE49-F238E27FC236}">
                <a16:creationId xmlns:a16="http://schemas.microsoft.com/office/drawing/2014/main" id="{D4EC5F59-385A-11AE-1572-E5EB71D636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19200">
            <a:off x="7610363" y="2279483"/>
            <a:ext cx="3379236" cy="3002414"/>
          </a:xfrm>
          <a:prstGeom prst="rect">
            <a:avLst/>
          </a:prstGeom>
          <a:effectLst>
            <a:outerShdw dist="88900" dir="8100000" algn="ctr" rotWithShape="0">
              <a:schemeClr val="tx2">
                <a:alpha val="25000"/>
              </a:schemeClr>
            </a:outerShdw>
          </a:effectLst>
        </p:spPr>
      </p:pic>
      <p:sp>
        <p:nvSpPr>
          <p:cNvPr id="8" name="Text">
            <a:extLst>
              <a:ext uri="{FF2B5EF4-FFF2-40B4-BE49-F238E27FC236}">
                <a16:creationId xmlns:a16="http://schemas.microsoft.com/office/drawing/2014/main" id="{FE52C3CE-C0BA-4C97-A2D6-431C0DF8CBAC}"/>
              </a:ext>
            </a:extLst>
          </p:cNvPr>
          <p:cNvSpPr txBox="1"/>
          <p:nvPr/>
        </p:nvSpPr>
        <p:spPr>
          <a:xfrm>
            <a:off x="1020981" y="2210255"/>
            <a:ext cx="5151731" cy="2462213"/>
          </a:xfrm>
          <a:prstGeom prst="rect">
            <a:avLst/>
          </a:prstGeom>
          <a:noFill/>
        </p:spPr>
        <p:txBody>
          <a:bodyPr wrap="square" lIns="0" tIns="0" rIns="0" bIns="0" rtlCol="0">
            <a:spAutoFit/>
          </a:bodyPr>
          <a:lstStyle/>
          <a:p>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We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recognise</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that some requirements may be challenging for industry to meet </a:t>
            </a:r>
            <a:endParaRPr lang="en-GB"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722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par>
                                <p:cTn id="13" presetID="6" presetClass="emph" presetSubtype="0" repeatCount="indefinite" autoRev="1" fill="hold" grpId="0" nodeType="withEffect">
                                  <p:stCondLst>
                                    <p:cond delay="0"/>
                                  </p:stCondLst>
                                  <p:childTnLst>
                                    <p:animScale>
                                      <p:cBhvr>
                                        <p:cTn id="14" dur="15000" fill="hold"/>
                                        <p:tgtEl>
                                          <p:spTgt spid="7"/>
                                        </p:tgtEl>
                                      </p:cBhvr>
                                      <p:by x="125000" y="125000"/>
                                    </p:animScale>
                                  </p:childTnLst>
                                </p:cTn>
                              </p:par>
                              <p:par>
                                <p:cTn id="15" presetID="6" presetClass="emph" presetSubtype="0" repeatCount="indefinite" autoRev="1" fill="hold" grpId="0" nodeType="withEffect">
                                  <p:stCondLst>
                                    <p:cond delay="0"/>
                                  </p:stCondLst>
                                  <p:childTnLst>
                                    <p:animScale>
                                      <p:cBhvr>
                                        <p:cTn id="16" dur="20000" fill="hold"/>
                                        <p:tgtEl>
                                          <p:spTgt spid="6"/>
                                        </p:tgtEl>
                                      </p:cBhvr>
                                      <p:by x="125000" y="125000"/>
                                    </p:animScale>
                                  </p:childTnLst>
                                </p:cTn>
                              </p:par>
                              <p:par>
                                <p:cTn id="17" presetID="6" presetClass="emph" presetSubtype="0" repeatCount="indefinite" autoRev="1" fill="hold" grpId="0" nodeType="withEffect">
                                  <p:stCondLst>
                                    <p:cond delay="0"/>
                                  </p:stCondLst>
                                  <p:childTnLst>
                                    <p:animScale>
                                      <p:cBhvr>
                                        <p:cTn id="18" dur="25000" fill="hold"/>
                                        <p:tgtEl>
                                          <p:spTgt spid="5"/>
                                        </p:tgtEl>
                                      </p:cBhvr>
                                      <p:by x="125000" y="125000"/>
                                    </p:animScale>
                                  </p:childTnLst>
                                </p:cTn>
                              </p:par>
                              <p:par>
                                <p:cTn id="19" presetID="2" presetClass="entr" presetSubtype="8" accel="17000" decel="8300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250" fill="hold"/>
                                        <p:tgtEl>
                                          <p:spTgt spid="8"/>
                                        </p:tgtEl>
                                        <p:attrNameLst>
                                          <p:attrName>ppt_x</p:attrName>
                                        </p:attrNameLst>
                                      </p:cBhvr>
                                      <p:tavLst>
                                        <p:tav tm="0">
                                          <p:val>
                                            <p:strVal val="0-#ppt_w/2"/>
                                          </p:val>
                                        </p:tav>
                                        <p:tav tm="100000">
                                          <p:val>
                                            <p:strVal val="#ppt_x"/>
                                          </p:val>
                                        </p:tav>
                                      </p:tavLst>
                                    </p:anim>
                                    <p:anim calcmode="lin" valueType="num">
                                      <p:cBhvr additive="base">
                                        <p:cTn id="22"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0E90E-DC80-8327-2883-69F2BFDBA217}"/>
            </a:ext>
          </a:extLst>
        </p:cNvPr>
        <p:cNvGrpSpPr/>
        <p:nvPr/>
      </p:nvGrpSpPr>
      <p:grpSpPr>
        <a:xfrm>
          <a:off x="0" y="0"/>
          <a:ext cx="0" cy="0"/>
          <a:chOff x="0" y="0"/>
          <a:chExt cx="0" cy="0"/>
        </a:xfrm>
      </p:grpSpPr>
      <p:sp>
        <p:nvSpPr>
          <p:cNvPr id="3" name="Ornament">
            <a:extLst>
              <a:ext uri="{FF2B5EF4-FFF2-40B4-BE49-F238E27FC236}">
                <a16:creationId xmlns:a16="http://schemas.microsoft.com/office/drawing/2014/main" id="{06C16F80-B430-F2E2-FCC1-ED9A20DE10CA}"/>
              </a:ext>
            </a:extLst>
          </p:cNvPr>
          <p:cNvSpPr/>
          <p:nvPr/>
        </p:nvSpPr>
        <p:spPr>
          <a:xfrm>
            <a:off x="5274527" y="-8179417"/>
            <a:ext cx="15119364" cy="1511936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4" name="Ornament">
            <a:extLst>
              <a:ext uri="{FF2B5EF4-FFF2-40B4-BE49-F238E27FC236}">
                <a16:creationId xmlns:a16="http://schemas.microsoft.com/office/drawing/2014/main" id="{348099DD-AEF4-EE69-F8AF-C85038160CA3}"/>
              </a:ext>
            </a:extLst>
          </p:cNvPr>
          <p:cNvSpPr/>
          <p:nvPr/>
        </p:nvSpPr>
        <p:spPr>
          <a:xfrm>
            <a:off x="8129995" y="-4793751"/>
            <a:ext cx="8878230" cy="887823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5" name="Ornament">
            <a:extLst>
              <a:ext uri="{FF2B5EF4-FFF2-40B4-BE49-F238E27FC236}">
                <a16:creationId xmlns:a16="http://schemas.microsoft.com/office/drawing/2014/main" id="{2868C02A-47FC-7882-2D62-BCDB8DE9B3A9}"/>
              </a:ext>
            </a:extLst>
          </p:cNvPr>
          <p:cNvSpPr/>
          <p:nvPr/>
        </p:nvSpPr>
        <p:spPr>
          <a:xfrm>
            <a:off x="10267524" y="-2535065"/>
            <a:ext cx="4714567" cy="4714567"/>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6" name="Doc">
            <a:extLst>
              <a:ext uri="{FF2B5EF4-FFF2-40B4-BE49-F238E27FC236}">
                <a16:creationId xmlns:a16="http://schemas.microsoft.com/office/drawing/2014/main" id="{3C74A867-35CC-2D2D-ABBB-70B79577BF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58460">
            <a:off x="7061495" y="847242"/>
            <a:ext cx="3366700" cy="4909770"/>
          </a:xfrm>
          <a:prstGeom prst="rect">
            <a:avLst/>
          </a:prstGeom>
        </p:spPr>
      </p:pic>
      <p:pic>
        <p:nvPicPr>
          <p:cNvPr id="7" name="Graphic 6">
            <a:extLst>
              <a:ext uri="{FF2B5EF4-FFF2-40B4-BE49-F238E27FC236}">
                <a16:creationId xmlns:a16="http://schemas.microsoft.com/office/drawing/2014/main" id="{8D4DF23D-6CED-4FBE-3CDB-ED8E56B1B0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4319" y="870569"/>
            <a:ext cx="1776064" cy="1600562"/>
          </a:xfrm>
          <a:prstGeom prst="rect">
            <a:avLst/>
          </a:prstGeom>
          <a:effectLst>
            <a:outerShdw dist="88900" dir="2100000" algn="ctr" rotWithShape="0">
              <a:schemeClr val="tx2">
                <a:alpha val="25000"/>
              </a:schemeClr>
            </a:outerShdw>
          </a:effectLst>
        </p:spPr>
      </p:pic>
      <p:pic>
        <p:nvPicPr>
          <p:cNvPr id="8" name="Quality">
            <a:extLst>
              <a:ext uri="{FF2B5EF4-FFF2-40B4-BE49-F238E27FC236}">
                <a16:creationId xmlns:a16="http://schemas.microsoft.com/office/drawing/2014/main" id="{38C4AC15-A5B5-057D-8195-F57D924F6E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15192" y="2778584"/>
            <a:ext cx="2604376" cy="3836982"/>
          </a:xfrm>
          <a:prstGeom prst="rect">
            <a:avLst/>
          </a:prstGeom>
          <a:effectLst>
            <a:outerShdw dist="88900" dir="12000000" algn="ctr" rotWithShape="0">
              <a:schemeClr val="tx2">
                <a:alpha val="25000"/>
              </a:schemeClr>
            </a:outerShdw>
          </a:effectLst>
        </p:spPr>
      </p:pic>
      <p:sp>
        <p:nvSpPr>
          <p:cNvPr id="11" name="Text">
            <a:extLst>
              <a:ext uri="{FF2B5EF4-FFF2-40B4-BE49-F238E27FC236}">
                <a16:creationId xmlns:a16="http://schemas.microsoft.com/office/drawing/2014/main" id="{E7B3ABFF-D3F5-0E47-1706-6352792495BA}"/>
              </a:ext>
            </a:extLst>
          </p:cNvPr>
          <p:cNvSpPr txBox="1"/>
          <p:nvPr/>
        </p:nvSpPr>
        <p:spPr>
          <a:xfrm>
            <a:off x="993201" y="2209538"/>
            <a:ext cx="4966359" cy="1846659"/>
          </a:xfrm>
          <a:prstGeom prst="rect">
            <a:avLst/>
          </a:prstGeom>
          <a:noFill/>
        </p:spPr>
        <p:txBody>
          <a:bodyPr wrap="square" lIns="0" tIns="0" rIns="0" bIns="0" rtlCol="0">
            <a:spAutoFit/>
          </a:bodyPr>
          <a:lstStyle/>
          <a:p>
            <a:r>
              <a:rPr lang="en-US" sz="4000" b="1">
                <a:solidFill>
                  <a:schemeClr val="bg1"/>
                </a:solidFill>
                <a:latin typeface="Arial" panose="020B0604020202020204" pitchFamily="34" charset="0"/>
                <a:ea typeface="Calibri" panose="020F0502020204030204" pitchFamily="34" charset="0"/>
                <a:cs typeface="Arial" panose="020B0604020202020204" pitchFamily="34" charset="0"/>
              </a:rPr>
              <a:t>Our compliance and enforcement policy is principles-based</a:t>
            </a:r>
            <a:endParaRPr lang="en-GB" sz="4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89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15000" fill="hold"/>
                                        <p:tgtEl>
                                          <p:spTgt spid="5"/>
                                        </p:tgtEl>
                                      </p:cBhvr>
                                      <p:by x="125000" y="125000"/>
                                    </p:animScale>
                                  </p:childTnLst>
                                </p:cTn>
                              </p:par>
                              <p:par>
                                <p:cTn id="11" presetID="2" presetClass="entr" presetSubtype="2" accel="50000" decel="5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500" fill="hold"/>
                                        <p:tgtEl>
                                          <p:spTgt spid="4"/>
                                        </p:tgtEl>
                                        <p:attrNameLst>
                                          <p:attrName>ppt_x</p:attrName>
                                        </p:attrNameLst>
                                      </p:cBhvr>
                                      <p:tavLst>
                                        <p:tav tm="0">
                                          <p:val>
                                            <p:strVal val="1+#ppt_w/2"/>
                                          </p:val>
                                        </p:tav>
                                        <p:tav tm="100000">
                                          <p:val>
                                            <p:strVal val="#ppt_x"/>
                                          </p:val>
                                        </p:tav>
                                      </p:tavLst>
                                    </p:anim>
                                    <p:anim calcmode="lin" valueType="num">
                                      <p:cBhvr additive="base">
                                        <p:cTn id="14" dur="1500" fill="hold"/>
                                        <p:tgtEl>
                                          <p:spTgt spid="4"/>
                                        </p:tgtEl>
                                        <p:attrNameLst>
                                          <p:attrName>ppt_y</p:attrName>
                                        </p:attrNameLst>
                                      </p:cBhvr>
                                      <p:tavLst>
                                        <p:tav tm="0">
                                          <p:val>
                                            <p:strVal val="#ppt_y"/>
                                          </p:val>
                                        </p:tav>
                                        <p:tav tm="100000">
                                          <p:val>
                                            <p:strVal val="#ppt_y"/>
                                          </p:val>
                                        </p:tav>
                                      </p:tavLst>
                                    </p:anim>
                                  </p:childTnLst>
                                </p:cTn>
                              </p:par>
                              <p:par>
                                <p:cTn id="15" presetID="6" presetClass="emph" presetSubtype="0" repeatCount="indefinite" autoRev="1" fill="hold" grpId="1" nodeType="withEffect">
                                  <p:stCondLst>
                                    <p:cond delay="0"/>
                                  </p:stCondLst>
                                  <p:childTnLst>
                                    <p:animScale>
                                      <p:cBhvr>
                                        <p:cTn id="16" dur="20000" fill="hold"/>
                                        <p:tgtEl>
                                          <p:spTgt spid="4"/>
                                        </p:tgtEl>
                                      </p:cBhvr>
                                      <p:by x="125000" y="125000"/>
                                    </p:animScale>
                                  </p:childTnLst>
                                </p:cTn>
                              </p:par>
                              <p:par>
                                <p:cTn id="17" presetID="2" presetClass="entr" presetSubtype="2" accel="50000" decel="5000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1+#ppt_w/2"/>
                                          </p:val>
                                        </p:tav>
                                        <p:tav tm="100000">
                                          <p:val>
                                            <p:strVal val="#ppt_x"/>
                                          </p:val>
                                        </p:tav>
                                      </p:tavLst>
                                    </p:anim>
                                    <p:anim calcmode="lin" valueType="num">
                                      <p:cBhvr additive="base">
                                        <p:cTn id="20" dur="1500" fill="hold"/>
                                        <p:tgtEl>
                                          <p:spTgt spid="3"/>
                                        </p:tgtEl>
                                        <p:attrNameLst>
                                          <p:attrName>ppt_y</p:attrName>
                                        </p:attrNameLst>
                                      </p:cBhvr>
                                      <p:tavLst>
                                        <p:tav tm="0">
                                          <p:val>
                                            <p:strVal val="#ppt_y"/>
                                          </p:val>
                                        </p:tav>
                                        <p:tav tm="100000">
                                          <p:val>
                                            <p:strVal val="#ppt_y"/>
                                          </p:val>
                                        </p:tav>
                                      </p:tavLst>
                                    </p:anim>
                                  </p:childTnLst>
                                </p:cTn>
                              </p:par>
                              <p:par>
                                <p:cTn id="21" presetID="6" presetClass="emph" presetSubtype="0" repeatCount="indefinite" autoRev="1" fill="hold" grpId="1" nodeType="withEffect">
                                  <p:stCondLst>
                                    <p:cond delay="0"/>
                                  </p:stCondLst>
                                  <p:childTnLst>
                                    <p:animScale>
                                      <p:cBhvr>
                                        <p:cTn id="22" dur="25000" fill="hold"/>
                                        <p:tgtEl>
                                          <p:spTgt spid="3"/>
                                        </p:tgtEl>
                                      </p:cBhvr>
                                      <p:by x="125000" y="125000"/>
                                    </p:animScale>
                                  </p:childTnLst>
                                </p:cTn>
                              </p:par>
                              <p:par>
                                <p:cTn id="23" presetID="2" presetClass="entr" presetSubtype="2" accel="50000" decel="5000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500" fill="hold"/>
                                        <p:tgtEl>
                                          <p:spTgt spid="6"/>
                                        </p:tgtEl>
                                        <p:attrNameLst>
                                          <p:attrName>ppt_x</p:attrName>
                                        </p:attrNameLst>
                                      </p:cBhvr>
                                      <p:tavLst>
                                        <p:tav tm="0">
                                          <p:val>
                                            <p:strVal val="1+#ppt_w/2"/>
                                          </p:val>
                                        </p:tav>
                                        <p:tav tm="100000">
                                          <p:val>
                                            <p:strVal val="#ppt_x"/>
                                          </p:val>
                                        </p:tav>
                                      </p:tavLst>
                                    </p:anim>
                                    <p:anim calcmode="lin" valueType="num">
                                      <p:cBhvr additive="base">
                                        <p:cTn id="26" dur="1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accel="50000" decel="50000" fill="hold" nodeType="with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500" fill="hold"/>
                                        <p:tgtEl>
                                          <p:spTgt spid="7"/>
                                        </p:tgtEl>
                                        <p:attrNameLst>
                                          <p:attrName>ppt_x</p:attrName>
                                        </p:attrNameLst>
                                      </p:cBhvr>
                                      <p:tavLst>
                                        <p:tav tm="0">
                                          <p:val>
                                            <p:strVal val="#ppt_x"/>
                                          </p:val>
                                        </p:tav>
                                        <p:tav tm="100000">
                                          <p:val>
                                            <p:strVal val="#ppt_x"/>
                                          </p:val>
                                        </p:tav>
                                      </p:tavLst>
                                    </p:anim>
                                    <p:anim calcmode="lin" valueType="num">
                                      <p:cBhvr additive="base">
                                        <p:cTn id="30" dur="1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2" accel="50000" decel="50000" fill="hold" nodeType="withEffect">
                                  <p:stCondLst>
                                    <p:cond delay="25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500" fill="hold"/>
                                        <p:tgtEl>
                                          <p:spTgt spid="8"/>
                                        </p:tgtEl>
                                        <p:attrNameLst>
                                          <p:attrName>ppt_x</p:attrName>
                                        </p:attrNameLst>
                                      </p:cBhvr>
                                      <p:tavLst>
                                        <p:tav tm="0">
                                          <p:val>
                                            <p:strVal val="1+#ppt_w/2"/>
                                          </p:val>
                                        </p:tav>
                                        <p:tav tm="100000">
                                          <p:val>
                                            <p:strVal val="#ppt_x"/>
                                          </p:val>
                                        </p:tav>
                                      </p:tavLst>
                                    </p:anim>
                                    <p:anim calcmode="lin" valueType="num">
                                      <p:cBhvr additive="base">
                                        <p:cTn id="34" dur="1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8" accel="17000" decel="8300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250" fill="hold"/>
                                        <p:tgtEl>
                                          <p:spTgt spid="11"/>
                                        </p:tgtEl>
                                        <p:attrNameLst>
                                          <p:attrName>ppt_x</p:attrName>
                                        </p:attrNameLst>
                                      </p:cBhvr>
                                      <p:tavLst>
                                        <p:tav tm="0">
                                          <p:val>
                                            <p:strVal val="0-#ppt_w/2"/>
                                          </p:val>
                                        </p:tav>
                                        <p:tav tm="100000">
                                          <p:val>
                                            <p:strVal val="#ppt_x"/>
                                          </p:val>
                                        </p:tav>
                                      </p:tavLst>
                                    </p:anim>
                                    <p:anim calcmode="lin" valueType="num">
                                      <p:cBhvr additive="base">
                                        <p:cTn id="38"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6A605-D874-07E7-FE53-5CA441EADF56}"/>
            </a:ext>
          </a:extLst>
        </p:cNvPr>
        <p:cNvGrpSpPr/>
        <p:nvPr/>
      </p:nvGrpSpPr>
      <p:grpSpPr>
        <a:xfrm>
          <a:off x="0" y="0"/>
          <a:ext cx="0" cy="0"/>
          <a:chOff x="0" y="0"/>
          <a:chExt cx="0" cy="0"/>
        </a:xfrm>
      </p:grpSpPr>
      <p:sp>
        <p:nvSpPr>
          <p:cNvPr id="2" name="Text">
            <a:extLst>
              <a:ext uri="{FF2B5EF4-FFF2-40B4-BE49-F238E27FC236}">
                <a16:creationId xmlns:a16="http://schemas.microsoft.com/office/drawing/2014/main" id="{CBB5DC9E-02D4-B6A5-AD0B-CD7B824E795E}"/>
              </a:ext>
            </a:extLst>
          </p:cNvPr>
          <p:cNvSpPr txBox="1"/>
          <p:nvPr/>
        </p:nvSpPr>
        <p:spPr>
          <a:xfrm>
            <a:off x="9188984" y="3976072"/>
            <a:ext cx="2207604" cy="830997"/>
          </a:xfrm>
          <a:prstGeom prst="rect">
            <a:avLst/>
          </a:prstGeom>
          <a:noFill/>
        </p:spPr>
        <p:txBody>
          <a:bodyPr wrap="square" lIns="0" tIns="0" rIns="0" bIns="0" rtlCol="0">
            <a:spAutoFit/>
          </a:bodyPr>
          <a:lstStyle/>
          <a:p>
            <a:r>
              <a:rPr lang="en-US" b="1">
                <a:solidFill>
                  <a:schemeClr val="bg1"/>
                </a:solidFill>
                <a:latin typeface="Arial" panose="020B0604020202020204" pitchFamily="34" charset="0"/>
                <a:cs typeface="Arial" panose="020B0604020202020204" pitchFamily="34" charset="0"/>
              </a:rPr>
              <a:t>Schemes will be highly dependent on third parties </a:t>
            </a:r>
          </a:p>
        </p:txBody>
      </p:sp>
      <p:sp>
        <p:nvSpPr>
          <p:cNvPr id="5" name="Text">
            <a:extLst>
              <a:ext uri="{FF2B5EF4-FFF2-40B4-BE49-F238E27FC236}">
                <a16:creationId xmlns:a16="http://schemas.microsoft.com/office/drawing/2014/main" id="{397DCB62-B4C5-598E-90AC-1F9CCB9B1DFB}"/>
              </a:ext>
            </a:extLst>
          </p:cNvPr>
          <p:cNvSpPr txBox="1"/>
          <p:nvPr/>
        </p:nvSpPr>
        <p:spPr>
          <a:xfrm>
            <a:off x="9188984" y="2176821"/>
            <a:ext cx="2398179" cy="830997"/>
          </a:xfrm>
          <a:prstGeom prst="rect">
            <a:avLst/>
          </a:prstGeom>
          <a:noFill/>
        </p:spPr>
        <p:txBody>
          <a:bodyPr wrap="square" lIns="0" tIns="0" rIns="0" bIns="0" rtlCol="0">
            <a:spAutoFit/>
          </a:bodyPr>
          <a:lstStyle/>
          <a:p>
            <a:r>
              <a:rPr lang="en-US" b="1">
                <a:solidFill>
                  <a:schemeClr val="bg1"/>
                </a:solidFill>
                <a:latin typeface="Arial" panose="020B0604020202020204" pitchFamily="34" charset="0"/>
                <a:cs typeface="Arial" panose="020B0604020202020204" pitchFamily="34" charset="0"/>
              </a:rPr>
              <a:t>Pensions dashboards is a huge challenge for industry </a:t>
            </a:r>
            <a:endParaRPr lang="en-GB" b="1">
              <a:solidFill>
                <a:schemeClr val="bg1"/>
              </a:solidFill>
              <a:latin typeface="Arial" panose="020B0604020202020204" pitchFamily="34" charset="0"/>
              <a:cs typeface="Arial" panose="020B0604020202020204" pitchFamily="34" charset="0"/>
            </a:endParaRPr>
          </a:p>
        </p:txBody>
      </p:sp>
      <p:sp>
        <p:nvSpPr>
          <p:cNvPr id="6" name="Text">
            <a:extLst>
              <a:ext uri="{FF2B5EF4-FFF2-40B4-BE49-F238E27FC236}">
                <a16:creationId xmlns:a16="http://schemas.microsoft.com/office/drawing/2014/main" id="{1DBFDA00-6131-D67E-CA5B-D1D481FB984E}"/>
              </a:ext>
            </a:extLst>
          </p:cNvPr>
          <p:cNvSpPr txBox="1"/>
          <p:nvPr/>
        </p:nvSpPr>
        <p:spPr>
          <a:xfrm>
            <a:off x="2481554" y="2315320"/>
            <a:ext cx="2140557" cy="553998"/>
          </a:xfrm>
          <a:prstGeom prst="rect">
            <a:avLst/>
          </a:prstGeom>
          <a:noFill/>
        </p:spPr>
        <p:txBody>
          <a:bodyPr wrap="square" lIns="0" tIns="0" rIns="0" bIns="0" rtlCol="0">
            <a:spAutoFit/>
          </a:bodyPr>
          <a:lstStyle/>
          <a:p>
            <a:r>
              <a:rPr lang="en-GB" b="1">
                <a:solidFill>
                  <a:schemeClr val="bg1"/>
                </a:solidFill>
                <a:latin typeface="Arial" panose="020B0604020202020204" pitchFamily="34" charset="0"/>
                <a:cs typeface="Arial" panose="020B0604020202020204" pitchFamily="34" charset="0"/>
              </a:rPr>
              <a:t>Risk-based and proportionate</a:t>
            </a:r>
          </a:p>
        </p:txBody>
      </p:sp>
      <p:sp>
        <p:nvSpPr>
          <p:cNvPr id="7" name="Text">
            <a:extLst>
              <a:ext uri="{FF2B5EF4-FFF2-40B4-BE49-F238E27FC236}">
                <a16:creationId xmlns:a16="http://schemas.microsoft.com/office/drawing/2014/main" id="{5CA555B8-F7FD-9D54-A7EF-44A6BABB1629}"/>
              </a:ext>
            </a:extLst>
          </p:cNvPr>
          <p:cNvSpPr txBox="1"/>
          <p:nvPr/>
        </p:nvSpPr>
        <p:spPr>
          <a:xfrm>
            <a:off x="2481555" y="3976072"/>
            <a:ext cx="2207604" cy="830997"/>
          </a:xfrm>
          <a:prstGeom prst="rect">
            <a:avLst/>
          </a:prstGeom>
          <a:noFill/>
        </p:spPr>
        <p:txBody>
          <a:bodyPr wrap="square" lIns="0" tIns="0" rIns="0" bIns="0" rtlCol="0">
            <a:spAutoFit/>
          </a:bodyPr>
          <a:lstStyle/>
          <a:p>
            <a:r>
              <a:rPr lang="en-US" b="1">
                <a:solidFill>
                  <a:schemeClr val="bg1"/>
                </a:solidFill>
                <a:latin typeface="Arial" panose="020B0604020202020204" pitchFamily="34" charset="0"/>
                <a:cs typeface="Arial" panose="020B0604020202020204" pitchFamily="34" charset="0"/>
              </a:rPr>
              <a:t>Focus on the quality of the data held by schemes</a:t>
            </a:r>
            <a:endParaRPr lang="en-GB" b="1">
              <a:solidFill>
                <a:schemeClr val="bg1"/>
              </a:solidFill>
              <a:latin typeface="Arial" panose="020B0604020202020204" pitchFamily="34" charset="0"/>
              <a:cs typeface="Arial" panose="020B0604020202020204" pitchFamily="34" charset="0"/>
            </a:endParaRPr>
          </a:p>
        </p:txBody>
      </p:sp>
      <p:sp>
        <p:nvSpPr>
          <p:cNvPr id="8" name="Text">
            <a:extLst>
              <a:ext uri="{FF2B5EF4-FFF2-40B4-BE49-F238E27FC236}">
                <a16:creationId xmlns:a16="http://schemas.microsoft.com/office/drawing/2014/main" id="{1C92BC66-8C3F-07A5-F38C-AA8F477D13D7}"/>
              </a:ext>
            </a:extLst>
          </p:cNvPr>
          <p:cNvSpPr txBox="1"/>
          <p:nvPr/>
        </p:nvSpPr>
        <p:spPr>
          <a:xfrm>
            <a:off x="6136620" y="3976072"/>
            <a:ext cx="1712718" cy="830997"/>
          </a:xfrm>
          <a:prstGeom prst="rect">
            <a:avLst/>
          </a:prstGeom>
          <a:noFill/>
        </p:spPr>
        <p:txBody>
          <a:bodyPr wrap="square" lIns="0" tIns="0" rIns="0" bIns="0" rtlCol="0">
            <a:spAutoFit/>
          </a:bodyPr>
          <a:lstStyle/>
          <a:p>
            <a:r>
              <a:rPr lang="en-US" b="1">
                <a:solidFill>
                  <a:schemeClr val="bg1"/>
                </a:solidFill>
                <a:latin typeface="Arial" panose="020B0604020202020204" pitchFamily="34" charset="0"/>
                <a:cs typeface="Arial" panose="020B0604020202020204" pitchFamily="34" charset="0"/>
              </a:rPr>
              <a:t>Focus on the governance</a:t>
            </a:r>
          </a:p>
          <a:p>
            <a:r>
              <a:rPr lang="en-US" b="1">
                <a:solidFill>
                  <a:schemeClr val="bg1"/>
                </a:solidFill>
                <a:latin typeface="Arial" panose="020B0604020202020204" pitchFamily="34" charset="0"/>
                <a:cs typeface="Arial" panose="020B0604020202020204" pitchFamily="34" charset="0"/>
              </a:rPr>
              <a:t>of schemes </a:t>
            </a:r>
            <a:endParaRPr lang="en-PT" sz="4800" b="1">
              <a:solidFill>
                <a:schemeClr val="bg1"/>
              </a:solidFill>
              <a:latin typeface="Arial" panose="020B0604020202020204" pitchFamily="34" charset="0"/>
              <a:cs typeface="Arial" panose="020B0604020202020204" pitchFamily="34" charset="0"/>
            </a:endParaRPr>
          </a:p>
        </p:txBody>
      </p:sp>
      <p:sp>
        <p:nvSpPr>
          <p:cNvPr id="9" name="Text">
            <a:extLst>
              <a:ext uri="{FF2B5EF4-FFF2-40B4-BE49-F238E27FC236}">
                <a16:creationId xmlns:a16="http://schemas.microsoft.com/office/drawing/2014/main" id="{0F10329B-CEE1-1791-F33A-168DDD0AEC03}"/>
              </a:ext>
            </a:extLst>
          </p:cNvPr>
          <p:cNvSpPr txBox="1"/>
          <p:nvPr/>
        </p:nvSpPr>
        <p:spPr>
          <a:xfrm>
            <a:off x="6136619" y="2176821"/>
            <a:ext cx="1623578" cy="830997"/>
          </a:xfrm>
          <a:prstGeom prst="rect">
            <a:avLst/>
          </a:prstGeom>
          <a:noFill/>
        </p:spPr>
        <p:txBody>
          <a:bodyPr wrap="square" lIns="0" tIns="0" rIns="0" bIns="0" rtlCol="0">
            <a:spAutoFit/>
          </a:bodyPr>
          <a:lstStyle/>
          <a:p>
            <a:r>
              <a:rPr lang="en-US" b="1">
                <a:solidFill>
                  <a:schemeClr val="bg1"/>
                </a:solidFill>
                <a:latin typeface="Arial" panose="020B0604020202020204" pitchFamily="34" charset="0"/>
                <a:cs typeface="Arial" panose="020B0604020202020204" pitchFamily="34" charset="0"/>
              </a:rPr>
              <a:t>Focused </a:t>
            </a:r>
          </a:p>
          <a:p>
            <a:r>
              <a:rPr lang="en-US" b="1">
                <a:solidFill>
                  <a:schemeClr val="bg1"/>
                </a:solidFill>
                <a:latin typeface="Arial" panose="020B0604020202020204" pitchFamily="34" charset="0"/>
                <a:cs typeface="Arial" panose="020B0604020202020204" pitchFamily="34" charset="0"/>
              </a:rPr>
              <a:t>on outcomes for savers</a:t>
            </a:r>
            <a:endParaRPr lang="en-GB" b="1">
              <a:solidFill>
                <a:schemeClr val="bg1"/>
              </a:solidFill>
              <a:latin typeface="Arial" panose="020B0604020202020204" pitchFamily="34" charset="0"/>
              <a:cs typeface="Arial" panose="020B0604020202020204" pitchFamily="34" charset="0"/>
            </a:endParaRPr>
          </a:p>
        </p:txBody>
      </p:sp>
      <p:grpSp>
        <p:nvGrpSpPr>
          <p:cNvPr id="99" name="Group 98">
            <a:extLst>
              <a:ext uri="{FF2B5EF4-FFF2-40B4-BE49-F238E27FC236}">
                <a16:creationId xmlns:a16="http://schemas.microsoft.com/office/drawing/2014/main" id="{71C95C97-AD57-4921-BA25-69E76DDF9F55}"/>
              </a:ext>
            </a:extLst>
          </p:cNvPr>
          <p:cNvGrpSpPr/>
          <p:nvPr/>
        </p:nvGrpSpPr>
        <p:grpSpPr>
          <a:xfrm>
            <a:off x="7712610" y="1951535"/>
            <a:ext cx="1209630" cy="1209630"/>
            <a:chOff x="7712610" y="2437319"/>
            <a:chExt cx="1209630" cy="1209630"/>
          </a:xfrm>
        </p:grpSpPr>
        <p:sp>
          <p:nvSpPr>
            <p:cNvPr id="11" name="Circle">
              <a:extLst>
                <a:ext uri="{FF2B5EF4-FFF2-40B4-BE49-F238E27FC236}">
                  <a16:creationId xmlns:a16="http://schemas.microsoft.com/office/drawing/2014/main" id="{1A687D1F-E351-6CD1-1667-E32D37E95E24}"/>
                </a:ext>
              </a:extLst>
            </p:cNvPr>
            <p:cNvSpPr/>
            <p:nvPr/>
          </p:nvSpPr>
          <p:spPr>
            <a:xfrm>
              <a:off x="7712610" y="2437319"/>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grpSp>
          <p:nvGrpSpPr>
            <p:cNvPr id="95" name="Group 94">
              <a:extLst>
                <a:ext uri="{FF2B5EF4-FFF2-40B4-BE49-F238E27FC236}">
                  <a16:creationId xmlns:a16="http://schemas.microsoft.com/office/drawing/2014/main" id="{7CD0A4D0-73B4-B29A-C617-A64C68119243}"/>
                </a:ext>
              </a:extLst>
            </p:cNvPr>
            <p:cNvGrpSpPr/>
            <p:nvPr/>
          </p:nvGrpSpPr>
          <p:grpSpPr>
            <a:xfrm>
              <a:off x="8082864" y="2776813"/>
              <a:ext cx="469080" cy="468997"/>
              <a:chOff x="8082864" y="2776813"/>
              <a:chExt cx="469080" cy="468997"/>
            </a:xfrm>
          </p:grpSpPr>
          <p:sp>
            <p:nvSpPr>
              <p:cNvPr id="67" name="Freeform: Shape 66">
                <a:extLst>
                  <a:ext uri="{FF2B5EF4-FFF2-40B4-BE49-F238E27FC236}">
                    <a16:creationId xmlns:a16="http://schemas.microsoft.com/office/drawing/2014/main" id="{5C7DFF0F-301C-9E50-8836-09072DD76696}"/>
                  </a:ext>
                </a:extLst>
              </p:cNvPr>
              <p:cNvSpPr/>
              <p:nvPr/>
            </p:nvSpPr>
            <p:spPr>
              <a:xfrm>
                <a:off x="8286158" y="2776813"/>
                <a:ext cx="265786" cy="468997"/>
              </a:xfrm>
              <a:custGeom>
                <a:avLst/>
                <a:gdLst>
                  <a:gd name="connsiteX0" fmla="*/ 263889 w 265786"/>
                  <a:gd name="connsiteY0" fmla="*/ 445860 h 468997"/>
                  <a:gd name="connsiteX1" fmla="*/ 105524 w 265786"/>
                  <a:gd name="connsiteY1" fmla="*/ 158052 h 468997"/>
                  <a:gd name="connsiteX2" fmla="*/ 93800 w 265786"/>
                  <a:gd name="connsiteY2" fmla="*/ 146171 h 468997"/>
                  <a:gd name="connsiteX3" fmla="*/ 93800 w 265786"/>
                  <a:gd name="connsiteY3" fmla="*/ 109433 h 468997"/>
                  <a:gd name="connsiteX4" fmla="*/ 187599 w 265786"/>
                  <a:gd name="connsiteY4" fmla="*/ 109433 h 468997"/>
                  <a:gd name="connsiteX5" fmla="*/ 203232 w 265786"/>
                  <a:gd name="connsiteY5" fmla="*/ 93800 h 468997"/>
                  <a:gd name="connsiteX6" fmla="*/ 203232 w 265786"/>
                  <a:gd name="connsiteY6" fmla="*/ 15633 h 468997"/>
                  <a:gd name="connsiteX7" fmla="*/ 187599 w 265786"/>
                  <a:gd name="connsiteY7" fmla="*/ 0 h 468997"/>
                  <a:gd name="connsiteX8" fmla="*/ 78166 w 265786"/>
                  <a:gd name="connsiteY8" fmla="*/ 0 h 468997"/>
                  <a:gd name="connsiteX9" fmla="*/ 62533 w 265786"/>
                  <a:gd name="connsiteY9" fmla="*/ 15633 h 468997"/>
                  <a:gd name="connsiteX10" fmla="*/ 62533 w 265786"/>
                  <a:gd name="connsiteY10" fmla="*/ 146171 h 468997"/>
                  <a:gd name="connsiteX11" fmla="*/ 50808 w 265786"/>
                  <a:gd name="connsiteY11" fmla="*/ 158052 h 468997"/>
                  <a:gd name="connsiteX12" fmla="*/ 0 w 265786"/>
                  <a:gd name="connsiteY12" fmla="*/ 250132 h 468997"/>
                  <a:gd name="connsiteX13" fmla="*/ 103179 w 265786"/>
                  <a:gd name="connsiteY13" fmla="*/ 430071 h 468997"/>
                  <a:gd name="connsiteX14" fmla="*/ 106306 w 265786"/>
                  <a:gd name="connsiteY14" fmla="*/ 468998 h 468997"/>
                  <a:gd name="connsiteX15" fmla="*/ 250132 w 265786"/>
                  <a:gd name="connsiteY15" fmla="*/ 468998 h 468997"/>
                  <a:gd name="connsiteX16" fmla="*/ 263577 w 265786"/>
                  <a:gd name="connsiteY16" fmla="*/ 461337 h 468997"/>
                  <a:gd name="connsiteX17" fmla="*/ 263889 w 265786"/>
                  <a:gd name="connsiteY17" fmla="*/ 445860 h 46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5786" h="468997">
                    <a:moveTo>
                      <a:pt x="263889" y="445860"/>
                    </a:moveTo>
                    <a:lnTo>
                      <a:pt x="105524" y="158052"/>
                    </a:lnTo>
                    <a:cubicBezTo>
                      <a:pt x="102765" y="153103"/>
                      <a:pt x="98713" y="148996"/>
                      <a:pt x="93800" y="146171"/>
                    </a:cubicBezTo>
                    <a:lnTo>
                      <a:pt x="93800" y="109433"/>
                    </a:lnTo>
                    <a:lnTo>
                      <a:pt x="187599" y="109433"/>
                    </a:lnTo>
                    <a:cubicBezTo>
                      <a:pt x="196233" y="109433"/>
                      <a:pt x="203232" y="102433"/>
                      <a:pt x="203232" y="93800"/>
                    </a:cubicBezTo>
                    <a:lnTo>
                      <a:pt x="203232" y="15633"/>
                    </a:lnTo>
                    <a:cubicBezTo>
                      <a:pt x="203232" y="6999"/>
                      <a:pt x="196233" y="0"/>
                      <a:pt x="187599" y="0"/>
                    </a:cubicBezTo>
                    <a:lnTo>
                      <a:pt x="78166" y="0"/>
                    </a:lnTo>
                    <a:cubicBezTo>
                      <a:pt x="69532" y="0"/>
                      <a:pt x="62533" y="6999"/>
                      <a:pt x="62533" y="15633"/>
                    </a:cubicBezTo>
                    <a:lnTo>
                      <a:pt x="62533" y="146171"/>
                    </a:lnTo>
                    <a:cubicBezTo>
                      <a:pt x="57619" y="148996"/>
                      <a:pt x="53567" y="153103"/>
                      <a:pt x="50808" y="158052"/>
                    </a:cubicBezTo>
                    <a:lnTo>
                      <a:pt x="0" y="250132"/>
                    </a:lnTo>
                    <a:lnTo>
                      <a:pt x="103179" y="430071"/>
                    </a:lnTo>
                    <a:cubicBezTo>
                      <a:pt x="109831" y="441975"/>
                      <a:pt x="110973" y="456185"/>
                      <a:pt x="106306" y="468998"/>
                    </a:cubicBezTo>
                    <a:lnTo>
                      <a:pt x="250132" y="468998"/>
                    </a:lnTo>
                    <a:cubicBezTo>
                      <a:pt x="255652" y="468996"/>
                      <a:pt x="260761" y="466085"/>
                      <a:pt x="263577" y="461337"/>
                    </a:cubicBezTo>
                    <a:cubicBezTo>
                      <a:pt x="266406" y="456596"/>
                      <a:pt x="266527" y="450713"/>
                      <a:pt x="263889" y="445860"/>
                    </a:cubicBezTo>
                    <a:close/>
                  </a:path>
                </a:pathLst>
              </a:custGeom>
              <a:solidFill>
                <a:srgbClr val="59B1AD"/>
              </a:solidFill>
              <a:ln w="15478"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6ABF0B0D-36AA-1AE8-1BEF-4F4F1C5CCFC0}"/>
                  </a:ext>
                </a:extLst>
              </p:cNvPr>
              <p:cNvSpPr/>
              <p:nvPr/>
            </p:nvSpPr>
            <p:spPr>
              <a:xfrm>
                <a:off x="8082864" y="3011089"/>
                <a:ext cx="281522" cy="234721"/>
              </a:xfrm>
              <a:custGeom>
                <a:avLst/>
                <a:gdLst>
                  <a:gd name="connsiteX0" fmla="*/ 167963 w 281522"/>
                  <a:gd name="connsiteY0" fmla="*/ 15856 h 234721"/>
                  <a:gd name="connsiteX1" fmla="*/ 125345 w 281522"/>
                  <a:gd name="connsiteY1" fmla="*/ 4070 h 234721"/>
                  <a:gd name="connsiteX2" fmla="*/ 113560 w 281522"/>
                  <a:gd name="connsiteY2" fmla="*/ 15856 h 234721"/>
                  <a:gd name="connsiteX3" fmla="*/ 2094 w 281522"/>
                  <a:gd name="connsiteY3" fmla="*/ 211272 h 234721"/>
                  <a:gd name="connsiteX4" fmla="*/ 2094 w 281522"/>
                  <a:gd name="connsiteY4" fmla="*/ 226905 h 234721"/>
                  <a:gd name="connsiteX5" fmla="*/ 15695 w 281522"/>
                  <a:gd name="connsiteY5" fmla="*/ 234722 h 234721"/>
                  <a:gd name="connsiteX6" fmla="*/ 265827 w 281522"/>
                  <a:gd name="connsiteY6" fmla="*/ 234722 h 234721"/>
                  <a:gd name="connsiteX7" fmla="*/ 279428 w 281522"/>
                  <a:gd name="connsiteY7" fmla="*/ 226905 h 234721"/>
                  <a:gd name="connsiteX8" fmla="*/ 279428 w 281522"/>
                  <a:gd name="connsiteY8" fmla="*/ 211272 h 2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22" h="234721">
                    <a:moveTo>
                      <a:pt x="167963" y="15856"/>
                    </a:moveTo>
                    <a:cubicBezTo>
                      <a:pt x="159449" y="832"/>
                      <a:pt x="140369" y="-4444"/>
                      <a:pt x="125345" y="4070"/>
                    </a:cubicBezTo>
                    <a:cubicBezTo>
                      <a:pt x="120423" y="6861"/>
                      <a:pt x="116349" y="10933"/>
                      <a:pt x="113560" y="15856"/>
                    </a:cubicBezTo>
                    <a:lnTo>
                      <a:pt x="2094" y="211272"/>
                    </a:lnTo>
                    <a:cubicBezTo>
                      <a:pt x="-698" y="216109"/>
                      <a:pt x="-698" y="222068"/>
                      <a:pt x="2094" y="226905"/>
                    </a:cubicBezTo>
                    <a:cubicBezTo>
                      <a:pt x="4898" y="231761"/>
                      <a:pt x="10088" y="234743"/>
                      <a:pt x="15695" y="234722"/>
                    </a:cubicBezTo>
                    <a:lnTo>
                      <a:pt x="265827" y="234722"/>
                    </a:lnTo>
                    <a:cubicBezTo>
                      <a:pt x="271435" y="234743"/>
                      <a:pt x="276625" y="231761"/>
                      <a:pt x="279428" y="226905"/>
                    </a:cubicBezTo>
                    <a:cubicBezTo>
                      <a:pt x="282220" y="222068"/>
                      <a:pt x="282220" y="216109"/>
                      <a:pt x="279428" y="211272"/>
                    </a:cubicBezTo>
                    <a:close/>
                  </a:path>
                </a:pathLst>
              </a:custGeom>
              <a:solidFill>
                <a:schemeClr val="bg1"/>
              </a:solidFill>
              <a:ln w="15478" cap="flat">
                <a:noFill/>
                <a:prstDash val="solid"/>
                <a:miter/>
              </a:ln>
            </p:spPr>
            <p:txBody>
              <a:bodyPr rtlCol="0" anchor="ctr"/>
              <a:lstStyle/>
              <a:p>
                <a:endParaRPr lang="en-GB"/>
              </a:p>
            </p:txBody>
          </p:sp>
        </p:grpSp>
      </p:grpSp>
      <p:grpSp>
        <p:nvGrpSpPr>
          <p:cNvPr id="98" name="Group 97">
            <a:extLst>
              <a:ext uri="{FF2B5EF4-FFF2-40B4-BE49-F238E27FC236}">
                <a16:creationId xmlns:a16="http://schemas.microsoft.com/office/drawing/2014/main" id="{E7EF0090-0968-D263-71DA-75CBB317EA9D}"/>
              </a:ext>
            </a:extLst>
          </p:cNvPr>
          <p:cNvGrpSpPr/>
          <p:nvPr/>
        </p:nvGrpSpPr>
        <p:grpSpPr>
          <a:xfrm>
            <a:off x="4660246" y="1951535"/>
            <a:ext cx="1209630" cy="1209630"/>
            <a:chOff x="4345915" y="2437319"/>
            <a:chExt cx="1209630" cy="1209630"/>
          </a:xfrm>
        </p:grpSpPr>
        <p:sp>
          <p:nvSpPr>
            <p:cNvPr id="14" name="Circle">
              <a:extLst>
                <a:ext uri="{FF2B5EF4-FFF2-40B4-BE49-F238E27FC236}">
                  <a16:creationId xmlns:a16="http://schemas.microsoft.com/office/drawing/2014/main" id="{7E8CABDF-CDBA-6A99-D099-F78752AA9C14}"/>
                </a:ext>
              </a:extLst>
            </p:cNvPr>
            <p:cNvSpPr/>
            <p:nvPr/>
          </p:nvSpPr>
          <p:spPr>
            <a:xfrm>
              <a:off x="4345915" y="2437319"/>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15" name="Icon">
              <a:extLst>
                <a:ext uri="{FF2B5EF4-FFF2-40B4-BE49-F238E27FC236}">
                  <a16:creationId xmlns:a16="http://schemas.microsoft.com/office/drawing/2014/main" id="{AA97FFEC-7D85-0C98-B2A2-75324B6A8F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0598" y="2767288"/>
              <a:ext cx="500264" cy="500264"/>
            </a:xfrm>
            <a:prstGeom prst="rect">
              <a:avLst/>
            </a:prstGeom>
          </p:spPr>
        </p:pic>
      </p:grpSp>
      <p:grpSp>
        <p:nvGrpSpPr>
          <p:cNvPr id="97" name="Group 96">
            <a:extLst>
              <a:ext uri="{FF2B5EF4-FFF2-40B4-BE49-F238E27FC236}">
                <a16:creationId xmlns:a16="http://schemas.microsoft.com/office/drawing/2014/main" id="{BB58A935-D811-ED8A-B446-F454B35FADFA}"/>
              </a:ext>
            </a:extLst>
          </p:cNvPr>
          <p:cNvGrpSpPr/>
          <p:nvPr/>
        </p:nvGrpSpPr>
        <p:grpSpPr>
          <a:xfrm>
            <a:off x="1005181" y="1951535"/>
            <a:ext cx="1209630" cy="1209630"/>
            <a:chOff x="462240" y="2437319"/>
            <a:chExt cx="1209630" cy="1209630"/>
          </a:xfrm>
        </p:grpSpPr>
        <p:sp>
          <p:nvSpPr>
            <p:cNvPr id="23" name="Circle">
              <a:extLst>
                <a:ext uri="{FF2B5EF4-FFF2-40B4-BE49-F238E27FC236}">
                  <a16:creationId xmlns:a16="http://schemas.microsoft.com/office/drawing/2014/main" id="{6AE3843B-14F0-EF3A-FD98-600F3C55F47C}"/>
                </a:ext>
              </a:extLst>
            </p:cNvPr>
            <p:cNvSpPr/>
            <p:nvPr/>
          </p:nvSpPr>
          <p:spPr>
            <a:xfrm>
              <a:off x="462240" y="2437319"/>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grpSp>
          <p:nvGrpSpPr>
            <p:cNvPr id="63" name="Icon">
              <a:extLst>
                <a:ext uri="{FF2B5EF4-FFF2-40B4-BE49-F238E27FC236}">
                  <a16:creationId xmlns:a16="http://schemas.microsoft.com/office/drawing/2014/main" id="{F698BAE2-D369-F529-FE4D-70C67E9F5C47}"/>
                </a:ext>
              </a:extLst>
            </p:cNvPr>
            <p:cNvGrpSpPr/>
            <p:nvPr/>
          </p:nvGrpSpPr>
          <p:grpSpPr>
            <a:xfrm>
              <a:off x="898631" y="2848465"/>
              <a:ext cx="407796" cy="447158"/>
              <a:chOff x="898631" y="2843729"/>
              <a:chExt cx="365266" cy="400523"/>
            </a:xfrm>
            <a:solidFill>
              <a:srgbClr val="000000"/>
            </a:solidFill>
          </p:grpSpPr>
          <p:sp>
            <p:nvSpPr>
              <p:cNvPr id="64" name="Freeform: Shape 63">
                <a:extLst>
                  <a:ext uri="{FF2B5EF4-FFF2-40B4-BE49-F238E27FC236}">
                    <a16:creationId xmlns:a16="http://schemas.microsoft.com/office/drawing/2014/main" id="{1E7B330E-439B-F580-F877-E7AF4C7A6333}"/>
                  </a:ext>
                </a:extLst>
              </p:cNvPr>
              <p:cNvSpPr/>
              <p:nvPr/>
            </p:nvSpPr>
            <p:spPr>
              <a:xfrm>
                <a:off x="1049670" y="3046207"/>
                <a:ext cx="214226" cy="198044"/>
              </a:xfrm>
              <a:custGeom>
                <a:avLst/>
                <a:gdLst>
                  <a:gd name="connsiteX0" fmla="*/ 171839 w 214226"/>
                  <a:gd name="connsiteY0" fmla="*/ 198045 h 198044"/>
                  <a:gd name="connsiteX1" fmla="*/ 42404 w 214226"/>
                  <a:gd name="connsiteY1" fmla="*/ 198045 h 198044"/>
                  <a:gd name="connsiteX2" fmla="*/ 5724 w 214226"/>
                  <a:gd name="connsiteY2" fmla="*/ 176920 h 198044"/>
                  <a:gd name="connsiteX3" fmla="*/ 5594 w 214226"/>
                  <a:gd name="connsiteY3" fmla="*/ 134613 h 198044"/>
                  <a:gd name="connsiteX4" fmla="*/ 70311 w 214226"/>
                  <a:gd name="connsiteY4" fmla="*/ 21349 h 198044"/>
                  <a:gd name="connsiteX5" fmla="*/ 107122 w 214226"/>
                  <a:gd name="connsiteY5" fmla="*/ 0 h 198044"/>
                  <a:gd name="connsiteX6" fmla="*/ 143933 w 214226"/>
                  <a:gd name="connsiteY6" fmla="*/ 21349 h 198044"/>
                  <a:gd name="connsiteX7" fmla="*/ 208650 w 214226"/>
                  <a:gd name="connsiteY7" fmla="*/ 134613 h 198044"/>
                  <a:gd name="connsiteX8" fmla="*/ 208501 w 214226"/>
                  <a:gd name="connsiteY8" fmla="*/ 176920 h 198044"/>
                  <a:gd name="connsiteX9" fmla="*/ 171839 w 214226"/>
                  <a:gd name="connsiteY9" fmla="*/ 198045 h 198044"/>
                  <a:gd name="connsiteX10" fmla="*/ 107122 w 214226"/>
                  <a:gd name="connsiteY10" fmla="*/ 139717 h 198044"/>
                  <a:gd name="connsiteX11" fmla="*/ 93150 w 214226"/>
                  <a:gd name="connsiteY11" fmla="*/ 153689 h 198044"/>
                  <a:gd name="connsiteX12" fmla="*/ 107122 w 214226"/>
                  <a:gd name="connsiteY12" fmla="*/ 167661 h 198044"/>
                  <a:gd name="connsiteX13" fmla="*/ 121093 w 214226"/>
                  <a:gd name="connsiteY13" fmla="*/ 153689 h 198044"/>
                  <a:gd name="connsiteX14" fmla="*/ 107122 w 214226"/>
                  <a:gd name="connsiteY14" fmla="*/ 139717 h 198044"/>
                  <a:gd name="connsiteX15" fmla="*/ 93150 w 214226"/>
                  <a:gd name="connsiteY15" fmla="*/ 65202 h 198044"/>
                  <a:gd name="connsiteX16" fmla="*/ 93150 w 214226"/>
                  <a:gd name="connsiteY16" fmla="*/ 102459 h 198044"/>
                  <a:gd name="connsiteX17" fmla="*/ 107122 w 214226"/>
                  <a:gd name="connsiteY17" fmla="*/ 116431 h 198044"/>
                  <a:gd name="connsiteX18" fmla="*/ 121093 w 214226"/>
                  <a:gd name="connsiteY18" fmla="*/ 102459 h 198044"/>
                  <a:gd name="connsiteX19" fmla="*/ 121093 w 214226"/>
                  <a:gd name="connsiteY19" fmla="*/ 65202 h 198044"/>
                  <a:gd name="connsiteX20" fmla="*/ 107122 w 214226"/>
                  <a:gd name="connsiteY20" fmla="*/ 51230 h 198044"/>
                  <a:gd name="connsiteX21" fmla="*/ 93150 w 214226"/>
                  <a:gd name="connsiteY21" fmla="*/ 65202 h 19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4226" h="198044">
                    <a:moveTo>
                      <a:pt x="171839" y="198045"/>
                    </a:moveTo>
                    <a:lnTo>
                      <a:pt x="42404" y="198045"/>
                    </a:lnTo>
                    <a:cubicBezTo>
                      <a:pt x="27278" y="198045"/>
                      <a:pt x="13306" y="189997"/>
                      <a:pt x="5724" y="176920"/>
                    </a:cubicBezTo>
                    <a:cubicBezTo>
                      <a:pt x="-1858" y="163861"/>
                      <a:pt x="-1914" y="147728"/>
                      <a:pt x="5594" y="134613"/>
                    </a:cubicBezTo>
                    <a:lnTo>
                      <a:pt x="70311" y="21349"/>
                    </a:lnTo>
                    <a:cubicBezTo>
                      <a:pt x="77855" y="8141"/>
                      <a:pt x="91902" y="0"/>
                      <a:pt x="107122" y="0"/>
                    </a:cubicBezTo>
                    <a:cubicBezTo>
                      <a:pt x="122323" y="0"/>
                      <a:pt x="136369" y="8141"/>
                      <a:pt x="143933" y="21349"/>
                    </a:cubicBezTo>
                    <a:lnTo>
                      <a:pt x="208650" y="134613"/>
                    </a:lnTo>
                    <a:cubicBezTo>
                      <a:pt x="216139" y="147728"/>
                      <a:pt x="216083" y="163861"/>
                      <a:pt x="208501" y="176920"/>
                    </a:cubicBezTo>
                    <a:cubicBezTo>
                      <a:pt x="200919" y="189997"/>
                      <a:pt x="186947" y="198045"/>
                      <a:pt x="171839" y="198045"/>
                    </a:cubicBezTo>
                    <a:close/>
                    <a:moveTo>
                      <a:pt x="107122" y="139717"/>
                    </a:moveTo>
                    <a:cubicBezTo>
                      <a:pt x="99409" y="139717"/>
                      <a:pt x="93150" y="145977"/>
                      <a:pt x="93150" y="153689"/>
                    </a:cubicBezTo>
                    <a:cubicBezTo>
                      <a:pt x="93150" y="161383"/>
                      <a:pt x="99409" y="167661"/>
                      <a:pt x="107122" y="167661"/>
                    </a:cubicBezTo>
                    <a:cubicBezTo>
                      <a:pt x="114834" y="167661"/>
                      <a:pt x="121093" y="161383"/>
                      <a:pt x="121093" y="153689"/>
                    </a:cubicBezTo>
                    <a:cubicBezTo>
                      <a:pt x="121093" y="145977"/>
                      <a:pt x="114834" y="139717"/>
                      <a:pt x="107122" y="139717"/>
                    </a:cubicBezTo>
                    <a:close/>
                    <a:moveTo>
                      <a:pt x="93150" y="65202"/>
                    </a:moveTo>
                    <a:lnTo>
                      <a:pt x="93150" y="102459"/>
                    </a:lnTo>
                    <a:cubicBezTo>
                      <a:pt x="93150" y="110153"/>
                      <a:pt x="99409" y="116431"/>
                      <a:pt x="107122" y="116431"/>
                    </a:cubicBezTo>
                    <a:cubicBezTo>
                      <a:pt x="114834" y="116431"/>
                      <a:pt x="121093" y="110153"/>
                      <a:pt x="121093" y="102459"/>
                    </a:cubicBezTo>
                    <a:lnTo>
                      <a:pt x="121093" y="65202"/>
                    </a:lnTo>
                    <a:cubicBezTo>
                      <a:pt x="121093" y="57489"/>
                      <a:pt x="114834" y="51230"/>
                      <a:pt x="107122" y="51230"/>
                    </a:cubicBezTo>
                    <a:cubicBezTo>
                      <a:pt x="99409" y="51230"/>
                      <a:pt x="93150" y="57489"/>
                      <a:pt x="93150" y="65202"/>
                    </a:cubicBezTo>
                    <a:close/>
                  </a:path>
                </a:pathLst>
              </a:custGeom>
              <a:solidFill>
                <a:srgbClr val="D05A9A"/>
              </a:solidFill>
              <a:ln w="18256" cap="flat">
                <a:noFill/>
                <a:prstDash val="solid"/>
                <a:round/>
              </a:ln>
            </p:spPr>
            <p:txBody>
              <a:bodyPr rtlCol="0" anchor="ctr"/>
              <a:lstStyle/>
              <a:p>
                <a:endParaRPr lang="en-GB"/>
              </a:p>
            </p:txBody>
          </p:sp>
          <p:sp>
            <p:nvSpPr>
              <p:cNvPr id="65" name="Freeform: Shape 64">
                <a:extLst>
                  <a:ext uri="{FF2B5EF4-FFF2-40B4-BE49-F238E27FC236}">
                    <a16:creationId xmlns:a16="http://schemas.microsoft.com/office/drawing/2014/main" id="{CDAD8437-C6A8-FB48-EF4C-EFE0085B46CD}"/>
                  </a:ext>
                </a:extLst>
              </p:cNvPr>
              <p:cNvSpPr/>
              <p:nvPr/>
            </p:nvSpPr>
            <p:spPr>
              <a:xfrm>
                <a:off x="898631" y="2843729"/>
                <a:ext cx="330012" cy="400523"/>
              </a:xfrm>
              <a:custGeom>
                <a:avLst/>
                <a:gdLst>
                  <a:gd name="connsiteX0" fmla="*/ 149535 w 330012"/>
                  <a:gd name="connsiteY0" fmla="*/ 400524 h 400523"/>
                  <a:gd name="connsiteX1" fmla="*/ 51230 w 330012"/>
                  <a:gd name="connsiteY1" fmla="*/ 400524 h 400523"/>
                  <a:gd name="connsiteX2" fmla="*/ 15015 w 330012"/>
                  <a:gd name="connsiteY2" fmla="*/ 385527 h 400523"/>
                  <a:gd name="connsiteX3" fmla="*/ 0 w 330012"/>
                  <a:gd name="connsiteY3" fmla="*/ 349294 h 400523"/>
                  <a:gd name="connsiteX4" fmla="*/ 0 w 330012"/>
                  <a:gd name="connsiteY4" fmla="*/ 51230 h 400523"/>
                  <a:gd name="connsiteX5" fmla="*/ 15015 w 330012"/>
                  <a:gd name="connsiteY5" fmla="*/ 14996 h 400523"/>
                  <a:gd name="connsiteX6" fmla="*/ 51230 w 330012"/>
                  <a:gd name="connsiteY6" fmla="*/ 0 h 400523"/>
                  <a:gd name="connsiteX7" fmla="*/ 207471 w 330012"/>
                  <a:gd name="connsiteY7" fmla="*/ 0 h 400523"/>
                  <a:gd name="connsiteX8" fmla="*/ 243686 w 330012"/>
                  <a:gd name="connsiteY8" fmla="*/ 14996 h 400523"/>
                  <a:gd name="connsiteX9" fmla="*/ 315016 w 330012"/>
                  <a:gd name="connsiteY9" fmla="*/ 86327 h 400523"/>
                  <a:gd name="connsiteX10" fmla="*/ 330013 w 330012"/>
                  <a:gd name="connsiteY10" fmla="*/ 122542 h 400523"/>
                  <a:gd name="connsiteX11" fmla="*/ 330013 w 330012"/>
                  <a:gd name="connsiteY11" fmla="*/ 247617 h 400523"/>
                  <a:gd name="connsiteX12" fmla="*/ 311142 w 330012"/>
                  <a:gd name="connsiteY12" fmla="*/ 214587 h 400523"/>
                  <a:gd name="connsiteX13" fmla="*/ 258161 w 330012"/>
                  <a:gd name="connsiteY13" fmla="*/ 183850 h 400523"/>
                  <a:gd name="connsiteX14" fmla="*/ 205161 w 330012"/>
                  <a:gd name="connsiteY14" fmla="*/ 214587 h 400523"/>
                  <a:gd name="connsiteX15" fmla="*/ 140444 w 330012"/>
                  <a:gd name="connsiteY15" fmla="*/ 327852 h 400523"/>
                  <a:gd name="connsiteX16" fmla="*/ 140649 w 330012"/>
                  <a:gd name="connsiteY16" fmla="*/ 388750 h 400523"/>
                  <a:gd name="connsiteX17" fmla="*/ 149535 w 330012"/>
                  <a:gd name="connsiteY17" fmla="*/ 400524 h 400523"/>
                  <a:gd name="connsiteX18" fmla="*/ 213581 w 330012"/>
                  <a:gd name="connsiteY18" fmla="*/ 26639 h 400523"/>
                  <a:gd name="connsiteX19" fmla="*/ 213581 w 330012"/>
                  <a:gd name="connsiteY19" fmla="*/ 97802 h 400523"/>
                  <a:gd name="connsiteX20" fmla="*/ 219040 w 330012"/>
                  <a:gd name="connsiteY20" fmla="*/ 110973 h 400523"/>
                  <a:gd name="connsiteX21" fmla="*/ 232210 w 330012"/>
                  <a:gd name="connsiteY21" fmla="*/ 116431 h 400523"/>
                  <a:gd name="connsiteX22" fmla="*/ 303373 w 330012"/>
                  <a:gd name="connsiteY22" fmla="*/ 116431 h 400523"/>
                  <a:gd name="connsiteX23" fmla="*/ 295810 w 330012"/>
                  <a:gd name="connsiteY23" fmla="*/ 105515 h 400523"/>
                  <a:gd name="connsiteX24" fmla="*/ 224498 w 330012"/>
                  <a:gd name="connsiteY24" fmla="*/ 34203 h 400523"/>
                  <a:gd name="connsiteX25" fmla="*/ 213581 w 330012"/>
                  <a:gd name="connsiteY25" fmla="*/ 26639 h 400523"/>
                  <a:gd name="connsiteX26" fmla="*/ 79173 w 330012"/>
                  <a:gd name="connsiteY26" fmla="*/ 176976 h 400523"/>
                  <a:gd name="connsiteX27" fmla="*/ 190947 w 330012"/>
                  <a:gd name="connsiteY27" fmla="*/ 176976 h 400523"/>
                  <a:gd name="connsiteX28" fmla="*/ 204919 w 330012"/>
                  <a:gd name="connsiteY28" fmla="*/ 163004 h 400523"/>
                  <a:gd name="connsiteX29" fmla="*/ 190947 w 330012"/>
                  <a:gd name="connsiteY29" fmla="*/ 149032 h 400523"/>
                  <a:gd name="connsiteX30" fmla="*/ 79173 w 330012"/>
                  <a:gd name="connsiteY30" fmla="*/ 149032 h 400523"/>
                  <a:gd name="connsiteX31" fmla="*/ 65202 w 330012"/>
                  <a:gd name="connsiteY31" fmla="*/ 163004 h 400523"/>
                  <a:gd name="connsiteX32" fmla="*/ 79173 w 330012"/>
                  <a:gd name="connsiteY32" fmla="*/ 176976 h 400523"/>
                  <a:gd name="connsiteX33" fmla="*/ 79173 w 330012"/>
                  <a:gd name="connsiteY33" fmla="*/ 232863 h 400523"/>
                  <a:gd name="connsiteX34" fmla="*/ 135060 w 330012"/>
                  <a:gd name="connsiteY34" fmla="*/ 232863 h 400523"/>
                  <a:gd name="connsiteX35" fmla="*/ 149032 w 330012"/>
                  <a:gd name="connsiteY35" fmla="*/ 218891 h 400523"/>
                  <a:gd name="connsiteX36" fmla="*/ 135060 w 330012"/>
                  <a:gd name="connsiteY36" fmla="*/ 204919 h 400523"/>
                  <a:gd name="connsiteX37" fmla="*/ 79173 w 330012"/>
                  <a:gd name="connsiteY37" fmla="*/ 204919 h 400523"/>
                  <a:gd name="connsiteX38" fmla="*/ 65202 w 330012"/>
                  <a:gd name="connsiteY38" fmla="*/ 218891 h 400523"/>
                  <a:gd name="connsiteX39" fmla="*/ 79173 w 330012"/>
                  <a:gd name="connsiteY39" fmla="*/ 232863 h 400523"/>
                  <a:gd name="connsiteX40" fmla="*/ 79173 w 330012"/>
                  <a:gd name="connsiteY40" fmla="*/ 121089 h 400523"/>
                  <a:gd name="connsiteX41" fmla="*/ 135060 w 330012"/>
                  <a:gd name="connsiteY41" fmla="*/ 121089 h 400523"/>
                  <a:gd name="connsiteX42" fmla="*/ 149032 w 330012"/>
                  <a:gd name="connsiteY42" fmla="*/ 107117 h 400523"/>
                  <a:gd name="connsiteX43" fmla="*/ 135060 w 330012"/>
                  <a:gd name="connsiteY43" fmla="*/ 93145 h 400523"/>
                  <a:gd name="connsiteX44" fmla="*/ 79173 w 330012"/>
                  <a:gd name="connsiteY44" fmla="*/ 93145 h 400523"/>
                  <a:gd name="connsiteX45" fmla="*/ 65202 w 330012"/>
                  <a:gd name="connsiteY45" fmla="*/ 107117 h 400523"/>
                  <a:gd name="connsiteX46" fmla="*/ 79173 w 330012"/>
                  <a:gd name="connsiteY46" fmla="*/ 121089 h 4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30012" h="400523">
                    <a:moveTo>
                      <a:pt x="149535" y="400524"/>
                    </a:moveTo>
                    <a:lnTo>
                      <a:pt x="51230" y="400524"/>
                    </a:lnTo>
                    <a:cubicBezTo>
                      <a:pt x="37649" y="400524"/>
                      <a:pt x="24628" y="395121"/>
                      <a:pt x="15015" y="385527"/>
                    </a:cubicBezTo>
                    <a:cubicBezTo>
                      <a:pt x="5402" y="375915"/>
                      <a:pt x="0" y="362874"/>
                      <a:pt x="0" y="349294"/>
                    </a:cubicBezTo>
                    <a:lnTo>
                      <a:pt x="0" y="51230"/>
                    </a:lnTo>
                    <a:cubicBezTo>
                      <a:pt x="0" y="37649"/>
                      <a:pt x="5402" y="24609"/>
                      <a:pt x="15015" y="14996"/>
                    </a:cubicBezTo>
                    <a:cubicBezTo>
                      <a:pt x="24628" y="5402"/>
                      <a:pt x="37649" y="0"/>
                      <a:pt x="51230" y="0"/>
                    </a:cubicBezTo>
                    <a:lnTo>
                      <a:pt x="207471" y="0"/>
                    </a:lnTo>
                    <a:cubicBezTo>
                      <a:pt x="221052" y="0"/>
                      <a:pt x="234073" y="5402"/>
                      <a:pt x="243686" y="14996"/>
                    </a:cubicBezTo>
                    <a:lnTo>
                      <a:pt x="315016" y="86327"/>
                    </a:lnTo>
                    <a:cubicBezTo>
                      <a:pt x="324610" y="95939"/>
                      <a:pt x="330013" y="108961"/>
                      <a:pt x="330013" y="122542"/>
                    </a:cubicBezTo>
                    <a:lnTo>
                      <a:pt x="330013" y="247617"/>
                    </a:lnTo>
                    <a:lnTo>
                      <a:pt x="311142" y="214587"/>
                    </a:lnTo>
                    <a:cubicBezTo>
                      <a:pt x="300281" y="195567"/>
                      <a:pt x="280050" y="183850"/>
                      <a:pt x="258161" y="183850"/>
                    </a:cubicBezTo>
                    <a:cubicBezTo>
                      <a:pt x="236253" y="183850"/>
                      <a:pt x="216041" y="195567"/>
                      <a:pt x="205161" y="214587"/>
                    </a:cubicBezTo>
                    <a:lnTo>
                      <a:pt x="140444" y="327852"/>
                    </a:lnTo>
                    <a:cubicBezTo>
                      <a:pt x="129658" y="346742"/>
                      <a:pt x="129732" y="369935"/>
                      <a:pt x="140649" y="388750"/>
                    </a:cubicBezTo>
                    <a:cubicBezTo>
                      <a:pt x="143164" y="393072"/>
                      <a:pt x="146145" y="397021"/>
                      <a:pt x="149535" y="400524"/>
                    </a:cubicBezTo>
                    <a:close/>
                    <a:moveTo>
                      <a:pt x="213581" y="26639"/>
                    </a:moveTo>
                    <a:lnTo>
                      <a:pt x="213581" y="97802"/>
                    </a:lnTo>
                    <a:cubicBezTo>
                      <a:pt x="213581" y="102739"/>
                      <a:pt x="215538" y="107489"/>
                      <a:pt x="219040" y="110973"/>
                    </a:cubicBezTo>
                    <a:cubicBezTo>
                      <a:pt x="222523" y="114475"/>
                      <a:pt x="227274" y="116431"/>
                      <a:pt x="232210" y="116431"/>
                    </a:cubicBezTo>
                    <a:lnTo>
                      <a:pt x="303373" y="116431"/>
                    </a:lnTo>
                    <a:cubicBezTo>
                      <a:pt x="301548" y="112407"/>
                      <a:pt x="298995" y="108700"/>
                      <a:pt x="295810" y="105515"/>
                    </a:cubicBezTo>
                    <a:lnTo>
                      <a:pt x="224498" y="34203"/>
                    </a:lnTo>
                    <a:cubicBezTo>
                      <a:pt x="221313" y="31017"/>
                      <a:pt x="217605" y="28465"/>
                      <a:pt x="213581" y="26639"/>
                    </a:cubicBezTo>
                    <a:close/>
                    <a:moveTo>
                      <a:pt x="79173" y="176976"/>
                    </a:moveTo>
                    <a:lnTo>
                      <a:pt x="190947" y="176976"/>
                    </a:lnTo>
                    <a:cubicBezTo>
                      <a:pt x="198660" y="176976"/>
                      <a:pt x="204919" y="170716"/>
                      <a:pt x="204919" y="163004"/>
                    </a:cubicBezTo>
                    <a:cubicBezTo>
                      <a:pt x="204919" y="155291"/>
                      <a:pt x="198660" y="149032"/>
                      <a:pt x="190947" y="149032"/>
                    </a:cubicBezTo>
                    <a:lnTo>
                      <a:pt x="79173" y="149032"/>
                    </a:lnTo>
                    <a:cubicBezTo>
                      <a:pt x="71461" y="149032"/>
                      <a:pt x="65202" y="155291"/>
                      <a:pt x="65202" y="163004"/>
                    </a:cubicBezTo>
                    <a:cubicBezTo>
                      <a:pt x="65202" y="170716"/>
                      <a:pt x="71461" y="176976"/>
                      <a:pt x="79173" y="176976"/>
                    </a:cubicBezTo>
                    <a:close/>
                    <a:moveTo>
                      <a:pt x="79173" y="232863"/>
                    </a:moveTo>
                    <a:lnTo>
                      <a:pt x="135060" y="232863"/>
                    </a:lnTo>
                    <a:cubicBezTo>
                      <a:pt x="142773" y="232863"/>
                      <a:pt x="149032" y="226603"/>
                      <a:pt x="149032" y="218891"/>
                    </a:cubicBezTo>
                    <a:cubicBezTo>
                      <a:pt x="149032" y="211178"/>
                      <a:pt x="142773" y="204919"/>
                      <a:pt x="135060" y="204919"/>
                    </a:cubicBezTo>
                    <a:lnTo>
                      <a:pt x="79173" y="204919"/>
                    </a:lnTo>
                    <a:cubicBezTo>
                      <a:pt x="71461" y="204919"/>
                      <a:pt x="65202" y="211178"/>
                      <a:pt x="65202" y="218891"/>
                    </a:cubicBezTo>
                    <a:cubicBezTo>
                      <a:pt x="65202" y="226603"/>
                      <a:pt x="71461" y="232863"/>
                      <a:pt x="79173" y="232863"/>
                    </a:cubicBezTo>
                    <a:close/>
                    <a:moveTo>
                      <a:pt x="79173" y="121089"/>
                    </a:moveTo>
                    <a:lnTo>
                      <a:pt x="135060" y="121089"/>
                    </a:lnTo>
                    <a:cubicBezTo>
                      <a:pt x="142773" y="121089"/>
                      <a:pt x="149032" y="114829"/>
                      <a:pt x="149032" y="107117"/>
                    </a:cubicBezTo>
                    <a:cubicBezTo>
                      <a:pt x="149032" y="99404"/>
                      <a:pt x="142773" y="93145"/>
                      <a:pt x="135060" y="93145"/>
                    </a:cubicBezTo>
                    <a:lnTo>
                      <a:pt x="79173" y="93145"/>
                    </a:lnTo>
                    <a:cubicBezTo>
                      <a:pt x="71461" y="93145"/>
                      <a:pt x="65202" y="99404"/>
                      <a:pt x="65202" y="107117"/>
                    </a:cubicBezTo>
                    <a:cubicBezTo>
                      <a:pt x="65202" y="114829"/>
                      <a:pt x="71461" y="121089"/>
                      <a:pt x="79173" y="121089"/>
                    </a:cubicBezTo>
                    <a:close/>
                  </a:path>
                </a:pathLst>
              </a:custGeom>
              <a:solidFill>
                <a:schemeClr val="bg1"/>
              </a:solidFill>
              <a:ln w="18256" cap="flat">
                <a:noFill/>
                <a:prstDash val="solid"/>
                <a:round/>
              </a:ln>
            </p:spPr>
            <p:txBody>
              <a:bodyPr rtlCol="0" anchor="ctr"/>
              <a:lstStyle/>
              <a:p>
                <a:endParaRPr lang="en-GB"/>
              </a:p>
            </p:txBody>
          </p:sp>
        </p:grpSp>
      </p:grpSp>
      <p:sp>
        <p:nvSpPr>
          <p:cNvPr id="30" name="Text">
            <a:extLst>
              <a:ext uri="{FF2B5EF4-FFF2-40B4-BE49-F238E27FC236}">
                <a16:creationId xmlns:a16="http://schemas.microsoft.com/office/drawing/2014/main" id="{CE5A23EB-5060-179A-E5FE-ED52C60A23B2}"/>
              </a:ext>
            </a:extLst>
          </p:cNvPr>
          <p:cNvSpPr txBox="1"/>
          <p:nvPr/>
        </p:nvSpPr>
        <p:spPr>
          <a:xfrm>
            <a:off x="1030186" y="743695"/>
            <a:ext cx="11133110" cy="615553"/>
          </a:xfrm>
          <a:prstGeom prst="rect">
            <a:avLst/>
          </a:prstGeom>
          <a:noFill/>
        </p:spPr>
        <p:txBody>
          <a:bodyPr wrap="square" lIns="0" tIns="0" rIns="0" bIns="0" rtlCol="0">
            <a:spAutoFit/>
          </a:bodyPr>
          <a:lstStyle/>
          <a:p>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Overview of the principles</a:t>
            </a:r>
            <a:endParaRPr lang="en-GB" sz="4000" b="1">
              <a:solidFill>
                <a:schemeClr val="bg1"/>
              </a:solidFill>
              <a:latin typeface="Arial" panose="020B0604020202020204" pitchFamily="34" charset="0"/>
              <a:cs typeface="Arial" panose="020B0604020202020204" pitchFamily="34" charset="0"/>
            </a:endParaRPr>
          </a:p>
        </p:txBody>
      </p:sp>
      <p:grpSp>
        <p:nvGrpSpPr>
          <p:cNvPr id="100" name="Group 99">
            <a:extLst>
              <a:ext uri="{FF2B5EF4-FFF2-40B4-BE49-F238E27FC236}">
                <a16:creationId xmlns:a16="http://schemas.microsoft.com/office/drawing/2014/main" id="{D6796AC5-57B3-BEA3-5D6C-D2645C8F3DC1}"/>
              </a:ext>
            </a:extLst>
          </p:cNvPr>
          <p:cNvGrpSpPr/>
          <p:nvPr/>
        </p:nvGrpSpPr>
        <p:grpSpPr>
          <a:xfrm>
            <a:off x="7755474" y="3803338"/>
            <a:ext cx="1209630" cy="1209630"/>
            <a:chOff x="7712610" y="4289122"/>
            <a:chExt cx="1209630" cy="1209630"/>
          </a:xfrm>
        </p:grpSpPr>
        <p:sp>
          <p:nvSpPr>
            <p:cNvPr id="17" name="Circle">
              <a:extLst>
                <a:ext uri="{FF2B5EF4-FFF2-40B4-BE49-F238E27FC236}">
                  <a16:creationId xmlns:a16="http://schemas.microsoft.com/office/drawing/2014/main" id="{D9885547-80FC-E4E8-9356-7B48FB69660D}"/>
                </a:ext>
              </a:extLst>
            </p:cNvPr>
            <p:cNvSpPr/>
            <p:nvPr/>
          </p:nvSpPr>
          <p:spPr>
            <a:xfrm>
              <a:off x="7712610" y="4289122"/>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grpSp>
          <p:nvGrpSpPr>
            <p:cNvPr id="86" name="Icon">
              <a:extLst>
                <a:ext uri="{FF2B5EF4-FFF2-40B4-BE49-F238E27FC236}">
                  <a16:creationId xmlns:a16="http://schemas.microsoft.com/office/drawing/2014/main" id="{601AD8DB-B9BA-6224-E0EA-0B12FB38BA09}"/>
                </a:ext>
              </a:extLst>
            </p:cNvPr>
            <p:cNvGrpSpPr/>
            <p:nvPr/>
          </p:nvGrpSpPr>
          <p:grpSpPr>
            <a:xfrm>
              <a:off x="8077715" y="4612610"/>
              <a:ext cx="479419" cy="500264"/>
              <a:chOff x="8077715" y="4612610"/>
              <a:chExt cx="479419" cy="500264"/>
            </a:xfrm>
            <a:solidFill>
              <a:srgbClr val="000000"/>
            </a:solidFill>
          </p:grpSpPr>
          <p:sp>
            <p:nvSpPr>
              <p:cNvPr id="87" name="Freeform: Shape 86">
                <a:extLst>
                  <a:ext uri="{FF2B5EF4-FFF2-40B4-BE49-F238E27FC236}">
                    <a16:creationId xmlns:a16="http://schemas.microsoft.com/office/drawing/2014/main" id="{190E457B-1F06-9C0A-53FA-9A951A659D37}"/>
                  </a:ext>
                </a:extLst>
              </p:cNvPr>
              <p:cNvSpPr/>
              <p:nvPr/>
            </p:nvSpPr>
            <p:spPr>
              <a:xfrm>
                <a:off x="8265314" y="4612610"/>
                <a:ext cx="106306" cy="102137"/>
              </a:xfrm>
              <a:custGeom>
                <a:avLst/>
                <a:gdLst>
                  <a:gd name="connsiteX0" fmla="*/ 33351 w 106306"/>
                  <a:gd name="connsiteY0" fmla="*/ 100053 h 102137"/>
                  <a:gd name="connsiteX1" fmla="*/ 41689 w 106306"/>
                  <a:gd name="connsiteY1" fmla="*/ 102137 h 102137"/>
                  <a:gd name="connsiteX2" fmla="*/ 52111 w 106306"/>
                  <a:gd name="connsiteY2" fmla="*/ 102137 h 102137"/>
                  <a:gd name="connsiteX3" fmla="*/ 62533 w 106306"/>
                  <a:gd name="connsiteY3" fmla="*/ 102137 h 102137"/>
                  <a:gd name="connsiteX4" fmla="*/ 70871 w 106306"/>
                  <a:gd name="connsiteY4" fmla="*/ 100053 h 102137"/>
                  <a:gd name="connsiteX5" fmla="*/ 72955 w 106306"/>
                  <a:gd name="connsiteY5" fmla="*/ 100053 h 102137"/>
                  <a:gd name="connsiteX6" fmla="*/ 106306 w 106306"/>
                  <a:gd name="connsiteY6" fmla="*/ 52111 h 102137"/>
                  <a:gd name="connsiteX7" fmla="*/ 52111 w 106306"/>
                  <a:gd name="connsiteY7" fmla="*/ 0 h 102137"/>
                  <a:gd name="connsiteX8" fmla="*/ 0 w 106306"/>
                  <a:gd name="connsiteY8" fmla="*/ 52111 h 102137"/>
                  <a:gd name="connsiteX9" fmla="*/ 33351 w 106306"/>
                  <a:gd name="connsiteY9" fmla="*/ 100053 h 10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06" h="102137">
                    <a:moveTo>
                      <a:pt x="33351" y="100053"/>
                    </a:moveTo>
                    <a:cubicBezTo>
                      <a:pt x="37520" y="102137"/>
                      <a:pt x="39604" y="102137"/>
                      <a:pt x="41689" y="102137"/>
                    </a:cubicBezTo>
                    <a:lnTo>
                      <a:pt x="52111" y="102137"/>
                    </a:lnTo>
                    <a:lnTo>
                      <a:pt x="62533" y="102137"/>
                    </a:lnTo>
                    <a:cubicBezTo>
                      <a:pt x="64617" y="102137"/>
                      <a:pt x="68786" y="100053"/>
                      <a:pt x="70871" y="100053"/>
                    </a:cubicBezTo>
                    <a:lnTo>
                      <a:pt x="72955" y="100053"/>
                    </a:lnTo>
                    <a:cubicBezTo>
                      <a:pt x="91715" y="91715"/>
                      <a:pt x="106306" y="72955"/>
                      <a:pt x="106306" y="52111"/>
                    </a:cubicBezTo>
                    <a:cubicBezTo>
                      <a:pt x="104222" y="22929"/>
                      <a:pt x="81293" y="0"/>
                      <a:pt x="52111" y="0"/>
                    </a:cubicBezTo>
                    <a:cubicBezTo>
                      <a:pt x="22929" y="0"/>
                      <a:pt x="0" y="22929"/>
                      <a:pt x="0" y="52111"/>
                    </a:cubicBezTo>
                    <a:cubicBezTo>
                      <a:pt x="0" y="75040"/>
                      <a:pt x="14591" y="93800"/>
                      <a:pt x="33351" y="100053"/>
                    </a:cubicBezTo>
                    <a:close/>
                  </a:path>
                </a:pathLst>
              </a:custGeom>
              <a:solidFill>
                <a:srgbClr val="59B1AD"/>
              </a:solidFill>
              <a:ln w="20638"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29536B59-48D6-29DD-3FF2-94E56E78B498}"/>
                  </a:ext>
                </a:extLst>
              </p:cNvPr>
              <p:cNvSpPr/>
              <p:nvPr/>
            </p:nvSpPr>
            <p:spPr>
              <a:xfrm>
                <a:off x="8119403" y="4925275"/>
                <a:ext cx="106306" cy="102137"/>
              </a:xfrm>
              <a:custGeom>
                <a:avLst/>
                <a:gdLst>
                  <a:gd name="connsiteX0" fmla="*/ 33351 w 106306"/>
                  <a:gd name="connsiteY0" fmla="*/ 100053 h 102137"/>
                  <a:gd name="connsiteX1" fmla="*/ 41689 w 106306"/>
                  <a:gd name="connsiteY1" fmla="*/ 102137 h 102137"/>
                  <a:gd name="connsiteX2" fmla="*/ 52111 w 106306"/>
                  <a:gd name="connsiteY2" fmla="*/ 102137 h 102137"/>
                  <a:gd name="connsiteX3" fmla="*/ 62533 w 106306"/>
                  <a:gd name="connsiteY3" fmla="*/ 102137 h 102137"/>
                  <a:gd name="connsiteX4" fmla="*/ 70871 w 106306"/>
                  <a:gd name="connsiteY4" fmla="*/ 100053 h 102137"/>
                  <a:gd name="connsiteX5" fmla="*/ 72955 w 106306"/>
                  <a:gd name="connsiteY5" fmla="*/ 100053 h 102137"/>
                  <a:gd name="connsiteX6" fmla="*/ 106306 w 106306"/>
                  <a:gd name="connsiteY6" fmla="*/ 52111 h 102137"/>
                  <a:gd name="connsiteX7" fmla="*/ 52111 w 106306"/>
                  <a:gd name="connsiteY7" fmla="*/ 0 h 102137"/>
                  <a:gd name="connsiteX8" fmla="*/ 0 w 106306"/>
                  <a:gd name="connsiteY8" fmla="*/ 52111 h 102137"/>
                  <a:gd name="connsiteX9" fmla="*/ 33351 w 106306"/>
                  <a:gd name="connsiteY9" fmla="*/ 100053 h 10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06" h="102137">
                    <a:moveTo>
                      <a:pt x="33351" y="100053"/>
                    </a:moveTo>
                    <a:cubicBezTo>
                      <a:pt x="37520" y="102137"/>
                      <a:pt x="39604" y="102137"/>
                      <a:pt x="41689" y="102137"/>
                    </a:cubicBezTo>
                    <a:lnTo>
                      <a:pt x="52111" y="102137"/>
                    </a:lnTo>
                    <a:lnTo>
                      <a:pt x="62533" y="102137"/>
                    </a:lnTo>
                    <a:cubicBezTo>
                      <a:pt x="64617" y="102137"/>
                      <a:pt x="68786" y="100053"/>
                      <a:pt x="70871" y="100053"/>
                    </a:cubicBezTo>
                    <a:lnTo>
                      <a:pt x="72955" y="100053"/>
                    </a:lnTo>
                    <a:cubicBezTo>
                      <a:pt x="91715" y="91715"/>
                      <a:pt x="106306" y="72955"/>
                      <a:pt x="106306" y="52111"/>
                    </a:cubicBezTo>
                    <a:cubicBezTo>
                      <a:pt x="104222" y="22929"/>
                      <a:pt x="81293" y="0"/>
                      <a:pt x="52111" y="0"/>
                    </a:cubicBezTo>
                    <a:cubicBezTo>
                      <a:pt x="22929" y="0"/>
                      <a:pt x="0" y="22929"/>
                      <a:pt x="0" y="52111"/>
                    </a:cubicBezTo>
                    <a:cubicBezTo>
                      <a:pt x="0" y="75040"/>
                      <a:pt x="14591" y="93800"/>
                      <a:pt x="33351" y="100053"/>
                    </a:cubicBezTo>
                    <a:close/>
                  </a:path>
                </a:pathLst>
              </a:custGeom>
              <a:solidFill>
                <a:schemeClr val="bg1"/>
              </a:solidFill>
              <a:ln w="20638"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1A8CA2A0-87FB-4421-E600-52E323802938}"/>
                  </a:ext>
                </a:extLst>
              </p:cNvPr>
              <p:cNvSpPr/>
              <p:nvPr/>
            </p:nvSpPr>
            <p:spPr>
              <a:xfrm>
                <a:off x="8223625" y="4712662"/>
                <a:ext cx="187599" cy="87546"/>
              </a:xfrm>
              <a:custGeom>
                <a:avLst/>
                <a:gdLst>
                  <a:gd name="connsiteX0" fmla="*/ 10422 w 187599"/>
                  <a:gd name="connsiteY0" fmla="*/ 87546 h 87546"/>
                  <a:gd name="connsiteX1" fmla="*/ 177177 w 187599"/>
                  <a:gd name="connsiteY1" fmla="*/ 87546 h 87546"/>
                  <a:gd name="connsiteX2" fmla="*/ 187599 w 187599"/>
                  <a:gd name="connsiteY2" fmla="*/ 77124 h 87546"/>
                  <a:gd name="connsiteX3" fmla="*/ 147995 w 187599"/>
                  <a:gd name="connsiteY3" fmla="*/ 0 h 87546"/>
                  <a:gd name="connsiteX4" fmla="*/ 93800 w 187599"/>
                  <a:gd name="connsiteY4" fmla="*/ 25013 h 87546"/>
                  <a:gd name="connsiteX5" fmla="*/ 39604 w 187599"/>
                  <a:gd name="connsiteY5" fmla="*/ 0 h 87546"/>
                  <a:gd name="connsiteX6" fmla="*/ 0 w 187599"/>
                  <a:gd name="connsiteY6" fmla="*/ 77124 h 87546"/>
                  <a:gd name="connsiteX7" fmla="*/ 10422 w 187599"/>
                  <a:gd name="connsiteY7" fmla="*/ 87546 h 8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99" h="87546">
                    <a:moveTo>
                      <a:pt x="10422" y="87546"/>
                    </a:moveTo>
                    <a:lnTo>
                      <a:pt x="177177" y="87546"/>
                    </a:lnTo>
                    <a:cubicBezTo>
                      <a:pt x="183430" y="87546"/>
                      <a:pt x="187599" y="83377"/>
                      <a:pt x="187599" y="77124"/>
                    </a:cubicBezTo>
                    <a:cubicBezTo>
                      <a:pt x="187599" y="45858"/>
                      <a:pt x="170924" y="16675"/>
                      <a:pt x="147995" y="0"/>
                    </a:cubicBezTo>
                    <a:cubicBezTo>
                      <a:pt x="133404" y="14591"/>
                      <a:pt x="114644" y="25013"/>
                      <a:pt x="93800" y="25013"/>
                    </a:cubicBezTo>
                    <a:cubicBezTo>
                      <a:pt x="72955" y="25013"/>
                      <a:pt x="54195" y="14591"/>
                      <a:pt x="39604" y="0"/>
                    </a:cubicBezTo>
                    <a:cubicBezTo>
                      <a:pt x="16675" y="16675"/>
                      <a:pt x="0" y="45858"/>
                      <a:pt x="0" y="77124"/>
                    </a:cubicBezTo>
                    <a:cubicBezTo>
                      <a:pt x="0" y="83377"/>
                      <a:pt x="4169" y="87546"/>
                      <a:pt x="10422" y="87546"/>
                    </a:cubicBezTo>
                    <a:close/>
                  </a:path>
                </a:pathLst>
              </a:custGeom>
              <a:solidFill>
                <a:schemeClr val="bg1"/>
              </a:solidFill>
              <a:ln w="20638"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D0E1AEE4-270B-66C8-D508-508E42747589}"/>
                  </a:ext>
                </a:extLst>
              </p:cNvPr>
              <p:cNvSpPr/>
              <p:nvPr/>
            </p:nvSpPr>
            <p:spPr>
              <a:xfrm>
                <a:off x="8411224" y="4925275"/>
                <a:ext cx="108390" cy="102137"/>
              </a:xfrm>
              <a:custGeom>
                <a:avLst/>
                <a:gdLst>
                  <a:gd name="connsiteX0" fmla="*/ 0 w 108390"/>
                  <a:gd name="connsiteY0" fmla="*/ 52111 h 102137"/>
                  <a:gd name="connsiteX1" fmla="*/ 33351 w 108390"/>
                  <a:gd name="connsiteY1" fmla="*/ 100053 h 102137"/>
                  <a:gd name="connsiteX2" fmla="*/ 35435 w 108390"/>
                  <a:gd name="connsiteY2" fmla="*/ 100053 h 102137"/>
                  <a:gd name="connsiteX3" fmla="*/ 43773 w 108390"/>
                  <a:gd name="connsiteY3" fmla="*/ 102137 h 102137"/>
                  <a:gd name="connsiteX4" fmla="*/ 54195 w 108390"/>
                  <a:gd name="connsiteY4" fmla="*/ 102137 h 102137"/>
                  <a:gd name="connsiteX5" fmla="*/ 64617 w 108390"/>
                  <a:gd name="connsiteY5" fmla="*/ 102137 h 102137"/>
                  <a:gd name="connsiteX6" fmla="*/ 72955 w 108390"/>
                  <a:gd name="connsiteY6" fmla="*/ 100053 h 102137"/>
                  <a:gd name="connsiteX7" fmla="*/ 75040 w 108390"/>
                  <a:gd name="connsiteY7" fmla="*/ 100053 h 102137"/>
                  <a:gd name="connsiteX8" fmla="*/ 108391 w 108390"/>
                  <a:gd name="connsiteY8" fmla="*/ 52111 h 102137"/>
                  <a:gd name="connsiteX9" fmla="*/ 56280 w 108390"/>
                  <a:gd name="connsiteY9" fmla="*/ 0 h 102137"/>
                  <a:gd name="connsiteX10" fmla="*/ 0 w 108390"/>
                  <a:gd name="connsiteY10" fmla="*/ 52111 h 10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390" h="102137">
                    <a:moveTo>
                      <a:pt x="0" y="52111"/>
                    </a:moveTo>
                    <a:cubicBezTo>
                      <a:pt x="0" y="75040"/>
                      <a:pt x="14591" y="93800"/>
                      <a:pt x="33351" y="100053"/>
                    </a:cubicBezTo>
                    <a:lnTo>
                      <a:pt x="35435" y="100053"/>
                    </a:lnTo>
                    <a:cubicBezTo>
                      <a:pt x="37520" y="100053"/>
                      <a:pt x="39604" y="102137"/>
                      <a:pt x="43773" y="102137"/>
                    </a:cubicBezTo>
                    <a:lnTo>
                      <a:pt x="54195" y="102137"/>
                    </a:lnTo>
                    <a:lnTo>
                      <a:pt x="64617" y="102137"/>
                    </a:lnTo>
                    <a:cubicBezTo>
                      <a:pt x="66702" y="102137"/>
                      <a:pt x="70871" y="100053"/>
                      <a:pt x="72955" y="100053"/>
                    </a:cubicBezTo>
                    <a:lnTo>
                      <a:pt x="75040" y="100053"/>
                    </a:lnTo>
                    <a:cubicBezTo>
                      <a:pt x="93800" y="91715"/>
                      <a:pt x="108391" y="72955"/>
                      <a:pt x="108391" y="52111"/>
                    </a:cubicBezTo>
                    <a:cubicBezTo>
                      <a:pt x="108391" y="22929"/>
                      <a:pt x="85462" y="0"/>
                      <a:pt x="56280" y="0"/>
                    </a:cubicBezTo>
                    <a:cubicBezTo>
                      <a:pt x="27098" y="0"/>
                      <a:pt x="0" y="22929"/>
                      <a:pt x="0" y="52111"/>
                    </a:cubicBezTo>
                    <a:close/>
                  </a:path>
                </a:pathLst>
              </a:custGeom>
              <a:solidFill>
                <a:schemeClr val="bg1"/>
              </a:solidFill>
              <a:ln w="20638"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7A66F307-CE0E-647F-96D9-CE803982D9BD}"/>
                  </a:ext>
                </a:extLst>
              </p:cNvPr>
              <p:cNvSpPr/>
              <p:nvPr/>
            </p:nvSpPr>
            <p:spPr>
              <a:xfrm>
                <a:off x="8369535" y="5025327"/>
                <a:ext cx="187599" cy="87546"/>
              </a:xfrm>
              <a:custGeom>
                <a:avLst/>
                <a:gdLst>
                  <a:gd name="connsiteX0" fmla="*/ 147995 w 187599"/>
                  <a:gd name="connsiteY0" fmla="*/ 0 h 87546"/>
                  <a:gd name="connsiteX1" fmla="*/ 93800 w 187599"/>
                  <a:gd name="connsiteY1" fmla="*/ 25013 h 87546"/>
                  <a:gd name="connsiteX2" fmla="*/ 39604 w 187599"/>
                  <a:gd name="connsiteY2" fmla="*/ 0 h 87546"/>
                  <a:gd name="connsiteX3" fmla="*/ 0 w 187599"/>
                  <a:gd name="connsiteY3" fmla="*/ 77124 h 87546"/>
                  <a:gd name="connsiteX4" fmla="*/ 10422 w 187599"/>
                  <a:gd name="connsiteY4" fmla="*/ 87546 h 87546"/>
                  <a:gd name="connsiteX5" fmla="*/ 177177 w 187599"/>
                  <a:gd name="connsiteY5" fmla="*/ 87546 h 87546"/>
                  <a:gd name="connsiteX6" fmla="*/ 187599 w 187599"/>
                  <a:gd name="connsiteY6" fmla="*/ 77124 h 87546"/>
                  <a:gd name="connsiteX7" fmla="*/ 147995 w 187599"/>
                  <a:gd name="connsiteY7" fmla="*/ 0 h 8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99" h="87546">
                    <a:moveTo>
                      <a:pt x="147995" y="0"/>
                    </a:moveTo>
                    <a:cubicBezTo>
                      <a:pt x="133404" y="14591"/>
                      <a:pt x="114644" y="25013"/>
                      <a:pt x="93800" y="25013"/>
                    </a:cubicBezTo>
                    <a:cubicBezTo>
                      <a:pt x="72955" y="25013"/>
                      <a:pt x="54195" y="14591"/>
                      <a:pt x="39604" y="0"/>
                    </a:cubicBezTo>
                    <a:cubicBezTo>
                      <a:pt x="14591" y="16675"/>
                      <a:pt x="0" y="45858"/>
                      <a:pt x="0" y="77124"/>
                    </a:cubicBezTo>
                    <a:cubicBezTo>
                      <a:pt x="0" y="83377"/>
                      <a:pt x="4169" y="87546"/>
                      <a:pt x="10422" y="87546"/>
                    </a:cubicBezTo>
                    <a:lnTo>
                      <a:pt x="177177" y="87546"/>
                    </a:lnTo>
                    <a:cubicBezTo>
                      <a:pt x="183430" y="87546"/>
                      <a:pt x="187599" y="83377"/>
                      <a:pt x="187599" y="77124"/>
                    </a:cubicBezTo>
                    <a:cubicBezTo>
                      <a:pt x="187599" y="45858"/>
                      <a:pt x="170924" y="16675"/>
                      <a:pt x="147995" y="0"/>
                    </a:cubicBezTo>
                    <a:close/>
                  </a:path>
                </a:pathLst>
              </a:custGeom>
              <a:solidFill>
                <a:schemeClr val="accent2"/>
              </a:solidFill>
              <a:ln w="20638"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05C3B104-8CD3-475D-3BB8-1F28FF414995}"/>
                  </a:ext>
                </a:extLst>
              </p:cNvPr>
              <p:cNvSpPr/>
              <p:nvPr/>
            </p:nvSpPr>
            <p:spPr>
              <a:xfrm>
                <a:off x="8077715" y="5025327"/>
                <a:ext cx="187599" cy="87546"/>
              </a:xfrm>
              <a:custGeom>
                <a:avLst/>
                <a:gdLst>
                  <a:gd name="connsiteX0" fmla="*/ 147995 w 187599"/>
                  <a:gd name="connsiteY0" fmla="*/ 0 h 87546"/>
                  <a:gd name="connsiteX1" fmla="*/ 93800 w 187599"/>
                  <a:gd name="connsiteY1" fmla="*/ 25013 h 87546"/>
                  <a:gd name="connsiteX2" fmla="*/ 39604 w 187599"/>
                  <a:gd name="connsiteY2" fmla="*/ 0 h 87546"/>
                  <a:gd name="connsiteX3" fmla="*/ 0 w 187599"/>
                  <a:gd name="connsiteY3" fmla="*/ 77124 h 87546"/>
                  <a:gd name="connsiteX4" fmla="*/ 10422 w 187599"/>
                  <a:gd name="connsiteY4" fmla="*/ 87546 h 87546"/>
                  <a:gd name="connsiteX5" fmla="*/ 177177 w 187599"/>
                  <a:gd name="connsiteY5" fmla="*/ 87546 h 87546"/>
                  <a:gd name="connsiteX6" fmla="*/ 187599 w 187599"/>
                  <a:gd name="connsiteY6" fmla="*/ 77124 h 87546"/>
                  <a:gd name="connsiteX7" fmla="*/ 147995 w 187599"/>
                  <a:gd name="connsiteY7" fmla="*/ 0 h 8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99" h="87546">
                    <a:moveTo>
                      <a:pt x="147995" y="0"/>
                    </a:moveTo>
                    <a:cubicBezTo>
                      <a:pt x="133404" y="14591"/>
                      <a:pt x="114644" y="25013"/>
                      <a:pt x="93800" y="25013"/>
                    </a:cubicBezTo>
                    <a:cubicBezTo>
                      <a:pt x="72955" y="25013"/>
                      <a:pt x="54195" y="14591"/>
                      <a:pt x="39604" y="0"/>
                    </a:cubicBezTo>
                    <a:cubicBezTo>
                      <a:pt x="14591" y="16675"/>
                      <a:pt x="0" y="45858"/>
                      <a:pt x="0" y="77124"/>
                    </a:cubicBezTo>
                    <a:cubicBezTo>
                      <a:pt x="0" y="83377"/>
                      <a:pt x="4169" y="87546"/>
                      <a:pt x="10422" y="87546"/>
                    </a:cubicBezTo>
                    <a:lnTo>
                      <a:pt x="177177" y="87546"/>
                    </a:lnTo>
                    <a:cubicBezTo>
                      <a:pt x="183430" y="87546"/>
                      <a:pt x="187599" y="83377"/>
                      <a:pt x="187599" y="77124"/>
                    </a:cubicBezTo>
                    <a:cubicBezTo>
                      <a:pt x="187599" y="45858"/>
                      <a:pt x="170924" y="16675"/>
                      <a:pt x="147995" y="0"/>
                    </a:cubicBezTo>
                    <a:close/>
                  </a:path>
                </a:pathLst>
              </a:custGeom>
              <a:solidFill>
                <a:schemeClr val="accent2"/>
              </a:solidFill>
              <a:ln w="20638"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C3DFE912-4097-22E8-75A8-E941CCDAB342}"/>
                  </a:ext>
                </a:extLst>
              </p:cNvPr>
              <p:cNvSpPr/>
              <p:nvPr/>
            </p:nvSpPr>
            <p:spPr>
              <a:xfrm>
                <a:off x="8161092" y="4716831"/>
                <a:ext cx="62533" cy="187599"/>
              </a:xfrm>
              <a:custGeom>
                <a:avLst/>
                <a:gdLst>
                  <a:gd name="connsiteX0" fmla="*/ 10422 w 62533"/>
                  <a:gd name="connsiteY0" fmla="*/ 187599 h 187599"/>
                  <a:gd name="connsiteX1" fmla="*/ 20844 w 62533"/>
                  <a:gd name="connsiteY1" fmla="*/ 177177 h 187599"/>
                  <a:gd name="connsiteX2" fmla="*/ 20844 w 62533"/>
                  <a:gd name="connsiteY2" fmla="*/ 20844 h 187599"/>
                  <a:gd name="connsiteX3" fmla="*/ 52111 w 62533"/>
                  <a:gd name="connsiteY3" fmla="*/ 20844 h 187599"/>
                  <a:gd name="connsiteX4" fmla="*/ 62533 w 62533"/>
                  <a:gd name="connsiteY4" fmla="*/ 10422 h 187599"/>
                  <a:gd name="connsiteX5" fmla="*/ 52111 w 62533"/>
                  <a:gd name="connsiteY5" fmla="*/ 0 h 187599"/>
                  <a:gd name="connsiteX6" fmla="*/ 10422 w 62533"/>
                  <a:gd name="connsiteY6" fmla="*/ 0 h 187599"/>
                  <a:gd name="connsiteX7" fmla="*/ 0 w 62533"/>
                  <a:gd name="connsiteY7" fmla="*/ 10422 h 187599"/>
                  <a:gd name="connsiteX8" fmla="*/ 0 w 62533"/>
                  <a:gd name="connsiteY8" fmla="*/ 177177 h 187599"/>
                  <a:gd name="connsiteX9" fmla="*/ 10422 w 62533"/>
                  <a:gd name="connsiteY9" fmla="*/ 187599 h 18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33" h="187599">
                    <a:moveTo>
                      <a:pt x="10422" y="187599"/>
                    </a:moveTo>
                    <a:cubicBezTo>
                      <a:pt x="16675" y="187599"/>
                      <a:pt x="20844" y="183430"/>
                      <a:pt x="20844" y="177177"/>
                    </a:cubicBezTo>
                    <a:lnTo>
                      <a:pt x="20844" y="20844"/>
                    </a:lnTo>
                    <a:lnTo>
                      <a:pt x="52111" y="20844"/>
                    </a:lnTo>
                    <a:cubicBezTo>
                      <a:pt x="58364" y="20844"/>
                      <a:pt x="62533" y="16675"/>
                      <a:pt x="62533" y="10422"/>
                    </a:cubicBezTo>
                    <a:cubicBezTo>
                      <a:pt x="62533" y="4169"/>
                      <a:pt x="58364" y="0"/>
                      <a:pt x="52111" y="0"/>
                    </a:cubicBezTo>
                    <a:lnTo>
                      <a:pt x="10422" y="0"/>
                    </a:lnTo>
                    <a:cubicBezTo>
                      <a:pt x="4169" y="0"/>
                      <a:pt x="0" y="4169"/>
                      <a:pt x="0" y="10422"/>
                    </a:cubicBezTo>
                    <a:lnTo>
                      <a:pt x="0" y="177177"/>
                    </a:lnTo>
                    <a:cubicBezTo>
                      <a:pt x="0" y="183430"/>
                      <a:pt x="4169" y="187599"/>
                      <a:pt x="10422" y="187599"/>
                    </a:cubicBezTo>
                    <a:close/>
                  </a:path>
                </a:pathLst>
              </a:custGeom>
              <a:solidFill>
                <a:schemeClr val="bg1"/>
              </a:solidFill>
              <a:ln w="20638"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3FD718BD-93D9-19F1-E7D1-1A836D2172FF}"/>
                  </a:ext>
                </a:extLst>
              </p:cNvPr>
              <p:cNvSpPr/>
              <p:nvPr/>
            </p:nvSpPr>
            <p:spPr>
              <a:xfrm>
                <a:off x="8411224" y="4716831"/>
                <a:ext cx="62533" cy="187599"/>
              </a:xfrm>
              <a:custGeom>
                <a:avLst/>
                <a:gdLst>
                  <a:gd name="connsiteX0" fmla="*/ 10422 w 62533"/>
                  <a:gd name="connsiteY0" fmla="*/ 20844 h 187599"/>
                  <a:gd name="connsiteX1" fmla="*/ 41689 w 62533"/>
                  <a:gd name="connsiteY1" fmla="*/ 20844 h 187599"/>
                  <a:gd name="connsiteX2" fmla="*/ 41689 w 62533"/>
                  <a:gd name="connsiteY2" fmla="*/ 177177 h 187599"/>
                  <a:gd name="connsiteX3" fmla="*/ 52111 w 62533"/>
                  <a:gd name="connsiteY3" fmla="*/ 187599 h 187599"/>
                  <a:gd name="connsiteX4" fmla="*/ 62533 w 62533"/>
                  <a:gd name="connsiteY4" fmla="*/ 177177 h 187599"/>
                  <a:gd name="connsiteX5" fmla="*/ 62533 w 62533"/>
                  <a:gd name="connsiteY5" fmla="*/ 10422 h 187599"/>
                  <a:gd name="connsiteX6" fmla="*/ 52111 w 62533"/>
                  <a:gd name="connsiteY6" fmla="*/ 0 h 187599"/>
                  <a:gd name="connsiteX7" fmla="*/ 10422 w 62533"/>
                  <a:gd name="connsiteY7" fmla="*/ 0 h 187599"/>
                  <a:gd name="connsiteX8" fmla="*/ 0 w 62533"/>
                  <a:gd name="connsiteY8" fmla="*/ 10422 h 187599"/>
                  <a:gd name="connsiteX9" fmla="*/ 10422 w 62533"/>
                  <a:gd name="connsiteY9" fmla="*/ 20844 h 18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33" h="187599">
                    <a:moveTo>
                      <a:pt x="10422" y="20844"/>
                    </a:moveTo>
                    <a:lnTo>
                      <a:pt x="41689" y="20844"/>
                    </a:lnTo>
                    <a:lnTo>
                      <a:pt x="41689" y="177177"/>
                    </a:lnTo>
                    <a:cubicBezTo>
                      <a:pt x="41689" y="183430"/>
                      <a:pt x="45858" y="187599"/>
                      <a:pt x="52111" y="187599"/>
                    </a:cubicBezTo>
                    <a:cubicBezTo>
                      <a:pt x="58364" y="187599"/>
                      <a:pt x="62533" y="183430"/>
                      <a:pt x="62533" y="177177"/>
                    </a:cubicBezTo>
                    <a:lnTo>
                      <a:pt x="62533" y="10422"/>
                    </a:lnTo>
                    <a:cubicBezTo>
                      <a:pt x="62533" y="4169"/>
                      <a:pt x="58364" y="0"/>
                      <a:pt x="52111" y="0"/>
                    </a:cubicBezTo>
                    <a:lnTo>
                      <a:pt x="10422" y="0"/>
                    </a:lnTo>
                    <a:cubicBezTo>
                      <a:pt x="4169" y="0"/>
                      <a:pt x="0" y="4169"/>
                      <a:pt x="0" y="10422"/>
                    </a:cubicBezTo>
                    <a:cubicBezTo>
                      <a:pt x="0" y="16675"/>
                      <a:pt x="4169" y="20844"/>
                      <a:pt x="10422" y="20844"/>
                    </a:cubicBezTo>
                    <a:close/>
                  </a:path>
                </a:pathLst>
              </a:custGeom>
              <a:solidFill>
                <a:schemeClr val="bg1"/>
              </a:solidFill>
              <a:ln w="20638" cap="flat">
                <a:noFill/>
                <a:prstDash val="solid"/>
                <a:miter/>
              </a:ln>
            </p:spPr>
            <p:txBody>
              <a:bodyPr rtlCol="0" anchor="ctr"/>
              <a:lstStyle/>
              <a:p>
                <a:endParaRPr lang="en-GB"/>
              </a:p>
            </p:txBody>
          </p:sp>
        </p:grpSp>
      </p:grpSp>
      <p:grpSp>
        <p:nvGrpSpPr>
          <p:cNvPr id="101" name="Group 100">
            <a:extLst>
              <a:ext uri="{FF2B5EF4-FFF2-40B4-BE49-F238E27FC236}">
                <a16:creationId xmlns:a16="http://schemas.microsoft.com/office/drawing/2014/main" id="{CCA4C069-F7A2-4AE5-AA83-91C0389C26A2}"/>
              </a:ext>
            </a:extLst>
          </p:cNvPr>
          <p:cNvGrpSpPr/>
          <p:nvPr/>
        </p:nvGrpSpPr>
        <p:grpSpPr>
          <a:xfrm>
            <a:off x="4660246" y="3803338"/>
            <a:ext cx="1209630" cy="1209630"/>
            <a:chOff x="4345915" y="4289122"/>
            <a:chExt cx="1209630" cy="1209630"/>
          </a:xfrm>
        </p:grpSpPr>
        <p:sp>
          <p:nvSpPr>
            <p:cNvPr id="26" name="Circle">
              <a:extLst>
                <a:ext uri="{FF2B5EF4-FFF2-40B4-BE49-F238E27FC236}">
                  <a16:creationId xmlns:a16="http://schemas.microsoft.com/office/drawing/2014/main" id="{8991A7BC-8A19-1842-2B78-EB9C5BDADFCA}"/>
                </a:ext>
              </a:extLst>
            </p:cNvPr>
            <p:cNvSpPr/>
            <p:nvPr/>
          </p:nvSpPr>
          <p:spPr>
            <a:xfrm>
              <a:off x="4345915" y="4289122"/>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grpSp>
          <p:nvGrpSpPr>
            <p:cNvPr id="85" name="Group 84">
              <a:extLst>
                <a:ext uri="{FF2B5EF4-FFF2-40B4-BE49-F238E27FC236}">
                  <a16:creationId xmlns:a16="http://schemas.microsoft.com/office/drawing/2014/main" id="{E4781E1D-9659-F084-F297-452E510CCEDE}"/>
                </a:ext>
              </a:extLst>
            </p:cNvPr>
            <p:cNvGrpSpPr/>
            <p:nvPr/>
          </p:nvGrpSpPr>
          <p:grpSpPr>
            <a:xfrm>
              <a:off x="4700598" y="4639266"/>
              <a:ext cx="500263" cy="500263"/>
              <a:chOff x="4700598" y="4639266"/>
              <a:chExt cx="500263" cy="500263"/>
            </a:xfrm>
          </p:grpSpPr>
          <p:sp>
            <p:nvSpPr>
              <p:cNvPr id="76" name="Freeform: Shape 75">
                <a:extLst>
                  <a:ext uri="{FF2B5EF4-FFF2-40B4-BE49-F238E27FC236}">
                    <a16:creationId xmlns:a16="http://schemas.microsoft.com/office/drawing/2014/main" id="{9A38EE1E-480B-F264-E652-F123235D2AF6}"/>
                  </a:ext>
                </a:extLst>
              </p:cNvPr>
              <p:cNvSpPr/>
              <p:nvPr/>
            </p:nvSpPr>
            <p:spPr>
              <a:xfrm>
                <a:off x="4892105" y="4639266"/>
                <a:ext cx="117249" cy="149020"/>
              </a:xfrm>
              <a:custGeom>
                <a:avLst/>
                <a:gdLst>
                  <a:gd name="connsiteX0" fmla="*/ 58625 w 117249"/>
                  <a:gd name="connsiteY0" fmla="*/ 0 h 149020"/>
                  <a:gd name="connsiteX1" fmla="*/ 0 w 117249"/>
                  <a:gd name="connsiteY1" fmla="*/ 59602 h 149020"/>
                  <a:gd name="connsiteX2" fmla="*/ 43969 w 117249"/>
                  <a:gd name="connsiteY2" fmla="*/ 116145 h 149020"/>
                  <a:gd name="connsiteX3" fmla="*/ 43969 w 117249"/>
                  <a:gd name="connsiteY3" fmla="*/ 149020 h 149020"/>
                  <a:gd name="connsiteX4" fmla="*/ 58625 w 117249"/>
                  <a:gd name="connsiteY4" fmla="*/ 147539 h 149020"/>
                  <a:gd name="connsiteX5" fmla="*/ 73281 w 117249"/>
                  <a:gd name="connsiteY5" fmla="*/ 149020 h 149020"/>
                  <a:gd name="connsiteX6" fmla="*/ 73281 w 117249"/>
                  <a:gd name="connsiteY6" fmla="*/ 116145 h 149020"/>
                  <a:gd name="connsiteX7" fmla="*/ 117249 w 117249"/>
                  <a:gd name="connsiteY7" fmla="*/ 59602 h 149020"/>
                  <a:gd name="connsiteX8" fmla="*/ 58625 w 117249"/>
                  <a:gd name="connsiteY8" fmla="*/ 0 h 14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49" h="149020">
                    <a:moveTo>
                      <a:pt x="58625" y="0"/>
                    </a:moveTo>
                    <a:cubicBezTo>
                      <a:pt x="26292" y="0"/>
                      <a:pt x="0" y="27269"/>
                      <a:pt x="0" y="59602"/>
                    </a:cubicBezTo>
                    <a:cubicBezTo>
                      <a:pt x="0" y="86844"/>
                      <a:pt x="18753" y="109592"/>
                      <a:pt x="43969" y="116145"/>
                    </a:cubicBezTo>
                    <a:lnTo>
                      <a:pt x="43969" y="149020"/>
                    </a:lnTo>
                    <a:cubicBezTo>
                      <a:pt x="48797" y="148320"/>
                      <a:pt x="53606" y="147539"/>
                      <a:pt x="58625" y="147539"/>
                    </a:cubicBezTo>
                    <a:cubicBezTo>
                      <a:pt x="63643" y="147539"/>
                      <a:pt x="68452" y="148320"/>
                      <a:pt x="73281" y="149020"/>
                    </a:cubicBezTo>
                    <a:lnTo>
                      <a:pt x="73281" y="116145"/>
                    </a:lnTo>
                    <a:cubicBezTo>
                      <a:pt x="98496" y="109592"/>
                      <a:pt x="117249" y="86844"/>
                      <a:pt x="117249" y="59602"/>
                    </a:cubicBezTo>
                    <a:cubicBezTo>
                      <a:pt x="117249" y="27269"/>
                      <a:pt x="90957" y="0"/>
                      <a:pt x="58625" y="0"/>
                    </a:cubicBezTo>
                    <a:close/>
                  </a:path>
                </a:pathLst>
              </a:custGeom>
              <a:solidFill>
                <a:srgbClr val="59B1AD"/>
              </a:solidFill>
              <a:ln w="967"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1006C3D3-1933-E742-9A2B-49CCFCF46ADA}"/>
                  </a:ext>
                </a:extLst>
              </p:cNvPr>
              <p:cNvSpPr/>
              <p:nvPr/>
            </p:nvSpPr>
            <p:spPr>
              <a:xfrm>
                <a:off x="4757362" y="4696606"/>
                <a:ext cx="132212" cy="131636"/>
              </a:xfrm>
              <a:custGeom>
                <a:avLst/>
                <a:gdLst>
                  <a:gd name="connsiteX0" fmla="*/ 108993 w 132212"/>
                  <a:gd name="connsiteY0" fmla="*/ 87692 h 131636"/>
                  <a:gd name="connsiteX1" fmla="*/ 100092 w 132212"/>
                  <a:gd name="connsiteY1" fmla="*/ 16617 h 131636"/>
                  <a:gd name="connsiteX2" fmla="*/ 17193 w 132212"/>
                  <a:gd name="connsiteY2" fmla="*/ 16617 h 131636"/>
                  <a:gd name="connsiteX3" fmla="*/ 17193 w 132212"/>
                  <a:gd name="connsiteY3" fmla="*/ 99516 h 131636"/>
                  <a:gd name="connsiteX4" fmla="*/ 88268 w 132212"/>
                  <a:gd name="connsiteY4" fmla="*/ 108417 h 131636"/>
                  <a:gd name="connsiteX5" fmla="*/ 111488 w 132212"/>
                  <a:gd name="connsiteY5" fmla="*/ 131637 h 131636"/>
                  <a:gd name="connsiteX6" fmla="*/ 132213 w 132212"/>
                  <a:gd name="connsiteY6" fmla="*/ 110912 h 131636"/>
                  <a:gd name="connsiteX7" fmla="*/ 108993 w 132212"/>
                  <a:gd name="connsiteY7" fmla="*/ 87692 h 1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212" h="131636">
                    <a:moveTo>
                      <a:pt x="108993" y="87692"/>
                    </a:moveTo>
                    <a:cubicBezTo>
                      <a:pt x="123215" y="63613"/>
                      <a:pt x="118414" y="34939"/>
                      <a:pt x="100092" y="16617"/>
                    </a:cubicBezTo>
                    <a:cubicBezTo>
                      <a:pt x="77936" y="-5539"/>
                      <a:pt x="39321" y="-5539"/>
                      <a:pt x="17193" y="16617"/>
                    </a:cubicBezTo>
                    <a:cubicBezTo>
                      <a:pt x="-5731" y="39512"/>
                      <a:pt x="-5731" y="76621"/>
                      <a:pt x="17193" y="99516"/>
                    </a:cubicBezTo>
                    <a:cubicBezTo>
                      <a:pt x="35417" y="117762"/>
                      <a:pt x="64105" y="122688"/>
                      <a:pt x="88268" y="108417"/>
                    </a:cubicBezTo>
                    <a:lnTo>
                      <a:pt x="111488" y="131637"/>
                    </a:lnTo>
                    <a:cubicBezTo>
                      <a:pt x="117387" y="123765"/>
                      <a:pt x="124341" y="116811"/>
                      <a:pt x="132213" y="110912"/>
                    </a:cubicBezTo>
                    <a:lnTo>
                      <a:pt x="108993" y="87692"/>
                    </a:lnTo>
                    <a:close/>
                  </a:path>
                </a:pathLst>
              </a:custGeom>
              <a:solidFill>
                <a:srgbClr val="59B1AD"/>
              </a:solidFill>
              <a:ln w="967"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E61C9233-39D1-C05E-CDF8-D60718BCA5AF}"/>
                  </a:ext>
                </a:extLst>
              </p:cNvPr>
              <p:cNvSpPr/>
              <p:nvPr/>
            </p:nvSpPr>
            <p:spPr>
              <a:xfrm>
                <a:off x="5011884" y="4950552"/>
                <a:ext cx="132219" cy="132213"/>
              </a:xfrm>
              <a:custGeom>
                <a:avLst/>
                <a:gdLst>
                  <a:gd name="connsiteX0" fmla="*/ 115021 w 132219"/>
                  <a:gd name="connsiteY0" fmla="*/ 32121 h 132213"/>
                  <a:gd name="connsiteX1" fmla="*/ 44073 w 132219"/>
                  <a:gd name="connsiteY1" fmla="*/ 23348 h 132213"/>
                  <a:gd name="connsiteX2" fmla="*/ 20725 w 132219"/>
                  <a:gd name="connsiteY2" fmla="*/ 0 h 132213"/>
                  <a:gd name="connsiteX3" fmla="*/ 0 w 132219"/>
                  <a:gd name="connsiteY3" fmla="*/ 20725 h 132213"/>
                  <a:gd name="connsiteX4" fmla="*/ 23220 w 132219"/>
                  <a:gd name="connsiteY4" fmla="*/ 43945 h 132213"/>
                  <a:gd name="connsiteX5" fmla="*/ 32121 w 132219"/>
                  <a:gd name="connsiteY5" fmla="*/ 115021 h 132213"/>
                  <a:gd name="connsiteX6" fmla="*/ 115021 w 132219"/>
                  <a:gd name="connsiteY6" fmla="*/ 115021 h 132213"/>
                  <a:gd name="connsiteX7" fmla="*/ 115021 w 132219"/>
                  <a:gd name="connsiteY7" fmla="*/ 32121 h 13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219" h="132213">
                    <a:moveTo>
                      <a:pt x="115021" y="32121"/>
                    </a:moveTo>
                    <a:cubicBezTo>
                      <a:pt x="96436" y="13536"/>
                      <a:pt x="66374" y="10757"/>
                      <a:pt x="44073" y="23348"/>
                    </a:cubicBezTo>
                    <a:lnTo>
                      <a:pt x="20725" y="0"/>
                    </a:lnTo>
                    <a:cubicBezTo>
                      <a:pt x="14826" y="7872"/>
                      <a:pt x="7872" y="14826"/>
                      <a:pt x="0" y="20725"/>
                    </a:cubicBezTo>
                    <a:lnTo>
                      <a:pt x="23220" y="43945"/>
                    </a:lnTo>
                    <a:cubicBezTo>
                      <a:pt x="8949" y="68108"/>
                      <a:pt x="13875" y="96796"/>
                      <a:pt x="32121" y="115021"/>
                    </a:cubicBezTo>
                    <a:cubicBezTo>
                      <a:pt x="55016" y="137945"/>
                      <a:pt x="92126" y="137945"/>
                      <a:pt x="115021" y="115021"/>
                    </a:cubicBezTo>
                    <a:cubicBezTo>
                      <a:pt x="137913" y="92158"/>
                      <a:pt x="137992" y="55094"/>
                      <a:pt x="115021" y="32121"/>
                    </a:cubicBezTo>
                    <a:close/>
                  </a:path>
                </a:pathLst>
              </a:custGeom>
              <a:solidFill>
                <a:srgbClr val="59B1AD"/>
              </a:solidFill>
              <a:ln w="967"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7F0B6B81-2391-4EC3-1DB8-5F9A28ADACFB}"/>
                  </a:ext>
                </a:extLst>
              </p:cNvPr>
              <p:cNvSpPr/>
              <p:nvPr/>
            </p:nvSpPr>
            <p:spPr>
              <a:xfrm>
                <a:off x="4700598" y="4830773"/>
                <a:ext cx="149020" cy="117249"/>
              </a:xfrm>
              <a:custGeom>
                <a:avLst/>
                <a:gdLst>
                  <a:gd name="connsiteX0" fmla="*/ 149020 w 149020"/>
                  <a:gd name="connsiteY0" fmla="*/ 43969 h 117249"/>
                  <a:gd name="connsiteX1" fmla="*/ 116145 w 149020"/>
                  <a:gd name="connsiteY1" fmla="*/ 43969 h 117249"/>
                  <a:gd name="connsiteX2" fmla="*/ 59602 w 149020"/>
                  <a:gd name="connsiteY2" fmla="*/ 0 h 117249"/>
                  <a:gd name="connsiteX3" fmla="*/ 0 w 149020"/>
                  <a:gd name="connsiteY3" fmla="*/ 58625 h 117249"/>
                  <a:gd name="connsiteX4" fmla="*/ 59602 w 149020"/>
                  <a:gd name="connsiteY4" fmla="*/ 117249 h 117249"/>
                  <a:gd name="connsiteX5" fmla="*/ 116145 w 149020"/>
                  <a:gd name="connsiteY5" fmla="*/ 73281 h 117249"/>
                  <a:gd name="connsiteX6" fmla="*/ 149020 w 149020"/>
                  <a:gd name="connsiteY6" fmla="*/ 73281 h 117249"/>
                  <a:gd name="connsiteX7" fmla="*/ 147539 w 149020"/>
                  <a:gd name="connsiteY7" fmla="*/ 58625 h 117249"/>
                  <a:gd name="connsiteX8" fmla="*/ 149020 w 149020"/>
                  <a:gd name="connsiteY8" fmla="*/ 43969 h 11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20" h="117249">
                    <a:moveTo>
                      <a:pt x="149020" y="43969"/>
                    </a:moveTo>
                    <a:lnTo>
                      <a:pt x="116145" y="43969"/>
                    </a:lnTo>
                    <a:cubicBezTo>
                      <a:pt x="109592" y="18753"/>
                      <a:pt x="86844" y="0"/>
                      <a:pt x="59602" y="0"/>
                    </a:cubicBezTo>
                    <a:cubicBezTo>
                      <a:pt x="27269" y="0"/>
                      <a:pt x="0" y="26292"/>
                      <a:pt x="0" y="58625"/>
                    </a:cubicBezTo>
                    <a:cubicBezTo>
                      <a:pt x="0" y="90957"/>
                      <a:pt x="27269" y="117249"/>
                      <a:pt x="59602" y="117249"/>
                    </a:cubicBezTo>
                    <a:cubicBezTo>
                      <a:pt x="86844" y="117249"/>
                      <a:pt x="109592" y="98496"/>
                      <a:pt x="116145" y="73281"/>
                    </a:cubicBezTo>
                    <a:lnTo>
                      <a:pt x="149020" y="73281"/>
                    </a:lnTo>
                    <a:cubicBezTo>
                      <a:pt x="148320" y="68452"/>
                      <a:pt x="147539" y="63643"/>
                      <a:pt x="147539" y="58625"/>
                    </a:cubicBezTo>
                    <a:cubicBezTo>
                      <a:pt x="147539" y="53606"/>
                      <a:pt x="148320" y="48797"/>
                      <a:pt x="149020" y="43969"/>
                    </a:cubicBezTo>
                    <a:close/>
                  </a:path>
                </a:pathLst>
              </a:custGeom>
              <a:solidFill>
                <a:srgbClr val="59B1AD"/>
              </a:solidFill>
              <a:ln w="967"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7B53C56F-B0DD-C5A6-191E-179A330037BE}"/>
                  </a:ext>
                </a:extLst>
              </p:cNvPr>
              <p:cNvSpPr/>
              <p:nvPr/>
            </p:nvSpPr>
            <p:spPr>
              <a:xfrm>
                <a:off x="5051841" y="4830773"/>
                <a:ext cx="149020" cy="117249"/>
              </a:xfrm>
              <a:custGeom>
                <a:avLst/>
                <a:gdLst>
                  <a:gd name="connsiteX0" fmla="*/ 89418 w 149020"/>
                  <a:gd name="connsiteY0" fmla="*/ 0 h 117249"/>
                  <a:gd name="connsiteX1" fmla="*/ 32875 w 149020"/>
                  <a:gd name="connsiteY1" fmla="*/ 43969 h 117249"/>
                  <a:gd name="connsiteX2" fmla="*/ 0 w 149020"/>
                  <a:gd name="connsiteY2" fmla="*/ 43969 h 117249"/>
                  <a:gd name="connsiteX3" fmla="*/ 1481 w 149020"/>
                  <a:gd name="connsiteY3" fmla="*/ 58625 h 117249"/>
                  <a:gd name="connsiteX4" fmla="*/ 0 w 149020"/>
                  <a:gd name="connsiteY4" fmla="*/ 73281 h 117249"/>
                  <a:gd name="connsiteX5" fmla="*/ 32875 w 149020"/>
                  <a:gd name="connsiteY5" fmla="*/ 73281 h 117249"/>
                  <a:gd name="connsiteX6" fmla="*/ 89418 w 149020"/>
                  <a:gd name="connsiteY6" fmla="*/ 117249 h 117249"/>
                  <a:gd name="connsiteX7" fmla="*/ 149020 w 149020"/>
                  <a:gd name="connsiteY7" fmla="*/ 58625 h 117249"/>
                  <a:gd name="connsiteX8" fmla="*/ 89418 w 149020"/>
                  <a:gd name="connsiteY8" fmla="*/ 0 h 11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20" h="117249">
                    <a:moveTo>
                      <a:pt x="89418" y="0"/>
                    </a:moveTo>
                    <a:cubicBezTo>
                      <a:pt x="62176" y="0"/>
                      <a:pt x="39428" y="18753"/>
                      <a:pt x="32875" y="43969"/>
                    </a:cubicBezTo>
                    <a:lnTo>
                      <a:pt x="0" y="43969"/>
                    </a:lnTo>
                    <a:cubicBezTo>
                      <a:pt x="700" y="48797"/>
                      <a:pt x="1481" y="53606"/>
                      <a:pt x="1481" y="58625"/>
                    </a:cubicBezTo>
                    <a:cubicBezTo>
                      <a:pt x="1481" y="63643"/>
                      <a:pt x="700" y="68452"/>
                      <a:pt x="0" y="73281"/>
                    </a:cubicBezTo>
                    <a:lnTo>
                      <a:pt x="32875" y="73281"/>
                    </a:lnTo>
                    <a:cubicBezTo>
                      <a:pt x="39428" y="98496"/>
                      <a:pt x="62176" y="117249"/>
                      <a:pt x="89418" y="117249"/>
                    </a:cubicBezTo>
                    <a:cubicBezTo>
                      <a:pt x="121751" y="117249"/>
                      <a:pt x="149020" y="90957"/>
                      <a:pt x="149020" y="58625"/>
                    </a:cubicBezTo>
                    <a:cubicBezTo>
                      <a:pt x="149020" y="26292"/>
                      <a:pt x="121751" y="0"/>
                      <a:pt x="89418" y="0"/>
                    </a:cubicBezTo>
                    <a:close/>
                  </a:path>
                </a:pathLst>
              </a:custGeom>
              <a:solidFill>
                <a:srgbClr val="59B1AD"/>
              </a:solidFill>
              <a:ln w="967"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9D6D0100-C831-017B-16A8-AA15CA70CF13}"/>
                  </a:ext>
                </a:extLst>
              </p:cNvPr>
              <p:cNvSpPr/>
              <p:nvPr/>
            </p:nvSpPr>
            <p:spPr>
              <a:xfrm>
                <a:off x="4877449" y="4816117"/>
                <a:ext cx="146561" cy="146561"/>
              </a:xfrm>
              <a:custGeom>
                <a:avLst/>
                <a:gdLst>
                  <a:gd name="connsiteX0" fmla="*/ 73281 w 146561"/>
                  <a:gd name="connsiteY0" fmla="*/ 0 h 146561"/>
                  <a:gd name="connsiteX1" fmla="*/ 0 w 146561"/>
                  <a:gd name="connsiteY1" fmla="*/ 73281 h 146561"/>
                  <a:gd name="connsiteX2" fmla="*/ 73281 w 146561"/>
                  <a:gd name="connsiteY2" fmla="*/ 146562 h 146561"/>
                  <a:gd name="connsiteX3" fmla="*/ 146562 w 146561"/>
                  <a:gd name="connsiteY3" fmla="*/ 73281 h 146561"/>
                  <a:gd name="connsiteX4" fmla="*/ 73281 w 146561"/>
                  <a:gd name="connsiteY4" fmla="*/ 0 h 146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1" h="146561">
                    <a:moveTo>
                      <a:pt x="73281" y="0"/>
                    </a:moveTo>
                    <a:cubicBezTo>
                      <a:pt x="32876" y="0"/>
                      <a:pt x="0" y="32876"/>
                      <a:pt x="0" y="73281"/>
                    </a:cubicBezTo>
                    <a:cubicBezTo>
                      <a:pt x="0" y="113686"/>
                      <a:pt x="32876" y="146562"/>
                      <a:pt x="73281" y="146562"/>
                    </a:cubicBezTo>
                    <a:cubicBezTo>
                      <a:pt x="113686" y="146562"/>
                      <a:pt x="146562" y="113686"/>
                      <a:pt x="146562" y="73281"/>
                    </a:cubicBezTo>
                    <a:cubicBezTo>
                      <a:pt x="146562" y="32876"/>
                      <a:pt x="113686" y="0"/>
                      <a:pt x="73281" y="0"/>
                    </a:cubicBezTo>
                    <a:close/>
                  </a:path>
                </a:pathLst>
              </a:custGeom>
              <a:solidFill>
                <a:schemeClr val="bg1"/>
              </a:solidFill>
              <a:ln w="967"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11D6A5C8-256D-8AD1-7CB8-6A202F417E05}"/>
                  </a:ext>
                </a:extLst>
              </p:cNvPr>
              <p:cNvSpPr/>
              <p:nvPr/>
            </p:nvSpPr>
            <p:spPr>
              <a:xfrm>
                <a:off x="4757357" y="4950552"/>
                <a:ext cx="132218" cy="132212"/>
              </a:xfrm>
              <a:custGeom>
                <a:avLst/>
                <a:gdLst>
                  <a:gd name="connsiteX0" fmla="*/ 132218 w 132218"/>
                  <a:gd name="connsiteY0" fmla="*/ 20725 h 132212"/>
                  <a:gd name="connsiteX1" fmla="*/ 111494 w 132218"/>
                  <a:gd name="connsiteY1" fmla="*/ 0 h 132212"/>
                  <a:gd name="connsiteX2" fmla="*/ 88146 w 132218"/>
                  <a:gd name="connsiteY2" fmla="*/ 23347 h 132212"/>
                  <a:gd name="connsiteX3" fmla="*/ 17199 w 132218"/>
                  <a:gd name="connsiteY3" fmla="*/ 32120 h 132212"/>
                  <a:gd name="connsiteX4" fmla="*/ 17199 w 132218"/>
                  <a:gd name="connsiteY4" fmla="*/ 115020 h 132212"/>
                  <a:gd name="connsiteX5" fmla="*/ 100098 w 132218"/>
                  <a:gd name="connsiteY5" fmla="*/ 115020 h 132212"/>
                  <a:gd name="connsiteX6" fmla="*/ 108998 w 132218"/>
                  <a:gd name="connsiteY6" fmla="*/ 43945 h 132212"/>
                  <a:gd name="connsiteX7" fmla="*/ 132218 w 132218"/>
                  <a:gd name="connsiteY7" fmla="*/ 20725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218" h="132212">
                    <a:moveTo>
                      <a:pt x="132218" y="20725"/>
                    </a:moveTo>
                    <a:cubicBezTo>
                      <a:pt x="124346" y="14826"/>
                      <a:pt x="117392" y="7872"/>
                      <a:pt x="111494" y="0"/>
                    </a:cubicBezTo>
                    <a:lnTo>
                      <a:pt x="88146" y="23347"/>
                    </a:lnTo>
                    <a:cubicBezTo>
                      <a:pt x="65845" y="10756"/>
                      <a:pt x="35784" y="13535"/>
                      <a:pt x="17199" y="32120"/>
                    </a:cubicBezTo>
                    <a:cubicBezTo>
                      <a:pt x="-5772" y="55092"/>
                      <a:pt x="-5693" y="92157"/>
                      <a:pt x="17199" y="115020"/>
                    </a:cubicBezTo>
                    <a:cubicBezTo>
                      <a:pt x="40094" y="137944"/>
                      <a:pt x="77203" y="137944"/>
                      <a:pt x="100098" y="115020"/>
                    </a:cubicBezTo>
                    <a:cubicBezTo>
                      <a:pt x="118345" y="96796"/>
                      <a:pt x="123270" y="68107"/>
                      <a:pt x="108998" y="43945"/>
                    </a:cubicBezTo>
                    <a:lnTo>
                      <a:pt x="132218" y="20725"/>
                    </a:lnTo>
                    <a:close/>
                  </a:path>
                </a:pathLst>
              </a:custGeom>
              <a:solidFill>
                <a:srgbClr val="59B1AD"/>
              </a:solidFill>
              <a:ln w="967"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28155139-74F0-7B48-013C-11750DB629FD}"/>
                  </a:ext>
                </a:extLst>
              </p:cNvPr>
              <p:cNvSpPr/>
              <p:nvPr/>
            </p:nvSpPr>
            <p:spPr>
              <a:xfrm>
                <a:off x="4892105" y="4990509"/>
                <a:ext cx="117249" cy="149020"/>
              </a:xfrm>
              <a:custGeom>
                <a:avLst/>
                <a:gdLst>
                  <a:gd name="connsiteX0" fmla="*/ 73281 w 117249"/>
                  <a:gd name="connsiteY0" fmla="*/ 32875 h 149020"/>
                  <a:gd name="connsiteX1" fmla="*/ 73281 w 117249"/>
                  <a:gd name="connsiteY1" fmla="*/ 0 h 149020"/>
                  <a:gd name="connsiteX2" fmla="*/ 58625 w 117249"/>
                  <a:gd name="connsiteY2" fmla="*/ 1481 h 149020"/>
                  <a:gd name="connsiteX3" fmla="*/ 43969 w 117249"/>
                  <a:gd name="connsiteY3" fmla="*/ 0 h 149020"/>
                  <a:gd name="connsiteX4" fmla="*/ 43969 w 117249"/>
                  <a:gd name="connsiteY4" fmla="*/ 32875 h 149020"/>
                  <a:gd name="connsiteX5" fmla="*/ 0 w 117249"/>
                  <a:gd name="connsiteY5" fmla="*/ 89418 h 149020"/>
                  <a:gd name="connsiteX6" fmla="*/ 58625 w 117249"/>
                  <a:gd name="connsiteY6" fmla="*/ 149020 h 149020"/>
                  <a:gd name="connsiteX7" fmla="*/ 117249 w 117249"/>
                  <a:gd name="connsiteY7" fmla="*/ 89418 h 149020"/>
                  <a:gd name="connsiteX8" fmla="*/ 73281 w 117249"/>
                  <a:gd name="connsiteY8" fmla="*/ 32875 h 14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49" h="149020">
                    <a:moveTo>
                      <a:pt x="73281" y="32875"/>
                    </a:moveTo>
                    <a:lnTo>
                      <a:pt x="73281" y="0"/>
                    </a:lnTo>
                    <a:cubicBezTo>
                      <a:pt x="68452" y="700"/>
                      <a:pt x="63643" y="1481"/>
                      <a:pt x="58625" y="1481"/>
                    </a:cubicBezTo>
                    <a:cubicBezTo>
                      <a:pt x="53606" y="1481"/>
                      <a:pt x="48797" y="700"/>
                      <a:pt x="43969" y="0"/>
                    </a:cubicBezTo>
                    <a:lnTo>
                      <a:pt x="43969" y="32875"/>
                    </a:lnTo>
                    <a:cubicBezTo>
                      <a:pt x="18753" y="39428"/>
                      <a:pt x="0" y="62176"/>
                      <a:pt x="0" y="89418"/>
                    </a:cubicBezTo>
                    <a:cubicBezTo>
                      <a:pt x="0" y="121751"/>
                      <a:pt x="26292" y="149020"/>
                      <a:pt x="58625" y="149020"/>
                    </a:cubicBezTo>
                    <a:cubicBezTo>
                      <a:pt x="90957" y="149020"/>
                      <a:pt x="117249" y="121751"/>
                      <a:pt x="117249" y="89418"/>
                    </a:cubicBezTo>
                    <a:cubicBezTo>
                      <a:pt x="117249" y="62176"/>
                      <a:pt x="98496" y="39428"/>
                      <a:pt x="73281" y="32875"/>
                    </a:cubicBezTo>
                    <a:close/>
                  </a:path>
                </a:pathLst>
              </a:custGeom>
              <a:solidFill>
                <a:srgbClr val="59B1AD"/>
              </a:solidFill>
              <a:ln w="967"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8EF38B26-AD48-EE55-4E3C-AB7569469172}"/>
                  </a:ext>
                </a:extLst>
              </p:cNvPr>
              <p:cNvSpPr/>
              <p:nvPr/>
            </p:nvSpPr>
            <p:spPr>
              <a:xfrm>
                <a:off x="5011884" y="4696606"/>
                <a:ext cx="132212" cy="131636"/>
              </a:xfrm>
              <a:custGeom>
                <a:avLst/>
                <a:gdLst>
                  <a:gd name="connsiteX0" fmla="*/ 115020 w 132212"/>
                  <a:gd name="connsiteY0" fmla="*/ 16617 h 131636"/>
                  <a:gd name="connsiteX1" fmla="*/ 32120 w 132212"/>
                  <a:gd name="connsiteY1" fmla="*/ 16617 h 131636"/>
                  <a:gd name="connsiteX2" fmla="*/ 23220 w 132212"/>
                  <a:gd name="connsiteY2" fmla="*/ 87692 h 131636"/>
                  <a:gd name="connsiteX3" fmla="*/ 0 w 132212"/>
                  <a:gd name="connsiteY3" fmla="*/ 110912 h 131636"/>
                  <a:gd name="connsiteX4" fmla="*/ 20725 w 132212"/>
                  <a:gd name="connsiteY4" fmla="*/ 131637 h 131636"/>
                  <a:gd name="connsiteX5" fmla="*/ 43945 w 132212"/>
                  <a:gd name="connsiteY5" fmla="*/ 108417 h 131636"/>
                  <a:gd name="connsiteX6" fmla="*/ 115020 w 132212"/>
                  <a:gd name="connsiteY6" fmla="*/ 99516 h 131636"/>
                  <a:gd name="connsiteX7" fmla="*/ 115020 w 132212"/>
                  <a:gd name="connsiteY7" fmla="*/ 16617 h 1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212" h="131636">
                    <a:moveTo>
                      <a:pt x="115020" y="16617"/>
                    </a:moveTo>
                    <a:cubicBezTo>
                      <a:pt x="92893" y="-5539"/>
                      <a:pt x="54277" y="-5539"/>
                      <a:pt x="32120" y="16617"/>
                    </a:cubicBezTo>
                    <a:cubicBezTo>
                      <a:pt x="13798" y="34939"/>
                      <a:pt x="8997" y="63613"/>
                      <a:pt x="23220" y="87692"/>
                    </a:cubicBezTo>
                    <a:lnTo>
                      <a:pt x="0" y="110912"/>
                    </a:lnTo>
                    <a:cubicBezTo>
                      <a:pt x="7872" y="116811"/>
                      <a:pt x="14826" y="123765"/>
                      <a:pt x="20725" y="131637"/>
                    </a:cubicBezTo>
                    <a:lnTo>
                      <a:pt x="43945" y="108417"/>
                    </a:lnTo>
                    <a:cubicBezTo>
                      <a:pt x="68107" y="122688"/>
                      <a:pt x="96796" y="117763"/>
                      <a:pt x="115020" y="99516"/>
                    </a:cubicBezTo>
                    <a:cubicBezTo>
                      <a:pt x="137944" y="76621"/>
                      <a:pt x="137944" y="39512"/>
                      <a:pt x="115020" y="16617"/>
                    </a:cubicBezTo>
                    <a:close/>
                  </a:path>
                </a:pathLst>
              </a:custGeom>
              <a:solidFill>
                <a:srgbClr val="59B1AD"/>
              </a:solidFill>
              <a:ln w="967" cap="flat">
                <a:noFill/>
                <a:prstDash val="solid"/>
                <a:miter/>
              </a:ln>
            </p:spPr>
            <p:txBody>
              <a:bodyPr rtlCol="0" anchor="ctr"/>
              <a:lstStyle/>
              <a:p>
                <a:endParaRPr lang="en-GB"/>
              </a:p>
            </p:txBody>
          </p:sp>
        </p:grpSp>
      </p:grpSp>
      <p:grpSp>
        <p:nvGrpSpPr>
          <p:cNvPr id="102" name="Group 101">
            <a:extLst>
              <a:ext uri="{FF2B5EF4-FFF2-40B4-BE49-F238E27FC236}">
                <a16:creationId xmlns:a16="http://schemas.microsoft.com/office/drawing/2014/main" id="{BFAAB398-44F3-ACDE-E2A4-DAB02762E021}"/>
              </a:ext>
            </a:extLst>
          </p:cNvPr>
          <p:cNvGrpSpPr/>
          <p:nvPr/>
        </p:nvGrpSpPr>
        <p:grpSpPr>
          <a:xfrm>
            <a:off x="1005181" y="3803338"/>
            <a:ext cx="1209630" cy="1209630"/>
            <a:chOff x="462240" y="4289122"/>
            <a:chExt cx="1209630" cy="1209630"/>
          </a:xfrm>
        </p:grpSpPr>
        <p:sp>
          <p:nvSpPr>
            <p:cNvPr id="20" name="Circle">
              <a:extLst>
                <a:ext uri="{FF2B5EF4-FFF2-40B4-BE49-F238E27FC236}">
                  <a16:creationId xmlns:a16="http://schemas.microsoft.com/office/drawing/2014/main" id="{0BD51041-3770-6300-FEEF-17120CA12A1D}"/>
                </a:ext>
              </a:extLst>
            </p:cNvPr>
            <p:cNvSpPr/>
            <p:nvPr/>
          </p:nvSpPr>
          <p:spPr>
            <a:xfrm>
              <a:off x="462240" y="4289122"/>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grpSp>
          <p:nvGrpSpPr>
            <p:cNvPr id="96" name="Group 95">
              <a:extLst>
                <a:ext uri="{FF2B5EF4-FFF2-40B4-BE49-F238E27FC236}">
                  <a16:creationId xmlns:a16="http://schemas.microsoft.com/office/drawing/2014/main" id="{31DC5CC9-0B48-2616-9003-B4E79F0D337E}"/>
                </a:ext>
              </a:extLst>
            </p:cNvPr>
            <p:cNvGrpSpPr/>
            <p:nvPr/>
          </p:nvGrpSpPr>
          <p:grpSpPr>
            <a:xfrm>
              <a:off x="817411" y="4654193"/>
              <a:ext cx="478742" cy="452146"/>
              <a:chOff x="817411" y="4654193"/>
              <a:chExt cx="478742" cy="452146"/>
            </a:xfrm>
          </p:grpSpPr>
          <p:sp>
            <p:nvSpPr>
              <p:cNvPr id="70" name="Freeform: Shape 69">
                <a:extLst>
                  <a:ext uri="{FF2B5EF4-FFF2-40B4-BE49-F238E27FC236}">
                    <a16:creationId xmlns:a16="http://schemas.microsoft.com/office/drawing/2014/main" id="{D2553E17-9C24-65E0-E6E1-3CC090677DD2}"/>
                  </a:ext>
                </a:extLst>
              </p:cNvPr>
              <p:cNvSpPr/>
              <p:nvPr/>
            </p:nvSpPr>
            <p:spPr>
              <a:xfrm>
                <a:off x="817411" y="4946759"/>
                <a:ext cx="79790" cy="159580"/>
              </a:xfrm>
              <a:custGeom>
                <a:avLst/>
                <a:gdLst>
                  <a:gd name="connsiteX0" fmla="*/ 13300 w 79790"/>
                  <a:gd name="connsiteY0" fmla="*/ 0 h 159580"/>
                  <a:gd name="connsiteX1" fmla="*/ 66490 w 79790"/>
                  <a:gd name="connsiteY1" fmla="*/ 0 h 159580"/>
                  <a:gd name="connsiteX2" fmla="*/ 79790 w 79790"/>
                  <a:gd name="connsiteY2" fmla="*/ 13295 h 159580"/>
                  <a:gd name="connsiteX3" fmla="*/ 79790 w 79790"/>
                  <a:gd name="connsiteY3" fmla="*/ 146281 h 159580"/>
                  <a:gd name="connsiteX4" fmla="*/ 66490 w 79790"/>
                  <a:gd name="connsiteY4" fmla="*/ 159581 h 159580"/>
                  <a:gd name="connsiteX5" fmla="*/ 13300 w 79790"/>
                  <a:gd name="connsiteY5" fmla="*/ 159581 h 159580"/>
                  <a:gd name="connsiteX6" fmla="*/ 0 w 79790"/>
                  <a:gd name="connsiteY6" fmla="*/ 146281 h 159580"/>
                  <a:gd name="connsiteX7" fmla="*/ 0 w 79790"/>
                  <a:gd name="connsiteY7" fmla="*/ 13295 h 159580"/>
                  <a:gd name="connsiteX8" fmla="*/ 13300 w 79790"/>
                  <a:gd name="connsiteY8" fmla="*/ 0 h 15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90" h="159580">
                    <a:moveTo>
                      <a:pt x="13300" y="0"/>
                    </a:moveTo>
                    <a:lnTo>
                      <a:pt x="66490" y="0"/>
                    </a:lnTo>
                    <a:cubicBezTo>
                      <a:pt x="73834" y="0"/>
                      <a:pt x="79790" y="5951"/>
                      <a:pt x="79790" y="13295"/>
                    </a:cubicBezTo>
                    <a:lnTo>
                      <a:pt x="79790" y="146281"/>
                    </a:lnTo>
                    <a:cubicBezTo>
                      <a:pt x="79790" y="153625"/>
                      <a:pt x="73834" y="159581"/>
                      <a:pt x="66490" y="159581"/>
                    </a:cubicBezTo>
                    <a:lnTo>
                      <a:pt x="13300" y="159581"/>
                    </a:lnTo>
                    <a:cubicBezTo>
                      <a:pt x="5956" y="159581"/>
                      <a:pt x="0" y="153625"/>
                      <a:pt x="0" y="146281"/>
                    </a:cubicBezTo>
                    <a:lnTo>
                      <a:pt x="0" y="13295"/>
                    </a:lnTo>
                    <a:cubicBezTo>
                      <a:pt x="0" y="5951"/>
                      <a:pt x="5956" y="0"/>
                      <a:pt x="13300" y="0"/>
                    </a:cubicBezTo>
                    <a:close/>
                  </a:path>
                </a:pathLst>
              </a:custGeom>
              <a:solidFill>
                <a:schemeClr val="bg1"/>
              </a:solidFill>
              <a:ln w="1240"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800A60DA-A7BF-E32D-BF6B-D1556323E226}"/>
                  </a:ext>
                </a:extLst>
              </p:cNvPr>
              <p:cNvSpPr/>
              <p:nvPr/>
            </p:nvSpPr>
            <p:spPr>
              <a:xfrm>
                <a:off x="950396" y="4840368"/>
                <a:ext cx="79790" cy="265971"/>
              </a:xfrm>
              <a:custGeom>
                <a:avLst/>
                <a:gdLst>
                  <a:gd name="connsiteX0" fmla="*/ 13295 w 79790"/>
                  <a:gd name="connsiteY0" fmla="*/ 0 h 265971"/>
                  <a:gd name="connsiteX1" fmla="*/ 66490 w 79790"/>
                  <a:gd name="connsiteY1" fmla="*/ 0 h 265971"/>
                  <a:gd name="connsiteX2" fmla="*/ 79790 w 79790"/>
                  <a:gd name="connsiteY2" fmla="*/ 13300 h 265971"/>
                  <a:gd name="connsiteX3" fmla="*/ 79790 w 79790"/>
                  <a:gd name="connsiteY3" fmla="*/ 252671 h 265971"/>
                  <a:gd name="connsiteX4" fmla="*/ 66490 w 79790"/>
                  <a:gd name="connsiteY4" fmla="*/ 265971 h 265971"/>
                  <a:gd name="connsiteX5" fmla="*/ 13295 w 79790"/>
                  <a:gd name="connsiteY5" fmla="*/ 265971 h 265971"/>
                  <a:gd name="connsiteX6" fmla="*/ 0 w 79790"/>
                  <a:gd name="connsiteY6" fmla="*/ 252671 h 265971"/>
                  <a:gd name="connsiteX7" fmla="*/ 0 w 79790"/>
                  <a:gd name="connsiteY7" fmla="*/ 13300 h 265971"/>
                  <a:gd name="connsiteX8" fmla="*/ 13295 w 79790"/>
                  <a:gd name="connsiteY8" fmla="*/ 0 h 26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90" h="265971">
                    <a:moveTo>
                      <a:pt x="13295" y="0"/>
                    </a:moveTo>
                    <a:lnTo>
                      <a:pt x="66490" y="0"/>
                    </a:lnTo>
                    <a:cubicBezTo>
                      <a:pt x="73835" y="0"/>
                      <a:pt x="79790" y="5956"/>
                      <a:pt x="79790" y="13300"/>
                    </a:cubicBezTo>
                    <a:lnTo>
                      <a:pt x="79790" y="252671"/>
                    </a:lnTo>
                    <a:cubicBezTo>
                      <a:pt x="79790" y="260015"/>
                      <a:pt x="73835" y="265971"/>
                      <a:pt x="66490" y="265971"/>
                    </a:cubicBezTo>
                    <a:lnTo>
                      <a:pt x="13295" y="265971"/>
                    </a:lnTo>
                    <a:cubicBezTo>
                      <a:pt x="5951" y="265971"/>
                      <a:pt x="0" y="260015"/>
                      <a:pt x="0" y="252671"/>
                    </a:cubicBezTo>
                    <a:lnTo>
                      <a:pt x="0" y="13300"/>
                    </a:lnTo>
                    <a:cubicBezTo>
                      <a:pt x="0" y="5956"/>
                      <a:pt x="5951" y="0"/>
                      <a:pt x="13295" y="0"/>
                    </a:cubicBezTo>
                    <a:close/>
                  </a:path>
                </a:pathLst>
              </a:custGeom>
              <a:solidFill>
                <a:schemeClr val="bg1"/>
              </a:solidFill>
              <a:ln w="1240"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CA710BE3-8F62-0B11-061B-57B884F1113D}"/>
                  </a:ext>
                </a:extLst>
              </p:cNvPr>
              <p:cNvSpPr/>
              <p:nvPr/>
            </p:nvSpPr>
            <p:spPr>
              <a:xfrm>
                <a:off x="1083377" y="4893564"/>
                <a:ext cx="79790" cy="212775"/>
              </a:xfrm>
              <a:custGeom>
                <a:avLst/>
                <a:gdLst>
                  <a:gd name="connsiteX0" fmla="*/ 13300 w 79790"/>
                  <a:gd name="connsiteY0" fmla="*/ 0 h 212775"/>
                  <a:gd name="connsiteX1" fmla="*/ 66495 w 79790"/>
                  <a:gd name="connsiteY1" fmla="*/ 0 h 212775"/>
                  <a:gd name="connsiteX2" fmla="*/ 79790 w 79790"/>
                  <a:gd name="connsiteY2" fmla="*/ 13300 h 212775"/>
                  <a:gd name="connsiteX3" fmla="*/ 79790 w 79790"/>
                  <a:gd name="connsiteY3" fmla="*/ 199476 h 212775"/>
                  <a:gd name="connsiteX4" fmla="*/ 66495 w 79790"/>
                  <a:gd name="connsiteY4" fmla="*/ 212776 h 212775"/>
                  <a:gd name="connsiteX5" fmla="*/ 13300 w 79790"/>
                  <a:gd name="connsiteY5" fmla="*/ 212776 h 212775"/>
                  <a:gd name="connsiteX6" fmla="*/ 0 w 79790"/>
                  <a:gd name="connsiteY6" fmla="*/ 199476 h 212775"/>
                  <a:gd name="connsiteX7" fmla="*/ 0 w 79790"/>
                  <a:gd name="connsiteY7" fmla="*/ 13300 h 212775"/>
                  <a:gd name="connsiteX8" fmla="*/ 13300 w 79790"/>
                  <a:gd name="connsiteY8" fmla="*/ 0 h 21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90" h="212775">
                    <a:moveTo>
                      <a:pt x="13300" y="0"/>
                    </a:moveTo>
                    <a:lnTo>
                      <a:pt x="66495" y="0"/>
                    </a:lnTo>
                    <a:cubicBezTo>
                      <a:pt x="73840" y="0"/>
                      <a:pt x="79790" y="5956"/>
                      <a:pt x="79790" y="13300"/>
                    </a:cubicBezTo>
                    <a:lnTo>
                      <a:pt x="79790" y="199476"/>
                    </a:lnTo>
                    <a:cubicBezTo>
                      <a:pt x="79790" y="206820"/>
                      <a:pt x="73840" y="212776"/>
                      <a:pt x="66495" y="212776"/>
                    </a:cubicBezTo>
                    <a:lnTo>
                      <a:pt x="13300" y="212776"/>
                    </a:lnTo>
                    <a:cubicBezTo>
                      <a:pt x="5956" y="212776"/>
                      <a:pt x="0" y="206820"/>
                      <a:pt x="0" y="199476"/>
                    </a:cubicBezTo>
                    <a:lnTo>
                      <a:pt x="0" y="13300"/>
                    </a:lnTo>
                    <a:cubicBezTo>
                      <a:pt x="0" y="5956"/>
                      <a:pt x="5956" y="0"/>
                      <a:pt x="13300" y="0"/>
                    </a:cubicBezTo>
                    <a:close/>
                  </a:path>
                </a:pathLst>
              </a:custGeom>
              <a:solidFill>
                <a:schemeClr val="bg1"/>
              </a:solidFill>
              <a:ln w="1240"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081F38C9-99DC-7635-F60A-D77517FEB648}"/>
                  </a:ext>
                </a:extLst>
              </p:cNvPr>
              <p:cNvSpPr/>
              <p:nvPr/>
            </p:nvSpPr>
            <p:spPr>
              <a:xfrm>
                <a:off x="1216362" y="4813773"/>
                <a:ext cx="79790" cy="292566"/>
              </a:xfrm>
              <a:custGeom>
                <a:avLst/>
                <a:gdLst>
                  <a:gd name="connsiteX0" fmla="*/ 13300 w 79790"/>
                  <a:gd name="connsiteY0" fmla="*/ 0 h 292566"/>
                  <a:gd name="connsiteX1" fmla="*/ 66490 w 79790"/>
                  <a:gd name="connsiteY1" fmla="*/ 0 h 292566"/>
                  <a:gd name="connsiteX2" fmla="*/ 79790 w 79790"/>
                  <a:gd name="connsiteY2" fmla="*/ 13300 h 292566"/>
                  <a:gd name="connsiteX3" fmla="*/ 79790 w 79790"/>
                  <a:gd name="connsiteY3" fmla="*/ 279266 h 292566"/>
                  <a:gd name="connsiteX4" fmla="*/ 66490 w 79790"/>
                  <a:gd name="connsiteY4" fmla="*/ 292566 h 292566"/>
                  <a:gd name="connsiteX5" fmla="*/ 13300 w 79790"/>
                  <a:gd name="connsiteY5" fmla="*/ 292566 h 292566"/>
                  <a:gd name="connsiteX6" fmla="*/ 0 w 79790"/>
                  <a:gd name="connsiteY6" fmla="*/ 279266 h 292566"/>
                  <a:gd name="connsiteX7" fmla="*/ 0 w 79790"/>
                  <a:gd name="connsiteY7" fmla="*/ 13300 h 292566"/>
                  <a:gd name="connsiteX8" fmla="*/ 13300 w 79790"/>
                  <a:gd name="connsiteY8" fmla="*/ 0 h 29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90" h="292566">
                    <a:moveTo>
                      <a:pt x="13300" y="0"/>
                    </a:moveTo>
                    <a:lnTo>
                      <a:pt x="66490" y="0"/>
                    </a:lnTo>
                    <a:cubicBezTo>
                      <a:pt x="73835" y="0"/>
                      <a:pt x="79790" y="5956"/>
                      <a:pt x="79790" y="13300"/>
                    </a:cubicBezTo>
                    <a:lnTo>
                      <a:pt x="79790" y="279266"/>
                    </a:lnTo>
                    <a:cubicBezTo>
                      <a:pt x="79790" y="286611"/>
                      <a:pt x="73835" y="292566"/>
                      <a:pt x="66490" y="292566"/>
                    </a:cubicBezTo>
                    <a:lnTo>
                      <a:pt x="13300" y="292566"/>
                    </a:lnTo>
                    <a:cubicBezTo>
                      <a:pt x="5956" y="292566"/>
                      <a:pt x="0" y="286611"/>
                      <a:pt x="0" y="279266"/>
                    </a:cubicBezTo>
                    <a:lnTo>
                      <a:pt x="0" y="13300"/>
                    </a:lnTo>
                    <a:cubicBezTo>
                      <a:pt x="0" y="5956"/>
                      <a:pt x="5956" y="0"/>
                      <a:pt x="13300" y="0"/>
                    </a:cubicBezTo>
                    <a:close/>
                  </a:path>
                </a:pathLst>
              </a:custGeom>
              <a:solidFill>
                <a:schemeClr val="bg1"/>
              </a:solidFill>
              <a:ln w="1240"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2093988C-B034-B7B2-842C-204371753786}"/>
                  </a:ext>
                </a:extLst>
              </p:cNvPr>
              <p:cNvSpPr/>
              <p:nvPr/>
            </p:nvSpPr>
            <p:spPr>
              <a:xfrm>
                <a:off x="817411" y="4654193"/>
                <a:ext cx="478742" cy="212775"/>
              </a:xfrm>
              <a:custGeom>
                <a:avLst/>
                <a:gdLst>
                  <a:gd name="connsiteX0" fmla="*/ 438847 w 478742"/>
                  <a:gd name="connsiteY0" fmla="*/ 0 h 212775"/>
                  <a:gd name="connsiteX1" fmla="*/ 398952 w 478742"/>
                  <a:gd name="connsiteY1" fmla="*/ 39895 h 212775"/>
                  <a:gd name="connsiteX2" fmla="*/ 401231 w 478742"/>
                  <a:gd name="connsiteY2" fmla="*/ 52635 h 212775"/>
                  <a:gd name="connsiteX3" fmla="*/ 334658 w 478742"/>
                  <a:gd name="connsiteY3" fmla="*/ 92209 h 212775"/>
                  <a:gd name="connsiteX4" fmla="*/ 300631 w 478742"/>
                  <a:gd name="connsiteY4" fmla="*/ 80141 h 212775"/>
                  <a:gd name="connsiteX5" fmla="*/ 270973 w 478742"/>
                  <a:gd name="connsiteY5" fmla="*/ 100736 h 212775"/>
                  <a:gd name="connsiteX6" fmla="*/ 212255 w 478742"/>
                  <a:gd name="connsiteY6" fmla="*/ 71653 h 212775"/>
                  <a:gd name="connsiteX7" fmla="*/ 212776 w 478742"/>
                  <a:gd name="connsiteY7" fmla="*/ 66490 h 212775"/>
                  <a:gd name="connsiteX8" fmla="*/ 188187 w 478742"/>
                  <a:gd name="connsiteY8" fmla="*/ 29571 h 212775"/>
                  <a:gd name="connsiteX9" fmla="*/ 144679 w 478742"/>
                  <a:gd name="connsiteY9" fmla="*/ 38196 h 212775"/>
                  <a:gd name="connsiteX10" fmla="*/ 136029 w 478742"/>
                  <a:gd name="connsiteY10" fmla="*/ 81699 h 212775"/>
                  <a:gd name="connsiteX11" fmla="*/ 59862 w 478742"/>
                  <a:gd name="connsiteY11" fmla="*/ 138542 h 212775"/>
                  <a:gd name="connsiteX12" fmla="*/ 39895 w 478742"/>
                  <a:gd name="connsiteY12" fmla="*/ 132986 h 212775"/>
                  <a:gd name="connsiteX13" fmla="*/ 0 w 478742"/>
                  <a:gd name="connsiteY13" fmla="*/ 172881 h 212775"/>
                  <a:gd name="connsiteX14" fmla="*/ 39895 w 478742"/>
                  <a:gd name="connsiteY14" fmla="*/ 212776 h 212775"/>
                  <a:gd name="connsiteX15" fmla="*/ 79790 w 478742"/>
                  <a:gd name="connsiteY15" fmla="*/ 172881 h 212775"/>
                  <a:gd name="connsiteX16" fmla="*/ 77117 w 478742"/>
                  <a:gd name="connsiteY16" fmla="*/ 158855 h 212775"/>
                  <a:gd name="connsiteX17" fmla="*/ 154044 w 478742"/>
                  <a:gd name="connsiteY17" fmla="*/ 101442 h 212775"/>
                  <a:gd name="connsiteX18" fmla="*/ 200235 w 478742"/>
                  <a:gd name="connsiteY18" fmla="*/ 95384 h 212775"/>
                  <a:gd name="connsiteX19" fmla="*/ 267008 w 478742"/>
                  <a:gd name="connsiteY19" fmla="*/ 128456 h 212775"/>
                  <a:gd name="connsiteX20" fmla="*/ 310312 w 478742"/>
                  <a:gd name="connsiteY20" fmla="*/ 159338 h 212775"/>
                  <a:gd name="connsiteX21" fmla="*/ 345756 w 478742"/>
                  <a:gd name="connsiteY21" fmla="*/ 119686 h 212775"/>
                  <a:gd name="connsiteX22" fmla="*/ 345460 w 478742"/>
                  <a:gd name="connsiteY22" fmla="*/ 116725 h 212775"/>
                  <a:gd name="connsiteX23" fmla="*/ 417867 w 478742"/>
                  <a:gd name="connsiteY23" fmla="*/ 73679 h 212775"/>
                  <a:gd name="connsiteX24" fmla="*/ 438847 w 478742"/>
                  <a:gd name="connsiteY24" fmla="*/ 79790 h 212775"/>
                  <a:gd name="connsiteX25" fmla="*/ 478742 w 478742"/>
                  <a:gd name="connsiteY25" fmla="*/ 39895 h 212775"/>
                  <a:gd name="connsiteX26" fmla="*/ 438847 w 478742"/>
                  <a:gd name="connsiteY26" fmla="*/ 0 h 21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8742" h="212775">
                    <a:moveTo>
                      <a:pt x="438847" y="0"/>
                    </a:moveTo>
                    <a:cubicBezTo>
                      <a:pt x="416825" y="24"/>
                      <a:pt x="398977" y="17873"/>
                      <a:pt x="398952" y="39895"/>
                    </a:cubicBezTo>
                    <a:cubicBezTo>
                      <a:pt x="399005" y="44239"/>
                      <a:pt x="399775" y="48544"/>
                      <a:pt x="401231" y="52635"/>
                    </a:cubicBezTo>
                    <a:lnTo>
                      <a:pt x="334658" y="92209"/>
                    </a:lnTo>
                    <a:cubicBezTo>
                      <a:pt x="325921" y="82941"/>
                      <a:pt x="313254" y="78451"/>
                      <a:pt x="300631" y="80141"/>
                    </a:cubicBezTo>
                    <a:cubicBezTo>
                      <a:pt x="288003" y="81831"/>
                      <a:pt x="276967" y="89496"/>
                      <a:pt x="270973" y="100736"/>
                    </a:cubicBezTo>
                    <a:lnTo>
                      <a:pt x="212255" y="71653"/>
                    </a:lnTo>
                    <a:cubicBezTo>
                      <a:pt x="212542" y="69943"/>
                      <a:pt x="212712" y="68219"/>
                      <a:pt x="212776" y="66490"/>
                    </a:cubicBezTo>
                    <a:cubicBezTo>
                      <a:pt x="212805" y="50341"/>
                      <a:pt x="203099" y="35770"/>
                      <a:pt x="188187" y="29571"/>
                    </a:cubicBezTo>
                    <a:cubicBezTo>
                      <a:pt x="173275" y="23376"/>
                      <a:pt x="156099" y="26780"/>
                      <a:pt x="144679" y="38196"/>
                    </a:cubicBezTo>
                    <a:cubicBezTo>
                      <a:pt x="133254" y="49611"/>
                      <a:pt x="129840" y="66783"/>
                      <a:pt x="136029" y="81699"/>
                    </a:cubicBezTo>
                    <a:lnTo>
                      <a:pt x="59862" y="138542"/>
                    </a:lnTo>
                    <a:cubicBezTo>
                      <a:pt x="53823" y="134943"/>
                      <a:pt x="46927" y="133024"/>
                      <a:pt x="39895" y="132986"/>
                    </a:cubicBezTo>
                    <a:cubicBezTo>
                      <a:pt x="17863" y="132986"/>
                      <a:pt x="0" y="150844"/>
                      <a:pt x="0" y="172881"/>
                    </a:cubicBezTo>
                    <a:cubicBezTo>
                      <a:pt x="0" y="194913"/>
                      <a:pt x="17863" y="212776"/>
                      <a:pt x="39895" y="212776"/>
                    </a:cubicBezTo>
                    <a:cubicBezTo>
                      <a:pt x="61927" y="212776"/>
                      <a:pt x="79790" y="194913"/>
                      <a:pt x="79790" y="172881"/>
                    </a:cubicBezTo>
                    <a:cubicBezTo>
                      <a:pt x="79756" y="168078"/>
                      <a:pt x="78850" y="163331"/>
                      <a:pt x="77117" y="158855"/>
                    </a:cubicBezTo>
                    <a:lnTo>
                      <a:pt x="154044" y="101442"/>
                    </a:lnTo>
                    <a:cubicBezTo>
                      <a:pt x="169092" y="109834"/>
                      <a:pt x="187861" y="107374"/>
                      <a:pt x="200235" y="95384"/>
                    </a:cubicBezTo>
                    <a:lnTo>
                      <a:pt x="267008" y="128456"/>
                    </a:lnTo>
                    <a:cubicBezTo>
                      <a:pt x="271459" y="148283"/>
                      <a:pt x="290116" y="161587"/>
                      <a:pt x="310312" y="159338"/>
                    </a:cubicBezTo>
                    <a:cubicBezTo>
                      <a:pt x="330509" y="157087"/>
                      <a:pt x="345781" y="140008"/>
                      <a:pt x="345756" y="119686"/>
                    </a:cubicBezTo>
                    <a:cubicBezTo>
                      <a:pt x="345756" y="118673"/>
                      <a:pt x="345532" y="117718"/>
                      <a:pt x="345460" y="116725"/>
                    </a:cubicBezTo>
                    <a:lnTo>
                      <a:pt x="417867" y="73679"/>
                    </a:lnTo>
                    <a:cubicBezTo>
                      <a:pt x="424144" y="77647"/>
                      <a:pt x="431415" y="79766"/>
                      <a:pt x="438847" y="79790"/>
                    </a:cubicBezTo>
                    <a:cubicBezTo>
                      <a:pt x="460879" y="79790"/>
                      <a:pt x="478742" y="61927"/>
                      <a:pt x="478742" y="39895"/>
                    </a:cubicBezTo>
                    <a:cubicBezTo>
                      <a:pt x="478742" y="17863"/>
                      <a:pt x="460879" y="0"/>
                      <a:pt x="438847" y="0"/>
                    </a:cubicBezTo>
                    <a:close/>
                  </a:path>
                </a:pathLst>
              </a:custGeom>
              <a:solidFill>
                <a:schemeClr val="accent2"/>
              </a:solidFill>
              <a:ln w="1240"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986633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repeatCount="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repeatCount="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repeatCount="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repeatCount="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anim calcmode="lin" valueType="num">
                                      <p:cBhvr>
                                        <p:cTn id="28" dur="750" fill="hold"/>
                                        <p:tgtEl>
                                          <p:spTgt spid="8"/>
                                        </p:tgtEl>
                                        <p:attrNameLst>
                                          <p:attrName>ppt_x</p:attrName>
                                        </p:attrNameLst>
                                      </p:cBhvr>
                                      <p:tavLst>
                                        <p:tav tm="0">
                                          <p:val>
                                            <p:strVal val="#ppt_x"/>
                                          </p:val>
                                        </p:tav>
                                        <p:tav tm="100000">
                                          <p:val>
                                            <p:strVal val="#ppt_x"/>
                                          </p:val>
                                        </p:tav>
                                      </p:tavLst>
                                    </p:anim>
                                    <p:anim calcmode="lin" valueType="num">
                                      <p:cBhvr>
                                        <p:cTn id="29" dur="75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repeatCount="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750"/>
                                        <p:tgtEl>
                                          <p:spTgt spid="2"/>
                                        </p:tgtEl>
                                      </p:cBhvr>
                                    </p:animEffect>
                                    <p:anim calcmode="lin" valueType="num">
                                      <p:cBhvr>
                                        <p:cTn id="33" dur="750" fill="hold"/>
                                        <p:tgtEl>
                                          <p:spTgt spid="2"/>
                                        </p:tgtEl>
                                        <p:attrNameLst>
                                          <p:attrName>ppt_x</p:attrName>
                                        </p:attrNameLst>
                                      </p:cBhvr>
                                      <p:tavLst>
                                        <p:tav tm="0">
                                          <p:val>
                                            <p:strVal val="#ppt_x"/>
                                          </p:val>
                                        </p:tav>
                                        <p:tav tm="100000">
                                          <p:val>
                                            <p:strVal val="#ppt_x"/>
                                          </p:val>
                                        </p:tav>
                                      </p:tavLst>
                                    </p:anim>
                                    <p:anim calcmode="lin" valueType="num">
                                      <p:cBhvr>
                                        <p:cTn id="34" dur="750" fill="hold"/>
                                        <p:tgtEl>
                                          <p:spTgt spid="2"/>
                                        </p:tgtEl>
                                        <p:attrNameLst>
                                          <p:attrName>ppt_y</p:attrName>
                                        </p:attrNameLst>
                                      </p:cBhvr>
                                      <p:tavLst>
                                        <p:tav tm="0">
                                          <p:val>
                                            <p:strVal val="#ppt_y+.1"/>
                                          </p:val>
                                        </p:tav>
                                        <p:tav tm="100000">
                                          <p:val>
                                            <p:strVal val="#ppt_y"/>
                                          </p:val>
                                        </p:tav>
                                      </p:tavLst>
                                    </p:anim>
                                  </p:childTnLst>
                                </p:cTn>
                              </p:par>
                              <p:par>
                                <p:cTn id="35" presetID="2" presetClass="entr" presetSubtype="1" accel="12000" decel="8800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1500" fill="hold"/>
                                        <p:tgtEl>
                                          <p:spTgt spid="30"/>
                                        </p:tgtEl>
                                        <p:attrNameLst>
                                          <p:attrName>ppt_x</p:attrName>
                                        </p:attrNameLst>
                                      </p:cBhvr>
                                      <p:tavLst>
                                        <p:tav tm="0">
                                          <p:val>
                                            <p:strVal val="#ppt_x"/>
                                          </p:val>
                                        </p:tav>
                                        <p:tav tm="100000">
                                          <p:val>
                                            <p:strVal val="#ppt_x"/>
                                          </p:val>
                                        </p:tav>
                                      </p:tavLst>
                                    </p:anim>
                                    <p:anim calcmode="lin" valueType="num">
                                      <p:cBhvr additive="base">
                                        <p:cTn id="38" dur="1500" fill="hold"/>
                                        <p:tgtEl>
                                          <p:spTgt spid="30"/>
                                        </p:tgtEl>
                                        <p:attrNameLst>
                                          <p:attrName>ppt_y</p:attrName>
                                        </p:attrNameLst>
                                      </p:cBhvr>
                                      <p:tavLst>
                                        <p:tav tm="0">
                                          <p:val>
                                            <p:strVal val="0-#ppt_h/2"/>
                                          </p:val>
                                        </p:tav>
                                        <p:tav tm="100000">
                                          <p:val>
                                            <p:strVal val="#ppt_y"/>
                                          </p:val>
                                        </p:tav>
                                      </p:tavLst>
                                    </p:anim>
                                  </p:childTnLst>
                                </p:cTn>
                              </p:par>
                              <p:par>
                                <p:cTn id="39" presetID="10" presetClass="entr" presetSubtype="0" fill="hold" nodeType="withEffect">
                                  <p:stCondLst>
                                    <p:cond delay="25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1000"/>
                                        <p:tgtEl>
                                          <p:spTgt spid="97"/>
                                        </p:tgtEl>
                                      </p:cBhvr>
                                    </p:animEffect>
                                  </p:childTnLst>
                                </p:cTn>
                              </p:par>
                              <p:par>
                                <p:cTn id="42" presetID="10" presetClass="entr" presetSubtype="0" fill="hold" nodeType="withEffect">
                                  <p:stCondLst>
                                    <p:cond delay="25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1000"/>
                                        <p:tgtEl>
                                          <p:spTgt spid="98"/>
                                        </p:tgtEl>
                                      </p:cBhvr>
                                    </p:animEffect>
                                  </p:childTnLst>
                                </p:cTn>
                              </p:par>
                              <p:par>
                                <p:cTn id="45" presetID="10" presetClass="entr" presetSubtype="0" fill="hold" nodeType="withEffect">
                                  <p:stCondLst>
                                    <p:cond delay="25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childTnLst>
                                </p:cTn>
                              </p:par>
                              <p:par>
                                <p:cTn id="48" presetID="10" presetClass="entr" presetSubtype="0" fill="hold" nodeType="withEffect">
                                  <p:stCondLst>
                                    <p:cond delay="250"/>
                                  </p:stCondLst>
                                  <p:childTnLst>
                                    <p:set>
                                      <p:cBhvr>
                                        <p:cTn id="49" dur="1" fill="hold">
                                          <p:stCondLst>
                                            <p:cond delay="0"/>
                                          </p:stCondLst>
                                        </p:cTn>
                                        <p:tgtEl>
                                          <p:spTgt spid="102"/>
                                        </p:tgtEl>
                                        <p:attrNameLst>
                                          <p:attrName>style.visibility</p:attrName>
                                        </p:attrNameLst>
                                      </p:cBhvr>
                                      <p:to>
                                        <p:strVal val="visible"/>
                                      </p:to>
                                    </p:set>
                                    <p:animEffect transition="in" filter="fade">
                                      <p:cBhvr>
                                        <p:cTn id="50" dur="1000"/>
                                        <p:tgtEl>
                                          <p:spTgt spid="102"/>
                                        </p:tgtEl>
                                      </p:cBhvr>
                                    </p:animEffect>
                                  </p:childTnLst>
                                </p:cTn>
                              </p:par>
                              <p:par>
                                <p:cTn id="51" presetID="10" presetClass="entr" presetSubtype="0" fill="hold" nodeType="withEffect">
                                  <p:stCondLst>
                                    <p:cond delay="25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childTnLst>
                                </p:cTn>
                              </p:par>
                              <p:par>
                                <p:cTn id="54" presetID="10" presetClass="entr" presetSubtype="0" fill="hold" nodeType="withEffect">
                                  <p:stCondLst>
                                    <p:cond delay="250"/>
                                  </p:stCondLst>
                                  <p:childTnLst>
                                    <p:set>
                                      <p:cBhvr>
                                        <p:cTn id="55" dur="1" fill="hold">
                                          <p:stCondLst>
                                            <p:cond delay="0"/>
                                          </p:stCondLst>
                                        </p:cTn>
                                        <p:tgtEl>
                                          <p:spTgt spid="100"/>
                                        </p:tgtEl>
                                        <p:attrNameLst>
                                          <p:attrName>style.visibility</p:attrName>
                                        </p:attrNameLst>
                                      </p:cBhvr>
                                      <p:to>
                                        <p:strVal val="visible"/>
                                      </p:to>
                                    </p:set>
                                    <p:animEffect transition="in" filter="fade">
                                      <p:cBhvr>
                                        <p:cTn id="56"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FDD10-DEB4-731D-4013-265CB7E52EB8}"/>
            </a:ext>
          </a:extLst>
        </p:cNvPr>
        <p:cNvGrpSpPr/>
        <p:nvPr/>
      </p:nvGrpSpPr>
      <p:grpSpPr>
        <a:xfrm>
          <a:off x="0" y="0"/>
          <a:ext cx="0" cy="0"/>
          <a:chOff x="0" y="0"/>
          <a:chExt cx="0" cy="0"/>
        </a:xfrm>
      </p:grpSpPr>
      <p:sp>
        <p:nvSpPr>
          <p:cNvPr id="3" name="Ornament">
            <a:extLst>
              <a:ext uri="{FF2B5EF4-FFF2-40B4-BE49-F238E27FC236}">
                <a16:creationId xmlns:a16="http://schemas.microsoft.com/office/drawing/2014/main" id="{CA84FCC7-B2F4-3461-57F9-EDD2F8F4EE1A}"/>
              </a:ext>
            </a:extLst>
          </p:cNvPr>
          <p:cNvSpPr/>
          <p:nvPr/>
        </p:nvSpPr>
        <p:spPr>
          <a:xfrm>
            <a:off x="-7010598" y="-3570420"/>
            <a:ext cx="13998840" cy="1399884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4" name="Ornament">
            <a:extLst>
              <a:ext uri="{FF2B5EF4-FFF2-40B4-BE49-F238E27FC236}">
                <a16:creationId xmlns:a16="http://schemas.microsoft.com/office/drawing/2014/main" id="{E28676BC-F68A-A52C-25FD-6F7D7677D820}"/>
              </a:ext>
            </a:extLst>
          </p:cNvPr>
          <p:cNvSpPr/>
          <p:nvPr/>
        </p:nvSpPr>
        <p:spPr>
          <a:xfrm>
            <a:off x="-3856511" y="-416333"/>
            <a:ext cx="7690666" cy="7690666"/>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7" name="Ornament">
            <a:extLst>
              <a:ext uri="{FF2B5EF4-FFF2-40B4-BE49-F238E27FC236}">
                <a16:creationId xmlns:a16="http://schemas.microsoft.com/office/drawing/2014/main" id="{B65E47FD-A578-6FB1-B3F4-D576CC888C18}"/>
              </a:ext>
            </a:extLst>
          </p:cNvPr>
          <p:cNvSpPr/>
          <p:nvPr/>
        </p:nvSpPr>
        <p:spPr>
          <a:xfrm>
            <a:off x="-1047483" y="2392695"/>
            <a:ext cx="2072610" cy="207261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Text">
            <a:extLst>
              <a:ext uri="{FF2B5EF4-FFF2-40B4-BE49-F238E27FC236}">
                <a16:creationId xmlns:a16="http://schemas.microsoft.com/office/drawing/2014/main" id="{CB817563-8303-3172-6071-339FE63BF4FD}"/>
              </a:ext>
            </a:extLst>
          </p:cNvPr>
          <p:cNvSpPr txBox="1"/>
          <p:nvPr/>
        </p:nvSpPr>
        <p:spPr>
          <a:xfrm>
            <a:off x="7703322" y="5228185"/>
            <a:ext cx="3893252" cy="276999"/>
          </a:xfrm>
          <a:prstGeom prst="rect">
            <a:avLst/>
          </a:prstGeom>
          <a:noFill/>
        </p:spPr>
        <p:txBody>
          <a:bodyPr wrap="square" lIns="0" tIns="0" rIns="0" bIns="0" rtlCol="0">
            <a:spAutoFit/>
          </a:bodyPr>
          <a:lstStyle/>
          <a:p>
            <a:r>
              <a:rPr lang="en-GB" b="1">
                <a:solidFill>
                  <a:schemeClr val="bg1"/>
                </a:solidFill>
                <a:latin typeface="Arial" panose="020B0604020202020204" pitchFamily="34" charset="0"/>
                <a:cs typeface="Arial" panose="020B0604020202020204" pitchFamily="34" charset="0"/>
              </a:rPr>
              <a:t>Data quality and data controls</a:t>
            </a:r>
            <a:endParaRPr lang="en-PT" b="1">
              <a:solidFill>
                <a:schemeClr val="bg1"/>
              </a:solidFill>
              <a:latin typeface="Arial" panose="020B0604020202020204" pitchFamily="34" charset="0"/>
              <a:cs typeface="Arial" panose="020B0604020202020204" pitchFamily="34" charset="0"/>
            </a:endParaRPr>
          </a:p>
        </p:txBody>
      </p:sp>
      <p:sp>
        <p:nvSpPr>
          <p:cNvPr id="9" name="Text">
            <a:extLst>
              <a:ext uri="{FF2B5EF4-FFF2-40B4-BE49-F238E27FC236}">
                <a16:creationId xmlns:a16="http://schemas.microsoft.com/office/drawing/2014/main" id="{74E36283-A325-8500-DA5D-B6DE66412F0B}"/>
              </a:ext>
            </a:extLst>
          </p:cNvPr>
          <p:cNvSpPr txBox="1"/>
          <p:nvPr/>
        </p:nvSpPr>
        <p:spPr>
          <a:xfrm>
            <a:off x="7777627" y="3059052"/>
            <a:ext cx="3893252" cy="830997"/>
          </a:xfrm>
          <a:prstGeom prst="rect">
            <a:avLst/>
          </a:prstGeom>
          <a:noFill/>
        </p:spPr>
        <p:txBody>
          <a:bodyPr wrap="square" lIns="0" tIns="0" rIns="0" bIns="0" rtlCol="0">
            <a:spAutoFit/>
          </a:bodyPr>
          <a:lstStyle/>
          <a:p>
            <a:r>
              <a:rPr lang="en-US" b="1" dirty="0">
                <a:solidFill>
                  <a:schemeClr val="bg1"/>
                </a:solidFill>
                <a:latin typeface="Arial" panose="020B0604020202020204" pitchFamily="34" charset="0"/>
                <a:cs typeface="Arial" panose="020B0604020202020204" pitchFamily="34" charset="0"/>
              </a:rPr>
              <a:t>Being unable to demonstrate how they’ve had regard to the DWP’s guidance on connection </a:t>
            </a:r>
            <a:endParaRPr lang="en-PT" b="1" dirty="0">
              <a:solidFill>
                <a:schemeClr val="bg1"/>
              </a:solidFill>
              <a:latin typeface="Arial" panose="020B0604020202020204" pitchFamily="34" charset="0"/>
              <a:cs typeface="Arial" panose="020B0604020202020204" pitchFamily="34" charset="0"/>
            </a:endParaRPr>
          </a:p>
        </p:txBody>
      </p:sp>
      <p:sp>
        <p:nvSpPr>
          <p:cNvPr id="10" name="Text">
            <a:extLst>
              <a:ext uri="{FF2B5EF4-FFF2-40B4-BE49-F238E27FC236}">
                <a16:creationId xmlns:a16="http://schemas.microsoft.com/office/drawing/2014/main" id="{1E6CC4BF-2E59-6B13-1242-A364E58A574C}"/>
              </a:ext>
            </a:extLst>
          </p:cNvPr>
          <p:cNvSpPr txBox="1"/>
          <p:nvPr/>
        </p:nvSpPr>
        <p:spPr>
          <a:xfrm>
            <a:off x="7674984" y="1233251"/>
            <a:ext cx="3189868" cy="553998"/>
          </a:xfrm>
          <a:prstGeom prst="rect">
            <a:avLst/>
          </a:prstGeom>
          <a:noFill/>
        </p:spPr>
        <p:txBody>
          <a:bodyPr wrap="square" lIns="0" tIns="0" rIns="0" bIns="0" rtlCol="0">
            <a:spAutoFit/>
          </a:bodyPr>
          <a:lstStyle/>
          <a:p>
            <a:r>
              <a:rPr lang="en-US" b="1">
                <a:solidFill>
                  <a:schemeClr val="bg1"/>
                </a:solidFill>
                <a:latin typeface="Arial" panose="020B0604020202020204" pitchFamily="34" charset="0"/>
                <a:cs typeface="Arial" panose="020B0604020202020204" pitchFamily="34" charset="0"/>
              </a:rPr>
              <a:t>Scheme failing to connect by the connection deadline</a:t>
            </a:r>
            <a:endParaRPr lang="en-PT" b="1">
              <a:solidFill>
                <a:schemeClr val="bg1"/>
              </a:solidFill>
              <a:latin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6F18512C-982B-BCB4-DE49-9C0A469F2643}"/>
              </a:ext>
            </a:extLst>
          </p:cNvPr>
          <p:cNvGrpSpPr/>
          <p:nvPr/>
        </p:nvGrpSpPr>
        <p:grpSpPr>
          <a:xfrm>
            <a:off x="6250286" y="2901749"/>
            <a:ext cx="1209630" cy="1209630"/>
            <a:chOff x="6250286" y="2901749"/>
            <a:chExt cx="1209630" cy="1209630"/>
          </a:xfrm>
        </p:grpSpPr>
        <p:sp>
          <p:nvSpPr>
            <p:cNvPr id="16" name="Circle">
              <a:extLst>
                <a:ext uri="{FF2B5EF4-FFF2-40B4-BE49-F238E27FC236}">
                  <a16:creationId xmlns:a16="http://schemas.microsoft.com/office/drawing/2014/main" id="{822603E1-2694-2B70-D994-657CC5D4D4EA}"/>
                </a:ext>
              </a:extLst>
            </p:cNvPr>
            <p:cNvSpPr/>
            <p:nvPr/>
          </p:nvSpPr>
          <p:spPr>
            <a:xfrm>
              <a:off x="6250286" y="2901749"/>
              <a:ext cx="1209630" cy="120963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sp>
          <p:nvSpPr>
            <p:cNvPr id="17" name="Circle">
              <a:extLst>
                <a:ext uri="{FF2B5EF4-FFF2-40B4-BE49-F238E27FC236}">
                  <a16:creationId xmlns:a16="http://schemas.microsoft.com/office/drawing/2014/main" id="{06A962CA-563E-C890-5088-9DB189A010B8}"/>
                </a:ext>
              </a:extLst>
            </p:cNvPr>
            <p:cNvSpPr/>
            <p:nvPr/>
          </p:nvSpPr>
          <p:spPr>
            <a:xfrm>
              <a:off x="6250286" y="2901749"/>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sp>
          <p:nvSpPr>
            <p:cNvPr id="27" name="Freeform: Shape 26">
              <a:extLst>
                <a:ext uri="{FF2B5EF4-FFF2-40B4-BE49-F238E27FC236}">
                  <a16:creationId xmlns:a16="http://schemas.microsoft.com/office/drawing/2014/main" id="{15B9D152-00E8-E2BE-D529-9B2A6C2C2762}"/>
                </a:ext>
              </a:extLst>
            </p:cNvPr>
            <p:cNvSpPr/>
            <p:nvPr/>
          </p:nvSpPr>
          <p:spPr>
            <a:xfrm>
              <a:off x="6770979" y="3205392"/>
              <a:ext cx="168242" cy="134566"/>
            </a:xfrm>
            <a:custGeom>
              <a:avLst/>
              <a:gdLst>
                <a:gd name="connsiteX0" fmla="*/ 28722 w 168242"/>
                <a:gd name="connsiteY0" fmla="*/ 95988 h 134566"/>
                <a:gd name="connsiteX1" fmla="*/ 67299 w 168242"/>
                <a:gd name="connsiteY1" fmla="*/ 57411 h 134566"/>
                <a:gd name="connsiteX2" fmla="*/ 67299 w 168242"/>
                <a:gd name="connsiteY2" fmla="*/ 117739 h 134566"/>
                <a:gd name="connsiteX3" fmla="*/ 84121 w 168242"/>
                <a:gd name="connsiteY3" fmla="*/ 134566 h 134566"/>
                <a:gd name="connsiteX4" fmla="*/ 100948 w 168242"/>
                <a:gd name="connsiteY4" fmla="*/ 117739 h 134566"/>
                <a:gd name="connsiteX5" fmla="*/ 100948 w 168242"/>
                <a:gd name="connsiteY5" fmla="*/ 57411 h 134566"/>
                <a:gd name="connsiteX6" fmla="*/ 139526 w 168242"/>
                <a:gd name="connsiteY6" fmla="*/ 95988 h 134566"/>
                <a:gd name="connsiteX7" fmla="*/ 163314 w 168242"/>
                <a:gd name="connsiteY7" fmla="*/ 95988 h 134566"/>
                <a:gd name="connsiteX8" fmla="*/ 163314 w 168242"/>
                <a:gd name="connsiteY8" fmla="*/ 72200 h 134566"/>
                <a:gd name="connsiteX9" fmla="*/ 96037 w 168242"/>
                <a:gd name="connsiteY9" fmla="*/ 4924 h 134566"/>
                <a:gd name="connsiteX10" fmla="*/ 72206 w 168242"/>
                <a:gd name="connsiteY10" fmla="*/ 4924 h 134566"/>
                <a:gd name="connsiteX11" fmla="*/ 4929 w 168242"/>
                <a:gd name="connsiteY11" fmla="*/ 72200 h 134566"/>
                <a:gd name="connsiteX12" fmla="*/ 4929 w 168242"/>
                <a:gd name="connsiteY12" fmla="*/ 95988 h 134566"/>
                <a:gd name="connsiteX13" fmla="*/ 28722 w 168242"/>
                <a:gd name="connsiteY13" fmla="*/ 95988 h 13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42" h="134566">
                  <a:moveTo>
                    <a:pt x="28722" y="95988"/>
                  </a:moveTo>
                  <a:lnTo>
                    <a:pt x="67299" y="57411"/>
                  </a:lnTo>
                  <a:lnTo>
                    <a:pt x="67299" y="117739"/>
                  </a:lnTo>
                  <a:cubicBezTo>
                    <a:pt x="67299" y="127040"/>
                    <a:pt x="74825" y="134566"/>
                    <a:pt x="84121" y="134566"/>
                  </a:cubicBezTo>
                  <a:cubicBezTo>
                    <a:pt x="93422" y="134566"/>
                    <a:pt x="100948" y="127040"/>
                    <a:pt x="100948" y="117739"/>
                  </a:cubicBezTo>
                  <a:lnTo>
                    <a:pt x="100948" y="57411"/>
                  </a:lnTo>
                  <a:lnTo>
                    <a:pt x="139526" y="95988"/>
                  </a:lnTo>
                  <a:cubicBezTo>
                    <a:pt x="146098" y="102560"/>
                    <a:pt x="156743" y="102560"/>
                    <a:pt x="163314" y="95988"/>
                  </a:cubicBezTo>
                  <a:cubicBezTo>
                    <a:pt x="169886" y="89417"/>
                    <a:pt x="169886" y="78772"/>
                    <a:pt x="163314" y="72200"/>
                  </a:cubicBezTo>
                  <a:lnTo>
                    <a:pt x="96037" y="4924"/>
                  </a:lnTo>
                  <a:cubicBezTo>
                    <a:pt x="89471" y="-1661"/>
                    <a:pt x="78733" y="-1621"/>
                    <a:pt x="72206" y="4924"/>
                  </a:cubicBezTo>
                  <a:lnTo>
                    <a:pt x="4929" y="72200"/>
                  </a:lnTo>
                  <a:cubicBezTo>
                    <a:pt x="-1643" y="78772"/>
                    <a:pt x="-1643" y="89417"/>
                    <a:pt x="4929" y="95988"/>
                  </a:cubicBezTo>
                  <a:cubicBezTo>
                    <a:pt x="11500" y="102560"/>
                    <a:pt x="22150" y="102560"/>
                    <a:pt x="28722" y="95988"/>
                  </a:cubicBezTo>
                  <a:close/>
                </a:path>
              </a:pathLst>
            </a:custGeom>
            <a:solidFill>
              <a:schemeClr val="bg2"/>
            </a:solidFill>
            <a:ln w="1116"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12FB884-A0DE-228B-2E18-D668A993A192}"/>
                </a:ext>
              </a:extLst>
            </p:cNvPr>
            <p:cNvSpPr/>
            <p:nvPr/>
          </p:nvSpPr>
          <p:spPr>
            <a:xfrm>
              <a:off x="6567997" y="3407253"/>
              <a:ext cx="134566" cy="168242"/>
            </a:xfrm>
            <a:custGeom>
              <a:avLst/>
              <a:gdLst>
                <a:gd name="connsiteX0" fmla="*/ 72196 w 134566"/>
                <a:gd name="connsiteY0" fmla="*/ 163314 h 168242"/>
                <a:gd name="connsiteX1" fmla="*/ 95988 w 134566"/>
                <a:gd name="connsiteY1" fmla="*/ 163314 h 168242"/>
                <a:gd name="connsiteX2" fmla="*/ 95988 w 134566"/>
                <a:gd name="connsiteY2" fmla="*/ 139521 h 168242"/>
                <a:gd name="connsiteX3" fmla="*/ 57411 w 134566"/>
                <a:gd name="connsiteY3" fmla="*/ 100944 h 168242"/>
                <a:gd name="connsiteX4" fmla="*/ 117739 w 134566"/>
                <a:gd name="connsiteY4" fmla="*/ 100944 h 168242"/>
                <a:gd name="connsiteX5" fmla="*/ 134566 w 134566"/>
                <a:gd name="connsiteY5" fmla="*/ 84121 h 168242"/>
                <a:gd name="connsiteX6" fmla="*/ 117739 w 134566"/>
                <a:gd name="connsiteY6" fmla="*/ 67299 h 168242"/>
                <a:gd name="connsiteX7" fmla="*/ 57411 w 134566"/>
                <a:gd name="connsiteY7" fmla="*/ 67299 h 168242"/>
                <a:gd name="connsiteX8" fmla="*/ 95988 w 134566"/>
                <a:gd name="connsiteY8" fmla="*/ 28722 h 168242"/>
                <a:gd name="connsiteX9" fmla="*/ 95988 w 134566"/>
                <a:gd name="connsiteY9" fmla="*/ 4929 h 168242"/>
                <a:gd name="connsiteX10" fmla="*/ 72200 w 134566"/>
                <a:gd name="connsiteY10" fmla="*/ 4929 h 168242"/>
                <a:gd name="connsiteX11" fmla="*/ 4924 w 134566"/>
                <a:gd name="connsiteY11" fmla="*/ 72206 h 168242"/>
                <a:gd name="connsiteX12" fmla="*/ 4924 w 134566"/>
                <a:gd name="connsiteY12" fmla="*/ 96037 h 16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566" h="168242">
                  <a:moveTo>
                    <a:pt x="72196" y="163314"/>
                  </a:moveTo>
                  <a:cubicBezTo>
                    <a:pt x="78767" y="169886"/>
                    <a:pt x="89417" y="169886"/>
                    <a:pt x="95988" y="163314"/>
                  </a:cubicBezTo>
                  <a:cubicBezTo>
                    <a:pt x="102560" y="156743"/>
                    <a:pt x="102560" y="146098"/>
                    <a:pt x="95988" y="139521"/>
                  </a:cubicBezTo>
                  <a:lnTo>
                    <a:pt x="57411" y="100944"/>
                  </a:lnTo>
                  <a:lnTo>
                    <a:pt x="117739" y="100944"/>
                  </a:lnTo>
                  <a:cubicBezTo>
                    <a:pt x="127040" y="100944"/>
                    <a:pt x="134566" y="93422"/>
                    <a:pt x="134566" y="84121"/>
                  </a:cubicBezTo>
                  <a:cubicBezTo>
                    <a:pt x="134566" y="74821"/>
                    <a:pt x="127040" y="67299"/>
                    <a:pt x="117739" y="67299"/>
                  </a:cubicBezTo>
                  <a:lnTo>
                    <a:pt x="57411" y="67299"/>
                  </a:lnTo>
                  <a:lnTo>
                    <a:pt x="95988" y="28722"/>
                  </a:lnTo>
                  <a:cubicBezTo>
                    <a:pt x="102560" y="22150"/>
                    <a:pt x="102560" y="11500"/>
                    <a:pt x="95988" y="4929"/>
                  </a:cubicBezTo>
                  <a:cubicBezTo>
                    <a:pt x="89417" y="-1643"/>
                    <a:pt x="78772" y="-1643"/>
                    <a:pt x="72200" y="4929"/>
                  </a:cubicBezTo>
                  <a:lnTo>
                    <a:pt x="4924" y="72206"/>
                  </a:lnTo>
                  <a:cubicBezTo>
                    <a:pt x="-1591" y="78702"/>
                    <a:pt x="-1691" y="89440"/>
                    <a:pt x="4924" y="96037"/>
                  </a:cubicBezTo>
                  <a:close/>
                </a:path>
              </a:pathLst>
            </a:custGeom>
            <a:solidFill>
              <a:schemeClr val="bg2"/>
            </a:solidFill>
            <a:ln w="1116"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F5ABF5D-7852-E2F3-090D-06F0EF2AF083}"/>
                </a:ext>
              </a:extLst>
            </p:cNvPr>
            <p:cNvSpPr/>
            <p:nvPr/>
          </p:nvSpPr>
          <p:spPr>
            <a:xfrm>
              <a:off x="7007642" y="3407254"/>
              <a:ext cx="134562" cy="168241"/>
            </a:xfrm>
            <a:custGeom>
              <a:avLst/>
              <a:gdLst>
                <a:gd name="connsiteX0" fmla="*/ 16823 w 134562"/>
                <a:gd name="connsiteY0" fmla="*/ 100947 h 168241"/>
                <a:gd name="connsiteX1" fmla="*/ 77151 w 134562"/>
                <a:gd name="connsiteY1" fmla="*/ 100947 h 168241"/>
                <a:gd name="connsiteX2" fmla="*/ 38573 w 134562"/>
                <a:gd name="connsiteY2" fmla="*/ 139525 h 168241"/>
                <a:gd name="connsiteX3" fmla="*/ 38573 w 134562"/>
                <a:gd name="connsiteY3" fmla="*/ 163313 h 168241"/>
                <a:gd name="connsiteX4" fmla="*/ 62366 w 134562"/>
                <a:gd name="connsiteY4" fmla="*/ 163313 h 168241"/>
                <a:gd name="connsiteX5" fmla="*/ 129642 w 134562"/>
                <a:gd name="connsiteY5" fmla="*/ 96036 h 168241"/>
                <a:gd name="connsiteX6" fmla="*/ 129642 w 134562"/>
                <a:gd name="connsiteY6" fmla="*/ 72204 h 168241"/>
                <a:gd name="connsiteX7" fmla="*/ 62366 w 134562"/>
                <a:gd name="connsiteY7" fmla="*/ 4932 h 168241"/>
                <a:gd name="connsiteX8" fmla="*/ 38573 w 134562"/>
                <a:gd name="connsiteY8" fmla="*/ 4932 h 168241"/>
                <a:gd name="connsiteX9" fmla="*/ 38573 w 134562"/>
                <a:gd name="connsiteY9" fmla="*/ 28721 h 168241"/>
                <a:gd name="connsiteX10" fmla="*/ 77151 w 134562"/>
                <a:gd name="connsiteY10" fmla="*/ 67298 h 168241"/>
                <a:gd name="connsiteX11" fmla="*/ 16823 w 134562"/>
                <a:gd name="connsiteY11" fmla="*/ 67298 h 168241"/>
                <a:gd name="connsiteX12" fmla="*/ 0 w 134562"/>
                <a:gd name="connsiteY12" fmla="*/ 84120 h 168241"/>
                <a:gd name="connsiteX13" fmla="*/ 16823 w 134562"/>
                <a:gd name="connsiteY13" fmla="*/ 100947 h 16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562" h="168241">
                  <a:moveTo>
                    <a:pt x="16823" y="100947"/>
                  </a:moveTo>
                  <a:lnTo>
                    <a:pt x="77151" y="100947"/>
                  </a:lnTo>
                  <a:lnTo>
                    <a:pt x="38573" y="139525"/>
                  </a:lnTo>
                  <a:cubicBezTo>
                    <a:pt x="32002" y="146097"/>
                    <a:pt x="32002" y="156742"/>
                    <a:pt x="38573" y="163313"/>
                  </a:cubicBezTo>
                  <a:cubicBezTo>
                    <a:pt x="45145" y="169885"/>
                    <a:pt x="55795" y="169885"/>
                    <a:pt x="62366" y="163313"/>
                  </a:cubicBezTo>
                  <a:lnTo>
                    <a:pt x="129642" y="96036"/>
                  </a:lnTo>
                  <a:cubicBezTo>
                    <a:pt x="136152" y="89544"/>
                    <a:pt x="136253" y="78802"/>
                    <a:pt x="129642" y="72204"/>
                  </a:cubicBezTo>
                  <a:lnTo>
                    <a:pt x="62366" y="4932"/>
                  </a:lnTo>
                  <a:cubicBezTo>
                    <a:pt x="55795" y="-1644"/>
                    <a:pt x="45145" y="-1644"/>
                    <a:pt x="38573" y="4932"/>
                  </a:cubicBezTo>
                  <a:cubicBezTo>
                    <a:pt x="32002" y="11503"/>
                    <a:pt x="32002" y="22149"/>
                    <a:pt x="38573" y="28721"/>
                  </a:cubicBezTo>
                  <a:lnTo>
                    <a:pt x="77151" y="67298"/>
                  </a:lnTo>
                  <a:lnTo>
                    <a:pt x="16823" y="67298"/>
                  </a:lnTo>
                  <a:cubicBezTo>
                    <a:pt x="7522" y="67298"/>
                    <a:pt x="0" y="74824"/>
                    <a:pt x="0" y="84120"/>
                  </a:cubicBezTo>
                  <a:cubicBezTo>
                    <a:pt x="0" y="93421"/>
                    <a:pt x="7522" y="100947"/>
                    <a:pt x="16823" y="100947"/>
                  </a:cubicBezTo>
                  <a:close/>
                </a:path>
              </a:pathLst>
            </a:custGeom>
            <a:solidFill>
              <a:schemeClr val="bg2"/>
            </a:solidFill>
            <a:ln w="1116"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8185061A-CBBD-8DB3-A1F4-F535833F3227}"/>
                </a:ext>
              </a:extLst>
            </p:cNvPr>
            <p:cNvSpPr/>
            <p:nvPr/>
          </p:nvSpPr>
          <p:spPr>
            <a:xfrm>
              <a:off x="6704722" y="3592322"/>
              <a:ext cx="300756" cy="151414"/>
            </a:xfrm>
            <a:custGeom>
              <a:avLst/>
              <a:gdLst>
                <a:gd name="connsiteX0" fmla="*/ 16819 w 300756"/>
                <a:gd name="connsiteY0" fmla="*/ 151415 h 151414"/>
                <a:gd name="connsiteX1" fmla="*/ 283938 w 300756"/>
                <a:gd name="connsiteY1" fmla="*/ 151415 h 151414"/>
                <a:gd name="connsiteX2" fmla="*/ 296555 w 300756"/>
                <a:gd name="connsiteY2" fmla="*/ 145729 h 151414"/>
                <a:gd name="connsiteX3" fmla="*/ 300629 w 300756"/>
                <a:gd name="connsiteY3" fmla="*/ 132503 h 151414"/>
                <a:gd name="connsiteX4" fmla="*/ 150379 w 300756"/>
                <a:gd name="connsiteY4" fmla="*/ 0 h 151414"/>
                <a:gd name="connsiteX5" fmla="*/ 128 w 300756"/>
                <a:gd name="connsiteY5" fmla="*/ 132503 h 151414"/>
                <a:gd name="connsiteX6" fmla="*/ 4202 w 300756"/>
                <a:gd name="connsiteY6" fmla="*/ 145729 h 151414"/>
                <a:gd name="connsiteX7" fmla="*/ 16819 w 300756"/>
                <a:gd name="connsiteY7" fmla="*/ 151415 h 1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756" h="151414">
                  <a:moveTo>
                    <a:pt x="16819" y="151415"/>
                  </a:moveTo>
                  <a:lnTo>
                    <a:pt x="283938" y="151415"/>
                  </a:lnTo>
                  <a:cubicBezTo>
                    <a:pt x="288766" y="151415"/>
                    <a:pt x="293352" y="149343"/>
                    <a:pt x="296555" y="145729"/>
                  </a:cubicBezTo>
                  <a:cubicBezTo>
                    <a:pt x="299740" y="142114"/>
                    <a:pt x="301220" y="137301"/>
                    <a:pt x="300629" y="132503"/>
                  </a:cubicBezTo>
                  <a:cubicBezTo>
                    <a:pt x="291214" y="56960"/>
                    <a:pt x="226615" y="0"/>
                    <a:pt x="150379" y="0"/>
                  </a:cubicBezTo>
                  <a:cubicBezTo>
                    <a:pt x="74142" y="0"/>
                    <a:pt x="9543" y="56960"/>
                    <a:pt x="128" y="132503"/>
                  </a:cubicBezTo>
                  <a:cubicBezTo>
                    <a:pt x="-463" y="137301"/>
                    <a:pt x="1013" y="142114"/>
                    <a:pt x="4202" y="145729"/>
                  </a:cubicBezTo>
                  <a:cubicBezTo>
                    <a:pt x="7410" y="149343"/>
                    <a:pt x="11991" y="151415"/>
                    <a:pt x="16819" y="151415"/>
                  </a:cubicBezTo>
                  <a:close/>
                </a:path>
              </a:pathLst>
            </a:custGeom>
            <a:solidFill>
              <a:schemeClr val="accent2"/>
            </a:solidFill>
            <a:ln w="1116"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6A7A9C8-6CE5-C43A-530C-5D75956363F8}"/>
                </a:ext>
              </a:extLst>
            </p:cNvPr>
            <p:cNvSpPr/>
            <p:nvPr/>
          </p:nvSpPr>
          <p:spPr>
            <a:xfrm>
              <a:off x="6770979" y="3390430"/>
              <a:ext cx="168242" cy="168242"/>
            </a:xfrm>
            <a:custGeom>
              <a:avLst/>
              <a:gdLst>
                <a:gd name="connsiteX0" fmla="*/ 84121 w 168242"/>
                <a:gd name="connsiteY0" fmla="*/ 168243 h 168242"/>
                <a:gd name="connsiteX1" fmla="*/ 168243 w 168242"/>
                <a:gd name="connsiteY1" fmla="*/ 84121 h 168242"/>
                <a:gd name="connsiteX2" fmla="*/ 84121 w 168242"/>
                <a:gd name="connsiteY2" fmla="*/ 0 h 168242"/>
                <a:gd name="connsiteX3" fmla="*/ 0 w 168242"/>
                <a:gd name="connsiteY3" fmla="*/ 84121 h 168242"/>
                <a:gd name="connsiteX4" fmla="*/ 84121 w 168242"/>
                <a:gd name="connsiteY4" fmla="*/ 168243 h 16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42" h="168242">
                  <a:moveTo>
                    <a:pt x="84121" y="168243"/>
                  </a:moveTo>
                  <a:cubicBezTo>
                    <a:pt x="130506" y="168243"/>
                    <a:pt x="168243" y="130501"/>
                    <a:pt x="168243" y="84121"/>
                  </a:cubicBezTo>
                  <a:cubicBezTo>
                    <a:pt x="168243" y="37742"/>
                    <a:pt x="130506" y="0"/>
                    <a:pt x="84121" y="0"/>
                  </a:cubicBezTo>
                  <a:cubicBezTo>
                    <a:pt x="37742" y="0"/>
                    <a:pt x="0" y="37742"/>
                    <a:pt x="0" y="84121"/>
                  </a:cubicBezTo>
                  <a:cubicBezTo>
                    <a:pt x="0" y="130501"/>
                    <a:pt x="37742" y="168243"/>
                    <a:pt x="84121" y="168243"/>
                  </a:cubicBezTo>
                  <a:close/>
                </a:path>
              </a:pathLst>
            </a:custGeom>
            <a:solidFill>
              <a:schemeClr val="accent2"/>
            </a:solidFill>
            <a:ln w="1116" cap="flat">
              <a:noFill/>
              <a:prstDash val="solid"/>
              <a:miter/>
            </a:ln>
          </p:spPr>
          <p:txBody>
            <a:bodyPr rtlCol="0" anchor="ctr"/>
            <a:lstStyle/>
            <a:p>
              <a:endParaRPr lang="en-GB"/>
            </a:p>
          </p:txBody>
        </p:sp>
      </p:grpSp>
      <p:grpSp>
        <p:nvGrpSpPr>
          <p:cNvPr id="45" name="Group 44">
            <a:extLst>
              <a:ext uri="{FF2B5EF4-FFF2-40B4-BE49-F238E27FC236}">
                <a16:creationId xmlns:a16="http://schemas.microsoft.com/office/drawing/2014/main" id="{48F3A76B-8907-57FF-6D1B-FBAFA4458669}"/>
              </a:ext>
            </a:extLst>
          </p:cNvPr>
          <p:cNvGrpSpPr/>
          <p:nvPr/>
        </p:nvGrpSpPr>
        <p:grpSpPr>
          <a:xfrm>
            <a:off x="6128270" y="905435"/>
            <a:ext cx="1209630" cy="1209630"/>
            <a:chOff x="6128270" y="905435"/>
            <a:chExt cx="1209630" cy="1209630"/>
          </a:xfrm>
        </p:grpSpPr>
        <p:sp>
          <p:nvSpPr>
            <p:cNvPr id="20" name="Circle">
              <a:extLst>
                <a:ext uri="{FF2B5EF4-FFF2-40B4-BE49-F238E27FC236}">
                  <a16:creationId xmlns:a16="http://schemas.microsoft.com/office/drawing/2014/main" id="{95EB21B4-90F3-C4B2-9CB6-E878822D6F5C}"/>
                </a:ext>
              </a:extLst>
            </p:cNvPr>
            <p:cNvSpPr/>
            <p:nvPr/>
          </p:nvSpPr>
          <p:spPr>
            <a:xfrm>
              <a:off x="6128270" y="905435"/>
              <a:ext cx="1209630" cy="120963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sp>
          <p:nvSpPr>
            <p:cNvPr id="21" name="Circle">
              <a:extLst>
                <a:ext uri="{FF2B5EF4-FFF2-40B4-BE49-F238E27FC236}">
                  <a16:creationId xmlns:a16="http://schemas.microsoft.com/office/drawing/2014/main" id="{10055EC7-E249-7387-4504-4A98AF8EB689}"/>
                </a:ext>
              </a:extLst>
            </p:cNvPr>
            <p:cNvSpPr/>
            <p:nvPr/>
          </p:nvSpPr>
          <p:spPr>
            <a:xfrm>
              <a:off x="6128270" y="905435"/>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grpSp>
          <p:nvGrpSpPr>
            <p:cNvPr id="32" name="Icon">
              <a:extLst>
                <a:ext uri="{FF2B5EF4-FFF2-40B4-BE49-F238E27FC236}">
                  <a16:creationId xmlns:a16="http://schemas.microsoft.com/office/drawing/2014/main" id="{25DFF55C-AE23-C0C2-7B31-5A582BBCE458}"/>
                </a:ext>
              </a:extLst>
            </p:cNvPr>
            <p:cNvGrpSpPr/>
            <p:nvPr/>
          </p:nvGrpSpPr>
          <p:grpSpPr>
            <a:xfrm>
              <a:off x="6514062" y="1276067"/>
              <a:ext cx="438044" cy="438044"/>
              <a:chOff x="6514062" y="1276067"/>
              <a:chExt cx="438044" cy="438044"/>
            </a:xfrm>
            <a:solidFill>
              <a:srgbClr val="000000"/>
            </a:solidFill>
          </p:grpSpPr>
          <p:sp>
            <p:nvSpPr>
              <p:cNvPr id="33" name="Freeform: Shape 32">
                <a:extLst>
                  <a:ext uri="{FF2B5EF4-FFF2-40B4-BE49-F238E27FC236}">
                    <a16:creationId xmlns:a16="http://schemas.microsoft.com/office/drawing/2014/main" id="{41DAC34A-06BB-E664-3132-DC65A0CD8F3A}"/>
                  </a:ext>
                </a:extLst>
              </p:cNvPr>
              <p:cNvSpPr/>
              <p:nvPr/>
            </p:nvSpPr>
            <p:spPr>
              <a:xfrm>
                <a:off x="6514062" y="1306628"/>
                <a:ext cx="438044" cy="407483"/>
              </a:xfrm>
              <a:custGeom>
                <a:avLst/>
                <a:gdLst>
                  <a:gd name="connsiteX0" fmla="*/ 438045 w 438044"/>
                  <a:gd name="connsiteY0" fmla="*/ 218309 h 407483"/>
                  <a:gd name="connsiteX1" fmla="*/ 438045 w 438044"/>
                  <a:gd name="connsiteY1" fmla="*/ 122245 h 407483"/>
                  <a:gd name="connsiteX2" fmla="*/ 0 w 438044"/>
                  <a:gd name="connsiteY2" fmla="*/ 122245 h 407483"/>
                  <a:gd name="connsiteX3" fmla="*/ 0 w 438044"/>
                  <a:gd name="connsiteY3" fmla="*/ 331080 h 407483"/>
                  <a:gd name="connsiteX4" fmla="*/ 76403 w 438044"/>
                  <a:gd name="connsiteY4" fmla="*/ 407483 h 407483"/>
                  <a:gd name="connsiteX5" fmla="*/ 248870 w 438044"/>
                  <a:gd name="connsiteY5" fmla="*/ 407483 h 407483"/>
                  <a:gd name="connsiteX6" fmla="*/ 183368 w 438044"/>
                  <a:gd name="connsiteY6" fmla="*/ 290332 h 407483"/>
                  <a:gd name="connsiteX7" fmla="*/ 320893 w 438044"/>
                  <a:gd name="connsiteY7" fmla="*/ 152806 h 407483"/>
                  <a:gd name="connsiteX8" fmla="*/ 438045 w 438044"/>
                  <a:gd name="connsiteY8" fmla="*/ 218309 h 407483"/>
                  <a:gd name="connsiteX9" fmla="*/ 0 w 438044"/>
                  <a:gd name="connsiteY9" fmla="*/ 91684 h 407483"/>
                  <a:gd name="connsiteX10" fmla="*/ 438045 w 438044"/>
                  <a:gd name="connsiteY10" fmla="*/ 91684 h 407483"/>
                  <a:gd name="connsiteX11" fmla="*/ 438045 w 438044"/>
                  <a:gd name="connsiteY11" fmla="*/ 76403 h 407483"/>
                  <a:gd name="connsiteX12" fmla="*/ 361641 w 438044"/>
                  <a:gd name="connsiteY12" fmla="*/ 0 h 407483"/>
                  <a:gd name="connsiteX13" fmla="*/ 325987 w 438044"/>
                  <a:gd name="connsiteY13" fmla="*/ 0 h 407483"/>
                  <a:gd name="connsiteX14" fmla="*/ 325987 w 438044"/>
                  <a:gd name="connsiteY14" fmla="*/ 56029 h 407483"/>
                  <a:gd name="connsiteX15" fmla="*/ 310706 w 438044"/>
                  <a:gd name="connsiteY15" fmla="*/ 71310 h 407483"/>
                  <a:gd name="connsiteX16" fmla="*/ 295425 w 438044"/>
                  <a:gd name="connsiteY16" fmla="*/ 56029 h 407483"/>
                  <a:gd name="connsiteX17" fmla="*/ 295425 w 438044"/>
                  <a:gd name="connsiteY17" fmla="*/ 0 h 407483"/>
                  <a:gd name="connsiteX18" fmla="*/ 142619 w 438044"/>
                  <a:gd name="connsiteY18" fmla="*/ 0 h 407483"/>
                  <a:gd name="connsiteX19" fmla="*/ 142619 w 438044"/>
                  <a:gd name="connsiteY19" fmla="*/ 56029 h 407483"/>
                  <a:gd name="connsiteX20" fmla="*/ 127339 w 438044"/>
                  <a:gd name="connsiteY20" fmla="*/ 71310 h 407483"/>
                  <a:gd name="connsiteX21" fmla="*/ 112058 w 438044"/>
                  <a:gd name="connsiteY21" fmla="*/ 56029 h 407483"/>
                  <a:gd name="connsiteX22" fmla="*/ 112058 w 438044"/>
                  <a:gd name="connsiteY22" fmla="*/ 0 h 407483"/>
                  <a:gd name="connsiteX23" fmla="*/ 76403 w 438044"/>
                  <a:gd name="connsiteY23" fmla="*/ 0 h 407483"/>
                  <a:gd name="connsiteX24" fmla="*/ 0 w 438044"/>
                  <a:gd name="connsiteY24" fmla="*/ 76403 h 4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8044" h="407483">
                    <a:moveTo>
                      <a:pt x="438045" y="218309"/>
                    </a:moveTo>
                    <a:lnTo>
                      <a:pt x="438045" y="122245"/>
                    </a:lnTo>
                    <a:lnTo>
                      <a:pt x="0" y="122245"/>
                    </a:lnTo>
                    <a:lnTo>
                      <a:pt x="0" y="331080"/>
                    </a:lnTo>
                    <a:cubicBezTo>
                      <a:pt x="0" y="373275"/>
                      <a:pt x="34208" y="407483"/>
                      <a:pt x="76403" y="407483"/>
                    </a:cubicBezTo>
                    <a:lnTo>
                      <a:pt x="248870" y="407483"/>
                    </a:lnTo>
                    <a:cubicBezTo>
                      <a:pt x="209589" y="383258"/>
                      <a:pt x="183368" y="339841"/>
                      <a:pt x="183368" y="290332"/>
                    </a:cubicBezTo>
                    <a:cubicBezTo>
                      <a:pt x="183368" y="214438"/>
                      <a:pt x="244999" y="152806"/>
                      <a:pt x="320893" y="152806"/>
                    </a:cubicBezTo>
                    <a:cubicBezTo>
                      <a:pt x="370402" y="152806"/>
                      <a:pt x="413820" y="179028"/>
                      <a:pt x="438045" y="218309"/>
                    </a:cubicBezTo>
                    <a:close/>
                    <a:moveTo>
                      <a:pt x="0" y="91684"/>
                    </a:moveTo>
                    <a:lnTo>
                      <a:pt x="438045" y="91684"/>
                    </a:lnTo>
                    <a:lnTo>
                      <a:pt x="438045" y="76403"/>
                    </a:lnTo>
                    <a:cubicBezTo>
                      <a:pt x="438045" y="34208"/>
                      <a:pt x="403836" y="0"/>
                      <a:pt x="361641" y="0"/>
                    </a:cubicBezTo>
                    <a:lnTo>
                      <a:pt x="325987" y="0"/>
                    </a:lnTo>
                    <a:lnTo>
                      <a:pt x="325987" y="56029"/>
                    </a:lnTo>
                    <a:cubicBezTo>
                      <a:pt x="325987" y="64464"/>
                      <a:pt x="319141" y="71310"/>
                      <a:pt x="310706" y="71310"/>
                    </a:cubicBezTo>
                    <a:cubicBezTo>
                      <a:pt x="302271" y="71310"/>
                      <a:pt x="295425" y="64464"/>
                      <a:pt x="295425" y="56029"/>
                    </a:cubicBezTo>
                    <a:lnTo>
                      <a:pt x="295425" y="0"/>
                    </a:lnTo>
                    <a:lnTo>
                      <a:pt x="142619" y="0"/>
                    </a:lnTo>
                    <a:lnTo>
                      <a:pt x="142619" y="56029"/>
                    </a:lnTo>
                    <a:cubicBezTo>
                      <a:pt x="142619" y="64464"/>
                      <a:pt x="135773" y="71310"/>
                      <a:pt x="127339" y="71310"/>
                    </a:cubicBezTo>
                    <a:cubicBezTo>
                      <a:pt x="118904" y="71310"/>
                      <a:pt x="112058" y="64464"/>
                      <a:pt x="112058" y="56029"/>
                    </a:cubicBezTo>
                    <a:lnTo>
                      <a:pt x="112058" y="0"/>
                    </a:lnTo>
                    <a:lnTo>
                      <a:pt x="76403" y="0"/>
                    </a:lnTo>
                    <a:cubicBezTo>
                      <a:pt x="34208" y="0"/>
                      <a:pt x="0" y="34208"/>
                      <a:pt x="0" y="76403"/>
                    </a:cubicBezTo>
                    <a:close/>
                  </a:path>
                </a:pathLst>
              </a:custGeom>
              <a:solidFill>
                <a:srgbClr val="59B1AD"/>
              </a:solidFill>
              <a:ln w="20241" cap="flat">
                <a:noFill/>
                <a:prstDash val="solid"/>
                <a:round/>
              </a:ln>
            </p:spPr>
            <p:txBody>
              <a:bodyPr rtlCol="0" anchor="ctr"/>
              <a:lstStyle/>
              <a:p>
                <a:endParaRPr lang="en-GB"/>
              </a:p>
            </p:txBody>
          </p:sp>
          <p:sp>
            <p:nvSpPr>
              <p:cNvPr id="34" name="Freeform: Shape 33">
                <a:extLst>
                  <a:ext uri="{FF2B5EF4-FFF2-40B4-BE49-F238E27FC236}">
                    <a16:creationId xmlns:a16="http://schemas.microsoft.com/office/drawing/2014/main" id="{473295BE-349C-26E5-AD38-0BD8B6ED5636}"/>
                  </a:ext>
                </a:extLst>
              </p:cNvPr>
              <p:cNvSpPr/>
              <p:nvPr/>
            </p:nvSpPr>
            <p:spPr>
              <a:xfrm>
                <a:off x="6717804" y="1479809"/>
                <a:ext cx="234302" cy="234302"/>
              </a:xfrm>
              <a:custGeom>
                <a:avLst/>
                <a:gdLst>
                  <a:gd name="connsiteX0" fmla="*/ 234303 w 234302"/>
                  <a:gd name="connsiteY0" fmla="*/ 117151 h 234302"/>
                  <a:gd name="connsiteX1" fmla="*/ 117151 w 234302"/>
                  <a:gd name="connsiteY1" fmla="*/ 0 h 234302"/>
                  <a:gd name="connsiteX2" fmla="*/ 0 w 234302"/>
                  <a:gd name="connsiteY2" fmla="*/ 117151 h 234302"/>
                  <a:gd name="connsiteX3" fmla="*/ 117151 w 234302"/>
                  <a:gd name="connsiteY3" fmla="*/ 234303 h 234302"/>
                  <a:gd name="connsiteX4" fmla="*/ 234303 w 234302"/>
                  <a:gd name="connsiteY4" fmla="*/ 117151 h 234302"/>
                  <a:gd name="connsiteX5" fmla="*/ 101871 w 234302"/>
                  <a:gd name="connsiteY5" fmla="*/ 71310 h 234302"/>
                  <a:gd name="connsiteX6" fmla="*/ 101871 w 234302"/>
                  <a:gd name="connsiteY6" fmla="*/ 122245 h 234302"/>
                  <a:gd name="connsiteX7" fmla="*/ 110326 w 234302"/>
                  <a:gd name="connsiteY7" fmla="*/ 135916 h 234302"/>
                  <a:gd name="connsiteX8" fmla="*/ 140887 w 234302"/>
                  <a:gd name="connsiteY8" fmla="*/ 151197 h 234302"/>
                  <a:gd name="connsiteX9" fmla="*/ 161384 w 234302"/>
                  <a:gd name="connsiteY9" fmla="*/ 144351 h 234302"/>
                  <a:gd name="connsiteX10" fmla="*/ 154538 w 234302"/>
                  <a:gd name="connsiteY10" fmla="*/ 123855 h 234302"/>
                  <a:gd name="connsiteX11" fmla="*/ 132432 w 234302"/>
                  <a:gd name="connsiteY11" fmla="*/ 112791 h 234302"/>
                  <a:gd name="connsiteX12" fmla="*/ 132432 w 234302"/>
                  <a:gd name="connsiteY12" fmla="*/ 71310 h 234302"/>
                  <a:gd name="connsiteX13" fmla="*/ 117151 w 234302"/>
                  <a:gd name="connsiteY13" fmla="*/ 56029 h 234302"/>
                  <a:gd name="connsiteX14" fmla="*/ 101871 w 234302"/>
                  <a:gd name="connsiteY14" fmla="*/ 71310 h 2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302" h="234302">
                    <a:moveTo>
                      <a:pt x="234303" y="117151"/>
                    </a:moveTo>
                    <a:cubicBezTo>
                      <a:pt x="234303" y="52484"/>
                      <a:pt x="181819" y="0"/>
                      <a:pt x="117151" y="0"/>
                    </a:cubicBezTo>
                    <a:cubicBezTo>
                      <a:pt x="52484" y="0"/>
                      <a:pt x="0" y="52484"/>
                      <a:pt x="0" y="117151"/>
                    </a:cubicBezTo>
                    <a:cubicBezTo>
                      <a:pt x="0" y="181819"/>
                      <a:pt x="52484" y="234303"/>
                      <a:pt x="117151" y="234303"/>
                    </a:cubicBezTo>
                    <a:cubicBezTo>
                      <a:pt x="181819" y="234303"/>
                      <a:pt x="234303" y="181819"/>
                      <a:pt x="234303" y="117151"/>
                    </a:cubicBezTo>
                    <a:close/>
                    <a:moveTo>
                      <a:pt x="101871" y="71310"/>
                    </a:moveTo>
                    <a:lnTo>
                      <a:pt x="101871" y="122245"/>
                    </a:lnTo>
                    <a:cubicBezTo>
                      <a:pt x="101871" y="128031"/>
                      <a:pt x="105151" y="133329"/>
                      <a:pt x="110326" y="135916"/>
                    </a:cubicBezTo>
                    <a:lnTo>
                      <a:pt x="140887" y="151197"/>
                    </a:lnTo>
                    <a:cubicBezTo>
                      <a:pt x="148426" y="154966"/>
                      <a:pt x="157615" y="151910"/>
                      <a:pt x="161384" y="144351"/>
                    </a:cubicBezTo>
                    <a:cubicBezTo>
                      <a:pt x="165153" y="136813"/>
                      <a:pt x="162097" y="127624"/>
                      <a:pt x="154538" y="123855"/>
                    </a:cubicBezTo>
                    <a:lnTo>
                      <a:pt x="132432" y="112791"/>
                    </a:lnTo>
                    <a:lnTo>
                      <a:pt x="132432" y="71310"/>
                    </a:lnTo>
                    <a:cubicBezTo>
                      <a:pt x="132432" y="62875"/>
                      <a:pt x="125586" y="56029"/>
                      <a:pt x="117151" y="56029"/>
                    </a:cubicBezTo>
                    <a:cubicBezTo>
                      <a:pt x="108717" y="56029"/>
                      <a:pt x="101871" y="62875"/>
                      <a:pt x="101871" y="71310"/>
                    </a:cubicBezTo>
                    <a:close/>
                  </a:path>
                </a:pathLst>
              </a:custGeom>
              <a:solidFill>
                <a:schemeClr val="bg1"/>
              </a:solidFill>
              <a:ln w="20241" cap="flat">
                <a:noFill/>
                <a:prstDash val="solid"/>
                <a:round/>
              </a:ln>
            </p:spPr>
            <p:txBody>
              <a:bodyPr rtlCol="0" anchor="ctr"/>
              <a:lstStyle/>
              <a:p>
                <a:endParaRPr lang="en-GB"/>
              </a:p>
            </p:txBody>
          </p:sp>
          <p:sp>
            <p:nvSpPr>
              <p:cNvPr id="35" name="Freeform: Shape 34">
                <a:extLst>
                  <a:ext uri="{FF2B5EF4-FFF2-40B4-BE49-F238E27FC236}">
                    <a16:creationId xmlns:a16="http://schemas.microsoft.com/office/drawing/2014/main" id="{C5B1792E-9533-D81C-0267-924DA96C99BC}"/>
                  </a:ext>
                </a:extLst>
              </p:cNvPr>
              <p:cNvSpPr/>
              <p:nvPr/>
            </p:nvSpPr>
            <p:spPr>
              <a:xfrm>
                <a:off x="6626120" y="1276067"/>
                <a:ext cx="30561" cy="30561"/>
              </a:xfrm>
              <a:custGeom>
                <a:avLst/>
                <a:gdLst>
                  <a:gd name="connsiteX0" fmla="*/ 0 w 30561"/>
                  <a:gd name="connsiteY0" fmla="*/ 30561 h 30561"/>
                  <a:gd name="connsiteX1" fmla="*/ 30561 w 30561"/>
                  <a:gd name="connsiteY1" fmla="*/ 30561 h 30561"/>
                  <a:gd name="connsiteX2" fmla="*/ 30561 w 30561"/>
                  <a:gd name="connsiteY2" fmla="*/ 15281 h 30561"/>
                  <a:gd name="connsiteX3" fmla="*/ 15281 w 30561"/>
                  <a:gd name="connsiteY3" fmla="*/ 0 h 30561"/>
                  <a:gd name="connsiteX4" fmla="*/ 0 w 30561"/>
                  <a:gd name="connsiteY4" fmla="*/ 15281 h 30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61" h="30561">
                    <a:moveTo>
                      <a:pt x="0" y="30561"/>
                    </a:moveTo>
                    <a:lnTo>
                      <a:pt x="30561" y="30561"/>
                    </a:lnTo>
                    <a:lnTo>
                      <a:pt x="30561" y="15281"/>
                    </a:lnTo>
                    <a:cubicBezTo>
                      <a:pt x="30561" y="6846"/>
                      <a:pt x="23716" y="0"/>
                      <a:pt x="15281" y="0"/>
                    </a:cubicBezTo>
                    <a:cubicBezTo>
                      <a:pt x="6846" y="0"/>
                      <a:pt x="0" y="6846"/>
                      <a:pt x="0" y="15281"/>
                    </a:cubicBezTo>
                    <a:close/>
                  </a:path>
                </a:pathLst>
              </a:custGeom>
              <a:solidFill>
                <a:srgbClr val="59B1AD"/>
              </a:solidFill>
              <a:ln w="20241" cap="flat">
                <a:noFill/>
                <a:prstDash val="solid"/>
                <a:round/>
              </a:ln>
            </p:spPr>
            <p:txBody>
              <a:bodyPr rtlCol="0" anchor="ctr"/>
              <a:lstStyle/>
              <a:p>
                <a:endParaRPr lang="en-GB"/>
              </a:p>
            </p:txBody>
          </p:sp>
          <p:sp>
            <p:nvSpPr>
              <p:cNvPr id="36" name="Freeform: Shape 35">
                <a:extLst>
                  <a:ext uri="{FF2B5EF4-FFF2-40B4-BE49-F238E27FC236}">
                    <a16:creationId xmlns:a16="http://schemas.microsoft.com/office/drawing/2014/main" id="{46EDE95A-F087-88C6-A449-EF1CA478B317}"/>
                  </a:ext>
                </a:extLst>
              </p:cNvPr>
              <p:cNvSpPr/>
              <p:nvPr/>
            </p:nvSpPr>
            <p:spPr>
              <a:xfrm>
                <a:off x="6809488" y="1276067"/>
                <a:ext cx="30561" cy="30561"/>
              </a:xfrm>
              <a:custGeom>
                <a:avLst/>
                <a:gdLst>
                  <a:gd name="connsiteX0" fmla="*/ 0 w 30561"/>
                  <a:gd name="connsiteY0" fmla="*/ 30561 h 30561"/>
                  <a:gd name="connsiteX1" fmla="*/ 30561 w 30561"/>
                  <a:gd name="connsiteY1" fmla="*/ 30561 h 30561"/>
                  <a:gd name="connsiteX2" fmla="*/ 30561 w 30561"/>
                  <a:gd name="connsiteY2" fmla="*/ 15281 h 30561"/>
                  <a:gd name="connsiteX3" fmla="*/ 15281 w 30561"/>
                  <a:gd name="connsiteY3" fmla="*/ 0 h 30561"/>
                  <a:gd name="connsiteX4" fmla="*/ 0 w 30561"/>
                  <a:gd name="connsiteY4" fmla="*/ 15281 h 30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61" h="30561">
                    <a:moveTo>
                      <a:pt x="0" y="30561"/>
                    </a:moveTo>
                    <a:lnTo>
                      <a:pt x="30561" y="30561"/>
                    </a:lnTo>
                    <a:lnTo>
                      <a:pt x="30561" y="15281"/>
                    </a:lnTo>
                    <a:cubicBezTo>
                      <a:pt x="30561" y="6846"/>
                      <a:pt x="23716" y="0"/>
                      <a:pt x="15281" y="0"/>
                    </a:cubicBezTo>
                    <a:cubicBezTo>
                      <a:pt x="6846" y="0"/>
                      <a:pt x="0" y="6846"/>
                      <a:pt x="0" y="15281"/>
                    </a:cubicBezTo>
                    <a:close/>
                  </a:path>
                </a:pathLst>
              </a:custGeom>
              <a:solidFill>
                <a:srgbClr val="59B1AD"/>
              </a:solidFill>
              <a:ln w="20241" cap="flat">
                <a:noFill/>
                <a:prstDash val="solid"/>
                <a:round/>
              </a:ln>
            </p:spPr>
            <p:txBody>
              <a:bodyPr rtlCol="0" anchor="ctr"/>
              <a:lstStyle/>
              <a:p>
                <a:endParaRPr lang="en-GB"/>
              </a:p>
            </p:txBody>
          </p:sp>
        </p:grpSp>
      </p:grpSp>
      <p:sp>
        <p:nvSpPr>
          <p:cNvPr id="23" name="Text">
            <a:extLst>
              <a:ext uri="{FF2B5EF4-FFF2-40B4-BE49-F238E27FC236}">
                <a16:creationId xmlns:a16="http://schemas.microsoft.com/office/drawing/2014/main" id="{B588D49F-3142-C0CF-2100-E9F7E925AC25}"/>
              </a:ext>
            </a:extLst>
          </p:cNvPr>
          <p:cNvSpPr txBox="1"/>
          <p:nvPr/>
        </p:nvSpPr>
        <p:spPr>
          <a:xfrm>
            <a:off x="1078279" y="2206780"/>
            <a:ext cx="4254478" cy="1846659"/>
          </a:xfrm>
          <a:prstGeom prst="rect">
            <a:avLst/>
          </a:prstGeom>
          <a:noFill/>
        </p:spPr>
        <p:txBody>
          <a:bodyPr wrap="square" lIns="0" tIns="0" rIns="0" bIns="0" rtlCol="0">
            <a:spAutoFit/>
          </a:bodyPr>
          <a:lstStyle/>
          <a:p>
            <a:r>
              <a:rPr lang="en-GB" sz="4000" b="1">
                <a:solidFill>
                  <a:schemeClr val="bg1"/>
                </a:solidFill>
                <a:latin typeface="Arial" panose="020B0604020202020204" pitchFamily="34" charset="0"/>
                <a:ea typeface="Calibri" panose="020F0502020204030204" pitchFamily="34" charset="0"/>
                <a:cs typeface="Arial" panose="020B0604020202020204" pitchFamily="34" charset="0"/>
              </a:rPr>
              <a:t>We highlight a number of key risk areas </a:t>
            </a:r>
            <a:endParaRPr lang="en-GB" sz="4000" b="1">
              <a:solidFill>
                <a:schemeClr val="bg1"/>
              </a:solidFill>
              <a:latin typeface="Arial" panose="020B0604020202020204" pitchFamily="34" charset="0"/>
              <a:cs typeface="Arial" panose="020B0604020202020204" pitchFamily="34" charset="0"/>
            </a:endParaRPr>
          </a:p>
        </p:txBody>
      </p:sp>
      <p:sp>
        <p:nvSpPr>
          <p:cNvPr id="25" name="Text">
            <a:extLst>
              <a:ext uri="{FF2B5EF4-FFF2-40B4-BE49-F238E27FC236}">
                <a16:creationId xmlns:a16="http://schemas.microsoft.com/office/drawing/2014/main" id="{889609D9-67EA-FE7A-EEB8-46ADB9401BF8}"/>
              </a:ext>
            </a:extLst>
          </p:cNvPr>
          <p:cNvSpPr txBox="1"/>
          <p:nvPr/>
        </p:nvSpPr>
        <p:spPr>
          <a:xfrm>
            <a:off x="1067992" y="3996458"/>
            <a:ext cx="3075386" cy="738664"/>
          </a:xfrm>
          <a:prstGeom prst="rect">
            <a:avLst/>
          </a:prstGeom>
          <a:noFill/>
        </p:spPr>
        <p:txBody>
          <a:bodyPr wrap="square" lIns="0" tIns="0" rIns="0" bIns="0" rtlCol="0">
            <a:spAutoFit/>
          </a:bodyPr>
          <a:lstStyle/>
          <a:p>
            <a:r>
              <a:rPr lang="en-GB" sz="2400" b="1">
                <a:solidFill>
                  <a:schemeClr val="accent2"/>
                </a:solidFill>
                <a:latin typeface="Arial" panose="020B0604020202020204" pitchFamily="34" charset="0"/>
                <a:ea typeface="Calibri" panose="020F0502020204030204" pitchFamily="34" charset="0"/>
                <a:cs typeface="Arial" panose="020B0604020202020204" pitchFamily="34" charset="0"/>
              </a:rPr>
              <a:t>that we will focus on in the policy </a:t>
            </a:r>
          </a:p>
        </p:txBody>
      </p:sp>
      <p:grpSp>
        <p:nvGrpSpPr>
          <p:cNvPr id="43" name="Group 42">
            <a:extLst>
              <a:ext uri="{FF2B5EF4-FFF2-40B4-BE49-F238E27FC236}">
                <a16:creationId xmlns:a16="http://schemas.microsoft.com/office/drawing/2014/main" id="{C911138C-EFAA-6C95-E288-FD42E69B41EC}"/>
              </a:ext>
            </a:extLst>
          </p:cNvPr>
          <p:cNvGrpSpPr/>
          <p:nvPr/>
        </p:nvGrpSpPr>
        <p:grpSpPr>
          <a:xfrm>
            <a:off x="6156608" y="4778595"/>
            <a:ext cx="1209630" cy="1209630"/>
            <a:chOff x="6156608" y="4778595"/>
            <a:chExt cx="1209630" cy="1209630"/>
          </a:xfrm>
        </p:grpSpPr>
        <p:sp>
          <p:nvSpPr>
            <p:cNvPr id="12" name="Circle">
              <a:extLst>
                <a:ext uri="{FF2B5EF4-FFF2-40B4-BE49-F238E27FC236}">
                  <a16:creationId xmlns:a16="http://schemas.microsoft.com/office/drawing/2014/main" id="{4C056832-6926-F11D-7CC4-D0AC1AD620B4}"/>
                </a:ext>
              </a:extLst>
            </p:cNvPr>
            <p:cNvSpPr/>
            <p:nvPr/>
          </p:nvSpPr>
          <p:spPr>
            <a:xfrm>
              <a:off x="6156608" y="4778595"/>
              <a:ext cx="1209630" cy="120963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sp>
          <p:nvSpPr>
            <p:cNvPr id="13" name="Circle">
              <a:extLst>
                <a:ext uri="{FF2B5EF4-FFF2-40B4-BE49-F238E27FC236}">
                  <a16:creationId xmlns:a16="http://schemas.microsoft.com/office/drawing/2014/main" id="{1491311F-60F4-38A5-CFF6-85A4818FCFC4}"/>
                </a:ext>
              </a:extLst>
            </p:cNvPr>
            <p:cNvSpPr/>
            <p:nvPr/>
          </p:nvSpPr>
          <p:spPr>
            <a:xfrm>
              <a:off x="6156608" y="4778595"/>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grpSp>
          <p:nvGrpSpPr>
            <p:cNvPr id="40" name="Graphic 38">
              <a:extLst>
                <a:ext uri="{FF2B5EF4-FFF2-40B4-BE49-F238E27FC236}">
                  <a16:creationId xmlns:a16="http://schemas.microsoft.com/office/drawing/2014/main" id="{6AAABDC8-BF7A-6036-E7A5-195775E44BE7}"/>
                </a:ext>
              </a:extLst>
            </p:cNvPr>
            <p:cNvGrpSpPr/>
            <p:nvPr/>
          </p:nvGrpSpPr>
          <p:grpSpPr>
            <a:xfrm>
              <a:off x="6547033" y="5106761"/>
              <a:ext cx="455632" cy="533241"/>
              <a:chOff x="4590378" y="1666875"/>
              <a:chExt cx="3011623" cy="3524625"/>
            </a:xfrm>
            <a:solidFill>
              <a:srgbClr val="000000"/>
            </a:solidFill>
          </p:grpSpPr>
          <p:sp>
            <p:nvSpPr>
              <p:cNvPr id="41" name="Freeform: Shape 40">
                <a:extLst>
                  <a:ext uri="{FF2B5EF4-FFF2-40B4-BE49-F238E27FC236}">
                    <a16:creationId xmlns:a16="http://schemas.microsoft.com/office/drawing/2014/main" id="{93B799BB-712E-839C-1A2F-0E9FFD4CC58A}"/>
                  </a:ext>
                </a:extLst>
              </p:cNvPr>
              <p:cNvSpPr/>
              <p:nvPr/>
            </p:nvSpPr>
            <p:spPr>
              <a:xfrm>
                <a:off x="4590378" y="1666875"/>
                <a:ext cx="3011623" cy="3524625"/>
              </a:xfrm>
              <a:custGeom>
                <a:avLst/>
                <a:gdLst>
                  <a:gd name="connsiteX0" fmla="*/ 2997884 w 3011623"/>
                  <a:gd name="connsiteY0" fmla="*/ 2994774 h 3524625"/>
                  <a:gd name="connsiteX1" fmla="*/ 2536512 w 3011623"/>
                  <a:gd name="connsiteY1" fmla="*/ 2201837 h 3524625"/>
                  <a:gd name="connsiteX2" fmla="*/ 2736737 w 3011623"/>
                  <a:gd name="connsiteY2" fmla="*/ 2094957 h 3524625"/>
                  <a:gd name="connsiteX3" fmla="*/ 2718325 w 3011623"/>
                  <a:gd name="connsiteY3" fmla="*/ 1717529 h 3524625"/>
                  <a:gd name="connsiteX4" fmla="*/ 2914073 w 3011623"/>
                  <a:gd name="connsiteY4" fmla="*/ 1394317 h 3524625"/>
                  <a:gd name="connsiteX5" fmla="*/ 2712639 w 3011623"/>
                  <a:gd name="connsiteY5" fmla="*/ 1041987 h 3524625"/>
                  <a:gd name="connsiteX6" fmla="*/ 2730355 w 3011623"/>
                  <a:gd name="connsiteY6" fmla="*/ 664521 h 3524625"/>
                  <a:gd name="connsiteX7" fmla="*/ 2393466 w 3011623"/>
                  <a:gd name="connsiteY7" fmla="*/ 493357 h 3524625"/>
                  <a:gd name="connsiteX8" fmla="*/ 2209833 w 3011623"/>
                  <a:gd name="connsiteY8" fmla="*/ 163106 h 3524625"/>
                  <a:gd name="connsiteX9" fmla="*/ 1832748 w 3011623"/>
                  <a:gd name="connsiteY9" fmla="*/ 192367 h 3524625"/>
                  <a:gd name="connsiteX10" fmla="*/ 1507212 w 3011623"/>
                  <a:gd name="connsiteY10" fmla="*/ 0 h 3524625"/>
                  <a:gd name="connsiteX11" fmla="*/ 1173646 w 3011623"/>
                  <a:gd name="connsiteY11" fmla="*/ 196053 h 3524625"/>
                  <a:gd name="connsiteX12" fmla="*/ 796513 w 3011623"/>
                  <a:gd name="connsiteY12" fmla="*/ 167497 h 3524625"/>
                  <a:gd name="connsiteX13" fmla="*/ 613491 w 3011623"/>
                  <a:gd name="connsiteY13" fmla="*/ 498081 h 3524625"/>
                  <a:gd name="connsiteX14" fmla="*/ 276906 w 3011623"/>
                  <a:gd name="connsiteY14" fmla="*/ 669865 h 3524625"/>
                  <a:gd name="connsiteX15" fmla="*/ 295327 w 3011623"/>
                  <a:gd name="connsiteY15" fmla="*/ 1047293 h 3524625"/>
                  <a:gd name="connsiteX16" fmla="*/ 94511 w 3011623"/>
                  <a:gd name="connsiteY16" fmla="*/ 1393774 h 3524625"/>
                  <a:gd name="connsiteX17" fmla="*/ 290850 w 3011623"/>
                  <a:gd name="connsiteY17" fmla="*/ 1716634 h 3524625"/>
                  <a:gd name="connsiteX18" fmla="*/ 273143 w 3011623"/>
                  <a:gd name="connsiteY18" fmla="*/ 2094119 h 3524625"/>
                  <a:gd name="connsiteX19" fmla="*/ 451175 w 3011623"/>
                  <a:gd name="connsiteY19" fmla="*/ 2193931 h 3524625"/>
                  <a:gd name="connsiteX20" fmla="*/ 464872 w 3011623"/>
                  <a:gd name="connsiteY20" fmla="*/ 2221868 h 3524625"/>
                  <a:gd name="connsiteX21" fmla="*/ 13673 w 3011623"/>
                  <a:gd name="connsiteY21" fmla="*/ 3000585 h 3524625"/>
                  <a:gd name="connsiteX22" fmla="*/ 71270 w 3011623"/>
                  <a:gd name="connsiteY22" fmla="*/ 3105579 h 3524625"/>
                  <a:gd name="connsiteX23" fmla="*/ 382576 w 3011623"/>
                  <a:gd name="connsiteY23" fmla="*/ 3118561 h 3524625"/>
                  <a:gd name="connsiteX24" fmla="*/ 559903 w 3011623"/>
                  <a:gd name="connsiteY24" fmla="*/ 3221298 h 3524625"/>
                  <a:gd name="connsiteX25" fmla="*/ 726019 w 3011623"/>
                  <a:gd name="connsiteY25" fmla="*/ 3484893 h 3524625"/>
                  <a:gd name="connsiteX26" fmla="*/ 845748 w 3011623"/>
                  <a:gd name="connsiteY26" fmla="*/ 3482645 h 3524625"/>
                  <a:gd name="connsiteX27" fmla="*/ 1310730 w 3011623"/>
                  <a:gd name="connsiteY27" fmla="*/ 2679973 h 3524625"/>
                  <a:gd name="connsiteX28" fmla="*/ 1333914 w 3011623"/>
                  <a:gd name="connsiteY28" fmla="*/ 2675125 h 3524625"/>
                  <a:gd name="connsiteX29" fmla="*/ 1514832 w 3011623"/>
                  <a:gd name="connsiteY29" fmla="*/ 2761621 h 3524625"/>
                  <a:gd name="connsiteX30" fmla="*/ 1679738 w 3011623"/>
                  <a:gd name="connsiteY30" fmla="*/ 2675611 h 3524625"/>
                  <a:gd name="connsiteX31" fmla="*/ 1702284 w 3011623"/>
                  <a:gd name="connsiteY31" fmla="*/ 2680049 h 3524625"/>
                  <a:gd name="connsiteX32" fmla="*/ 2166685 w 3011623"/>
                  <a:gd name="connsiteY32" fmla="*/ 3478349 h 3524625"/>
                  <a:gd name="connsiteX33" fmla="*/ 2286404 w 3011623"/>
                  <a:gd name="connsiteY33" fmla="*/ 3480387 h 3524625"/>
                  <a:gd name="connsiteX34" fmla="*/ 2452054 w 3011623"/>
                  <a:gd name="connsiteY34" fmla="*/ 3216478 h 3524625"/>
                  <a:gd name="connsiteX35" fmla="*/ 2629200 w 3011623"/>
                  <a:gd name="connsiteY35" fmla="*/ 3113427 h 3524625"/>
                  <a:gd name="connsiteX36" fmla="*/ 2940477 w 3011623"/>
                  <a:gd name="connsiteY36" fmla="*/ 3099864 h 3524625"/>
                  <a:gd name="connsiteX37" fmla="*/ 2997884 w 3011623"/>
                  <a:gd name="connsiteY37" fmla="*/ 2994774 h 3524625"/>
                  <a:gd name="connsiteX38" fmla="*/ 2021686 w 3011623"/>
                  <a:gd name="connsiteY38" fmla="*/ 2272960 h 3524625"/>
                  <a:gd name="connsiteX39" fmla="*/ 948780 w 3011623"/>
                  <a:gd name="connsiteY39" fmla="*/ 2252701 h 3524625"/>
                  <a:gd name="connsiteX40" fmla="*/ 612214 w 3011623"/>
                  <a:gd name="connsiteY40" fmla="*/ 864070 h 3524625"/>
                  <a:gd name="connsiteX41" fmla="*/ 2001035 w 3011623"/>
                  <a:gd name="connsiteY41" fmla="*/ 474221 h 3524625"/>
                  <a:gd name="connsiteX42" fmla="*/ 2008703 w 3011623"/>
                  <a:gd name="connsiteY42" fmla="*/ 478498 h 3524625"/>
                  <a:gd name="connsiteX43" fmla="*/ 2019562 w 3011623"/>
                  <a:gd name="connsiteY43" fmla="*/ 484603 h 3524625"/>
                  <a:gd name="connsiteX44" fmla="*/ 2395428 w 3011623"/>
                  <a:gd name="connsiteY44" fmla="*/ 859336 h 3524625"/>
                  <a:gd name="connsiteX45" fmla="*/ 2021686 w 3011623"/>
                  <a:gd name="connsiteY45" fmla="*/ 2272960 h 352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011623" h="3524625">
                    <a:moveTo>
                      <a:pt x="2997884" y="2994774"/>
                    </a:moveTo>
                    <a:cubicBezTo>
                      <a:pt x="2997884" y="2994774"/>
                      <a:pt x="2606683" y="2322424"/>
                      <a:pt x="2536512" y="2201837"/>
                    </a:cubicBezTo>
                    <a:cubicBezTo>
                      <a:pt x="2616351" y="2177482"/>
                      <a:pt x="2701399" y="2155974"/>
                      <a:pt x="2736737" y="2094957"/>
                    </a:cubicBezTo>
                    <a:cubicBezTo>
                      <a:pt x="2795630" y="1993287"/>
                      <a:pt x="2690798" y="1826505"/>
                      <a:pt x="2718325" y="1717529"/>
                    </a:cubicBezTo>
                    <a:cubicBezTo>
                      <a:pt x="2746681" y="1605372"/>
                      <a:pt x="2914073" y="1508322"/>
                      <a:pt x="2914073" y="1394317"/>
                    </a:cubicBezTo>
                    <a:cubicBezTo>
                      <a:pt x="2914073" y="1283246"/>
                      <a:pt x="2741014" y="1153487"/>
                      <a:pt x="2712639" y="1041987"/>
                    </a:cubicBezTo>
                    <a:cubicBezTo>
                      <a:pt x="2684921" y="933031"/>
                      <a:pt x="2789439" y="766067"/>
                      <a:pt x="2730355" y="664521"/>
                    </a:cubicBezTo>
                    <a:cubicBezTo>
                      <a:pt x="2671272" y="562966"/>
                      <a:pt x="2474476" y="571310"/>
                      <a:pt x="2393466" y="493357"/>
                    </a:cubicBezTo>
                    <a:cubicBezTo>
                      <a:pt x="2310112" y="413137"/>
                      <a:pt x="2310369" y="216865"/>
                      <a:pt x="2209833" y="163106"/>
                    </a:cubicBezTo>
                    <a:cubicBezTo>
                      <a:pt x="2108887" y="109147"/>
                      <a:pt x="1944828" y="218199"/>
                      <a:pt x="1832748" y="192367"/>
                    </a:cubicBezTo>
                    <a:cubicBezTo>
                      <a:pt x="1721943" y="166830"/>
                      <a:pt x="1622950" y="0"/>
                      <a:pt x="1507212" y="0"/>
                    </a:cubicBezTo>
                    <a:cubicBezTo>
                      <a:pt x="1389759" y="0"/>
                      <a:pt x="1202945" y="189243"/>
                      <a:pt x="1173646" y="196053"/>
                    </a:cubicBezTo>
                    <a:cubicBezTo>
                      <a:pt x="1061623" y="222094"/>
                      <a:pt x="897355" y="113309"/>
                      <a:pt x="796513" y="167497"/>
                    </a:cubicBezTo>
                    <a:cubicBezTo>
                      <a:pt x="696072" y="221437"/>
                      <a:pt x="696691" y="417728"/>
                      <a:pt x="613491" y="498081"/>
                    </a:cubicBezTo>
                    <a:cubicBezTo>
                      <a:pt x="532614" y="576177"/>
                      <a:pt x="335808" y="568195"/>
                      <a:pt x="276906" y="669865"/>
                    </a:cubicBezTo>
                    <a:cubicBezTo>
                      <a:pt x="218013" y="771516"/>
                      <a:pt x="322845" y="938260"/>
                      <a:pt x="295327" y="1047293"/>
                    </a:cubicBezTo>
                    <a:cubicBezTo>
                      <a:pt x="267733" y="1156602"/>
                      <a:pt x="94511" y="1267358"/>
                      <a:pt x="94511" y="1393774"/>
                    </a:cubicBezTo>
                    <a:cubicBezTo>
                      <a:pt x="94511" y="1507789"/>
                      <a:pt x="262323" y="1604534"/>
                      <a:pt x="290850" y="1716634"/>
                    </a:cubicBezTo>
                    <a:cubicBezTo>
                      <a:pt x="318578" y="1825590"/>
                      <a:pt x="214060" y="1992535"/>
                      <a:pt x="273143" y="2094119"/>
                    </a:cubicBezTo>
                    <a:cubicBezTo>
                      <a:pt x="305309" y="2149412"/>
                      <a:pt x="378290" y="2172110"/>
                      <a:pt x="451175" y="2193931"/>
                    </a:cubicBezTo>
                    <a:cubicBezTo>
                      <a:pt x="459681" y="2196475"/>
                      <a:pt x="475769" y="2205990"/>
                      <a:pt x="464872" y="2221868"/>
                    </a:cubicBezTo>
                    <a:cubicBezTo>
                      <a:pt x="415009" y="2307936"/>
                      <a:pt x="13673" y="3000585"/>
                      <a:pt x="13673" y="3000585"/>
                    </a:cubicBezTo>
                    <a:cubicBezTo>
                      <a:pt x="-18255" y="3055677"/>
                      <a:pt x="7672" y="3102902"/>
                      <a:pt x="71270" y="3105579"/>
                    </a:cubicBezTo>
                    <a:lnTo>
                      <a:pt x="382576" y="3118561"/>
                    </a:lnTo>
                    <a:cubicBezTo>
                      <a:pt x="446174" y="3121238"/>
                      <a:pt x="525956" y="3167453"/>
                      <a:pt x="559903" y="3221298"/>
                    </a:cubicBezTo>
                    <a:lnTo>
                      <a:pt x="726019" y="3484893"/>
                    </a:lnTo>
                    <a:cubicBezTo>
                      <a:pt x="759966" y="3538738"/>
                      <a:pt x="813830" y="3537728"/>
                      <a:pt x="845748" y="3482645"/>
                    </a:cubicBezTo>
                    <a:cubicBezTo>
                      <a:pt x="845748" y="3482645"/>
                      <a:pt x="1310540" y="2680202"/>
                      <a:pt x="1310730" y="2679973"/>
                    </a:cubicBezTo>
                    <a:cubicBezTo>
                      <a:pt x="1320055" y="2669076"/>
                      <a:pt x="1329428" y="2671315"/>
                      <a:pt x="1333914" y="2675125"/>
                    </a:cubicBezTo>
                    <a:cubicBezTo>
                      <a:pt x="1384768" y="2718425"/>
                      <a:pt x="1455663" y="2761621"/>
                      <a:pt x="1514832" y="2761621"/>
                    </a:cubicBezTo>
                    <a:cubicBezTo>
                      <a:pt x="1572858" y="2761621"/>
                      <a:pt x="1626589" y="2720959"/>
                      <a:pt x="1679738" y="2675611"/>
                    </a:cubicBezTo>
                    <a:cubicBezTo>
                      <a:pt x="1684062" y="2671925"/>
                      <a:pt x="1694588" y="2664371"/>
                      <a:pt x="1702284" y="2680049"/>
                    </a:cubicBezTo>
                    <a:cubicBezTo>
                      <a:pt x="1702408" y="2680297"/>
                      <a:pt x="2166685" y="3478349"/>
                      <a:pt x="2166685" y="3478349"/>
                    </a:cubicBezTo>
                    <a:cubicBezTo>
                      <a:pt x="2198689" y="3533366"/>
                      <a:pt x="2252562" y="3534299"/>
                      <a:pt x="2286404" y="3480387"/>
                    </a:cubicBezTo>
                    <a:lnTo>
                      <a:pt x="2452054" y="3216478"/>
                    </a:lnTo>
                    <a:cubicBezTo>
                      <a:pt x="2485906" y="3162595"/>
                      <a:pt x="2565601" y="3116199"/>
                      <a:pt x="2629200" y="3113427"/>
                    </a:cubicBezTo>
                    <a:lnTo>
                      <a:pt x="2940477" y="3099864"/>
                    </a:lnTo>
                    <a:cubicBezTo>
                      <a:pt x="3004047" y="3097073"/>
                      <a:pt x="3029888" y="3049781"/>
                      <a:pt x="2997884" y="2994774"/>
                    </a:cubicBezTo>
                    <a:close/>
                    <a:moveTo>
                      <a:pt x="2021686" y="2272960"/>
                    </a:moveTo>
                    <a:cubicBezTo>
                      <a:pt x="1677490" y="2473204"/>
                      <a:pt x="1264343" y="2451745"/>
                      <a:pt x="948780" y="2252701"/>
                    </a:cubicBezTo>
                    <a:cubicBezTo>
                      <a:pt x="486389" y="1956521"/>
                      <a:pt x="334246" y="1343835"/>
                      <a:pt x="612214" y="864070"/>
                    </a:cubicBezTo>
                    <a:cubicBezTo>
                      <a:pt x="893354" y="378771"/>
                      <a:pt x="1511365" y="207531"/>
                      <a:pt x="2001035" y="474221"/>
                    </a:cubicBezTo>
                    <a:cubicBezTo>
                      <a:pt x="2003607" y="475621"/>
                      <a:pt x="2006150" y="477069"/>
                      <a:pt x="2008703" y="478498"/>
                    </a:cubicBezTo>
                    <a:cubicBezTo>
                      <a:pt x="2012332" y="480508"/>
                      <a:pt x="2015952" y="482546"/>
                      <a:pt x="2019562" y="484603"/>
                    </a:cubicBezTo>
                    <a:cubicBezTo>
                      <a:pt x="2170628" y="571700"/>
                      <a:pt x="2301626" y="698106"/>
                      <a:pt x="2395428" y="859336"/>
                    </a:cubicBezTo>
                    <a:cubicBezTo>
                      <a:pt x="2682111" y="1352121"/>
                      <a:pt x="2514462" y="1986277"/>
                      <a:pt x="2021686" y="2272960"/>
                    </a:cubicBezTo>
                    <a:close/>
                  </a:path>
                </a:pathLst>
              </a:custGeom>
              <a:solidFill>
                <a:srgbClr val="D05A9A"/>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F5A52305-182B-6EBA-A45D-C109012F0425}"/>
                  </a:ext>
                </a:extLst>
              </p:cNvPr>
              <p:cNvSpPr/>
              <p:nvPr/>
            </p:nvSpPr>
            <p:spPr>
              <a:xfrm>
                <a:off x="5222330" y="2176370"/>
                <a:ext cx="1744699" cy="1742672"/>
              </a:xfrm>
              <a:custGeom>
                <a:avLst/>
                <a:gdLst>
                  <a:gd name="connsiteX0" fmla="*/ 1311020 w 1744699"/>
                  <a:gd name="connsiteY0" fmla="*/ 120135 h 1742672"/>
                  <a:gd name="connsiteX1" fmla="*/ 1306714 w 1744699"/>
                  <a:gd name="connsiteY1" fmla="*/ 117716 h 1742672"/>
                  <a:gd name="connsiteX2" fmla="*/ 432329 w 1744699"/>
                  <a:gd name="connsiteY2" fmla="*/ 117821 h 1742672"/>
                  <a:gd name="connsiteX3" fmla="*/ 117823 w 1744699"/>
                  <a:gd name="connsiteY3" fmla="*/ 1307265 h 1742672"/>
                  <a:gd name="connsiteX4" fmla="*/ 408678 w 1744699"/>
                  <a:gd name="connsiteY4" fmla="*/ 1607283 h 1742672"/>
                  <a:gd name="connsiteX5" fmla="*/ 438815 w 1744699"/>
                  <a:gd name="connsiteY5" fmla="*/ 1625638 h 1742672"/>
                  <a:gd name="connsiteX6" fmla="*/ 1627669 w 1744699"/>
                  <a:gd name="connsiteY6" fmla="*/ 1308989 h 1742672"/>
                  <a:gd name="connsiteX7" fmla="*/ 1311020 w 1744699"/>
                  <a:gd name="connsiteY7" fmla="*/ 120135 h 1742672"/>
                  <a:gd name="connsiteX8" fmla="*/ 1414861 w 1744699"/>
                  <a:gd name="connsiteY8" fmla="*/ 798706 h 1742672"/>
                  <a:gd name="connsiteX9" fmla="*/ 1269519 w 1744699"/>
                  <a:gd name="connsiteY9" fmla="*/ 940371 h 1742672"/>
                  <a:gd name="connsiteX10" fmla="*/ 1207007 w 1744699"/>
                  <a:gd name="connsiteY10" fmla="*/ 1132805 h 1742672"/>
                  <a:gd name="connsiteX11" fmla="*/ 1241316 w 1744699"/>
                  <a:gd name="connsiteY11" fmla="*/ 1332839 h 1742672"/>
                  <a:gd name="connsiteX12" fmla="*/ 1159477 w 1744699"/>
                  <a:gd name="connsiteY12" fmla="*/ 1392304 h 1742672"/>
                  <a:gd name="connsiteX13" fmla="*/ 979826 w 1744699"/>
                  <a:gd name="connsiteY13" fmla="*/ 1297854 h 1742672"/>
                  <a:gd name="connsiteX14" fmla="*/ 777486 w 1744699"/>
                  <a:gd name="connsiteY14" fmla="*/ 1297854 h 1742672"/>
                  <a:gd name="connsiteX15" fmla="*/ 597845 w 1744699"/>
                  <a:gd name="connsiteY15" fmla="*/ 1392304 h 1742672"/>
                  <a:gd name="connsiteX16" fmla="*/ 515996 w 1744699"/>
                  <a:gd name="connsiteY16" fmla="*/ 1332839 h 1742672"/>
                  <a:gd name="connsiteX17" fmla="*/ 550305 w 1744699"/>
                  <a:gd name="connsiteY17" fmla="*/ 1132805 h 1742672"/>
                  <a:gd name="connsiteX18" fmla="*/ 487783 w 1744699"/>
                  <a:gd name="connsiteY18" fmla="*/ 940371 h 1742672"/>
                  <a:gd name="connsiteX19" fmla="*/ 342451 w 1744699"/>
                  <a:gd name="connsiteY19" fmla="*/ 798706 h 1742672"/>
                  <a:gd name="connsiteX20" fmla="*/ 373712 w 1744699"/>
                  <a:gd name="connsiteY20" fmla="*/ 702484 h 1742672"/>
                  <a:gd name="connsiteX21" fmla="*/ 574556 w 1744699"/>
                  <a:gd name="connsiteY21" fmla="*/ 673300 h 1742672"/>
                  <a:gd name="connsiteX22" fmla="*/ 738253 w 1744699"/>
                  <a:gd name="connsiteY22" fmla="*/ 554371 h 1742672"/>
                  <a:gd name="connsiteX23" fmla="*/ 828074 w 1744699"/>
                  <a:gd name="connsiteY23" fmla="*/ 372376 h 1742672"/>
                  <a:gd name="connsiteX24" fmla="*/ 929239 w 1744699"/>
                  <a:gd name="connsiteY24" fmla="*/ 372376 h 1742672"/>
                  <a:gd name="connsiteX25" fmla="*/ 1019069 w 1744699"/>
                  <a:gd name="connsiteY25" fmla="*/ 554371 h 1742672"/>
                  <a:gd name="connsiteX26" fmla="*/ 1182766 w 1744699"/>
                  <a:gd name="connsiteY26" fmla="*/ 673300 h 1742672"/>
                  <a:gd name="connsiteX27" fmla="*/ 1383610 w 1744699"/>
                  <a:gd name="connsiteY27" fmla="*/ 702484 h 1742672"/>
                  <a:gd name="connsiteX28" fmla="*/ 1414861 w 1744699"/>
                  <a:gd name="connsiteY28" fmla="*/ 798706 h 1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44699" h="1742672">
                    <a:moveTo>
                      <a:pt x="1311020" y="120135"/>
                    </a:moveTo>
                    <a:cubicBezTo>
                      <a:pt x="1309591" y="119307"/>
                      <a:pt x="1308143" y="118535"/>
                      <a:pt x="1306714" y="117716"/>
                    </a:cubicBezTo>
                    <a:cubicBezTo>
                      <a:pt x="1045139" y="-33674"/>
                      <a:pt x="711745" y="-44742"/>
                      <a:pt x="432329" y="117821"/>
                    </a:cubicBezTo>
                    <a:cubicBezTo>
                      <a:pt x="17687" y="359051"/>
                      <a:pt x="-123407" y="892632"/>
                      <a:pt x="117823" y="1307265"/>
                    </a:cubicBezTo>
                    <a:cubicBezTo>
                      <a:pt x="191432" y="1433795"/>
                      <a:pt x="292302" y="1534798"/>
                      <a:pt x="408678" y="1607283"/>
                    </a:cubicBezTo>
                    <a:cubicBezTo>
                      <a:pt x="418575" y="1613551"/>
                      <a:pt x="428586" y="1619713"/>
                      <a:pt x="438815" y="1625638"/>
                    </a:cubicBezTo>
                    <a:cubicBezTo>
                      <a:pt x="853905" y="1866116"/>
                      <a:pt x="1387201" y="1724060"/>
                      <a:pt x="1627669" y="1308989"/>
                    </a:cubicBezTo>
                    <a:cubicBezTo>
                      <a:pt x="1868127" y="893899"/>
                      <a:pt x="1726110" y="360613"/>
                      <a:pt x="1311020" y="120135"/>
                    </a:cubicBezTo>
                    <a:close/>
                    <a:moveTo>
                      <a:pt x="1414861" y="798706"/>
                    </a:moveTo>
                    <a:lnTo>
                      <a:pt x="1269519" y="940371"/>
                    </a:lnTo>
                    <a:cubicBezTo>
                      <a:pt x="1224504" y="984243"/>
                      <a:pt x="1196367" y="1070845"/>
                      <a:pt x="1207007" y="1132805"/>
                    </a:cubicBezTo>
                    <a:lnTo>
                      <a:pt x="1241316" y="1332839"/>
                    </a:lnTo>
                    <a:cubicBezTo>
                      <a:pt x="1251946" y="1394799"/>
                      <a:pt x="1215122" y="1421555"/>
                      <a:pt x="1159477" y="1392304"/>
                    </a:cubicBezTo>
                    <a:lnTo>
                      <a:pt x="979826" y="1297854"/>
                    </a:lnTo>
                    <a:cubicBezTo>
                      <a:pt x="924181" y="1268603"/>
                      <a:pt x="833131" y="1268603"/>
                      <a:pt x="777486" y="1297854"/>
                    </a:cubicBezTo>
                    <a:lnTo>
                      <a:pt x="597845" y="1392304"/>
                    </a:lnTo>
                    <a:cubicBezTo>
                      <a:pt x="542200" y="1421555"/>
                      <a:pt x="505366" y="1394799"/>
                      <a:pt x="515996" y="1332839"/>
                    </a:cubicBezTo>
                    <a:lnTo>
                      <a:pt x="550305" y="1132805"/>
                    </a:lnTo>
                    <a:cubicBezTo>
                      <a:pt x="560935" y="1070845"/>
                      <a:pt x="532799" y="984243"/>
                      <a:pt x="487783" y="940371"/>
                    </a:cubicBezTo>
                    <a:lnTo>
                      <a:pt x="342451" y="798706"/>
                    </a:lnTo>
                    <a:cubicBezTo>
                      <a:pt x="297426" y="754834"/>
                      <a:pt x="311504" y="711533"/>
                      <a:pt x="373712" y="702484"/>
                    </a:cubicBezTo>
                    <a:lnTo>
                      <a:pt x="574556" y="673300"/>
                    </a:lnTo>
                    <a:cubicBezTo>
                      <a:pt x="636764" y="664261"/>
                      <a:pt x="710430" y="610740"/>
                      <a:pt x="738253" y="554371"/>
                    </a:cubicBezTo>
                    <a:lnTo>
                      <a:pt x="828074" y="372376"/>
                    </a:lnTo>
                    <a:cubicBezTo>
                      <a:pt x="855896" y="316008"/>
                      <a:pt x="901426" y="316008"/>
                      <a:pt x="929239" y="372376"/>
                    </a:cubicBezTo>
                    <a:lnTo>
                      <a:pt x="1019069" y="554371"/>
                    </a:lnTo>
                    <a:cubicBezTo>
                      <a:pt x="1046891" y="610740"/>
                      <a:pt x="1120548" y="664261"/>
                      <a:pt x="1182766" y="673300"/>
                    </a:cubicBezTo>
                    <a:lnTo>
                      <a:pt x="1383610" y="702484"/>
                    </a:lnTo>
                    <a:cubicBezTo>
                      <a:pt x="1445808" y="711533"/>
                      <a:pt x="1459876" y="754834"/>
                      <a:pt x="1414861" y="798706"/>
                    </a:cubicBezTo>
                    <a:close/>
                  </a:path>
                </a:pathLst>
              </a:custGeom>
              <a:solidFill>
                <a:schemeClr val="bg2"/>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79567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1"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6" presetClass="emph" presetSubtype="0" repeatCount="indefinite" autoRev="1" fill="hold" grpId="0" nodeType="withEffect">
                                  <p:stCondLst>
                                    <p:cond delay="0"/>
                                  </p:stCondLst>
                                  <p:childTnLst>
                                    <p:animScale>
                                      <p:cBhvr>
                                        <p:cTn id="15" dur="15000" fill="hold"/>
                                        <p:tgtEl>
                                          <p:spTgt spid="7"/>
                                        </p:tgtEl>
                                      </p:cBhvr>
                                      <p:by x="125000" y="125000"/>
                                    </p:animScale>
                                  </p:childTnLst>
                                </p:cTn>
                              </p:par>
                              <p:par>
                                <p:cTn id="16" presetID="6" presetClass="emph" presetSubtype="0" repeatCount="indefinite" autoRev="1" fill="hold" grpId="0" nodeType="withEffect">
                                  <p:stCondLst>
                                    <p:cond delay="0"/>
                                  </p:stCondLst>
                                  <p:childTnLst>
                                    <p:animScale>
                                      <p:cBhvr>
                                        <p:cTn id="17" dur="20000" fill="hold"/>
                                        <p:tgtEl>
                                          <p:spTgt spid="4"/>
                                        </p:tgtEl>
                                      </p:cBhvr>
                                      <p:by x="125000" y="125000"/>
                                    </p:animScale>
                                  </p:childTnLst>
                                </p:cTn>
                              </p:par>
                              <p:par>
                                <p:cTn id="18" presetID="2" presetClass="entr" presetSubtype="8" accel="50000" decel="5000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500" fill="hold"/>
                                        <p:tgtEl>
                                          <p:spTgt spid="23"/>
                                        </p:tgtEl>
                                        <p:attrNameLst>
                                          <p:attrName>ppt_x</p:attrName>
                                        </p:attrNameLst>
                                      </p:cBhvr>
                                      <p:tavLst>
                                        <p:tav tm="0">
                                          <p:val>
                                            <p:strVal val="0-#ppt_w/2"/>
                                          </p:val>
                                        </p:tav>
                                        <p:tav tm="100000">
                                          <p:val>
                                            <p:strVal val="#ppt_x"/>
                                          </p:val>
                                        </p:tav>
                                      </p:tavLst>
                                    </p:anim>
                                    <p:anim calcmode="lin" valueType="num">
                                      <p:cBhvr additive="base">
                                        <p:cTn id="21" dur="15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2" accel="50000" decel="50000" fill="hold" grpId="0" nodeType="withEffect">
                                  <p:stCondLst>
                                    <p:cond delay="25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500" fill="hold"/>
                                        <p:tgtEl>
                                          <p:spTgt spid="8"/>
                                        </p:tgtEl>
                                        <p:attrNameLst>
                                          <p:attrName>ppt_x</p:attrName>
                                        </p:attrNameLst>
                                      </p:cBhvr>
                                      <p:tavLst>
                                        <p:tav tm="0">
                                          <p:val>
                                            <p:strVal val="1+#ppt_w/2"/>
                                          </p:val>
                                        </p:tav>
                                        <p:tav tm="100000">
                                          <p:val>
                                            <p:strVal val="#ppt_x"/>
                                          </p:val>
                                        </p:tav>
                                      </p:tavLst>
                                    </p:anim>
                                    <p:anim calcmode="lin" valueType="num">
                                      <p:cBhvr additive="base">
                                        <p:cTn id="25" dur="1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2" accel="50000" decel="5000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500" fill="hold"/>
                                        <p:tgtEl>
                                          <p:spTgt spid="9"/>
                                        </p:tgtEl>
                                        <p:attrNameLst>
                                          <p:attrName>ppt_x</p:attrName>
                                        </p:attrNameLst>
                                      </p:cBhvr>
                                      <p:tavLst>
                                        <p:tav tm="0">
                                          <p:val>
                                            <p:strVal val="1+#ppt_w/2"/>
                                          </p:val>
                                        </p:tav>
                                        <p:tav tm="100000">
                                          <p:val>
                                            <p:strVal val="#ppt_x"/>
                                          </p:val>
                                        </p:tav>
                                      </p:tavLst>
                                    </p:anim>
                                    <p:anim calcmode="lin" valueType="num">
                                      <p:cBhvr additive="base">
                                        <p:cTn id="29" dur="1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accel="50000" decel="50000" fill="hold" grpId="0" nodeType="withEffect">
                                  <p:stCondLst>
                                    <p:cond delay="75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500" fill="hold"/>
                                        <p:tgtEl>
                                          <p:spTgt spid="10"/>
                                        </p:tgtEl>
                                        <p:attrNameLst>
                                          <p:attrName>ppt_x</p:attrName>
                                        </p:attrNameLst>
                                      </p:cBhvr>
                                      <p:tavLst>
                                        <p:tav tm="0">
                                          <p:val>
                                            <p:strVal val="1+#ppt_w/2"/>
                                          </p:val>
                                        </p:tav>
                                        <p:tav tm="100000">
                                          <p:val>
                                            <p:strVal val="#ppt_x"/>
                                          </p:val>
                                        </p:tav>
                                      </p:tavLst>
                                    </p:anim>
                                    <p:anim calcmode="lin" valueType="num">
                                      <p:cBhvr additive="base">
                                        <p:cTn id="33" dur="1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accel="50000" decel="5000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500" fill="hold"/>
                                        <p:tgtEl>
                                          <p:spTgt spid="25"/>
                                        </p:tgtEl>
                                        <p:attrNameLst>
                                          <p:attrName>ppt_x</p:attrName>
                                        </p:attrNameLst>
                                      </p:cBhvr>
                                      <p:tavLst>
                                        <p:tav tm="0">
                                          <p:val>
                                            <p:strVal val="0-#ppt_w/2"/>
                                          </p:val>
                                        </p:tav>
                                        <p:tav tm="100000">
                                          <p:val>
                                            <p:strVal val="#ppt_x"/>
                                          </p:val>
                                        </p:tav>
                                      </p:tavLst>
                                    </p:anim>
                                    <p:anim calcmode="lin" valueType="num">
                                      <p:cBhvr additive="base">
                                        <p:cTn id="37" dur="1500" fill="hold"/>
                                        <p:tgtEl>
                                          <p:spTgt spid="25"/>
                                        </p:tgtEl>
                                        <p:attrNameLst>
                                          <p:attrName>ppt_y</p:attrName>
                                        </p:attrNameLst>
                                      </p:cBhvr>
                                      <p:tavLst>
                                        <p:tav tm="0">
                                          <p:val>
                                            <p:strVal val="#ppt_y"/>
                                          </p:val>
                                        </p:tav>
                                        <p:tav tm="100000">
                                          <p:val>
                                            <p:strVal val="#ppt_y"/>
                                          </p:val>
                                        </p:tav>
                                      </p:tavLst>
                                    </p:anim>
                                  </p:childTnLst>
                                </p:cTn>
                              </p:par>
                              <p:par>
                                <p:cTn id="38" presetID="10" presetClass="entr" presetSubtype="0" fill="hold" nodeType="withEffect">
                                  <p:stCondLst>
                                    <p:cond delay="100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750"/>
                                        <p:tgtEl>
                                          <p:spTgt spid="43"/>
                                        </p:tgtEl>
                                      </p:cBhvr>
                                    </p:animEffect>
                                  </p:childTnLst>
                                </p:cTn>
                              </p:par>
                              <p:par>
                                <p:cTn id="41" presetID="10" presetClass="entr" presetSubtype="0" fill="hold" nodeType="withEffect">
                                  <p:stCondLst>
                                    <p:cond delay="125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750"/>
                                        <p:tgtEl>
                                          <p:spTgt spid="44"/>
                                        </p:tgtEl>
                                      </p:cBhvr>
                                    </p:animEffect>
                                  </p:childTnLst>
                                </p:cTn>
                              </p:par>
                              <p:par>
                                <p:cTn id="44" presetID="10" presetClass="entr" presetSubtype="0" fill="hold" nodeType="withEffect">
                                  <p:stCondLst>
                                    <p:cond delay="15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7" grpId="0" animBg="1"/>
      <p:bldP spid="7" grpId="1" animBg="1"/>
      <p:bldP spid="8" grpId="0"/>
      <p:bldP spid="9" grpId="0"/>
      <p:bldP spid="10" grpId="0"/>
      <p:bldP spid="23" grpId="0"/>
      <p:bldP spid="2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9FD8E-5F75-B6F5-8CCE-DA1DAE374A25}"/>
            </a:ext>
          </a:extLst>
        </p:cNvPr>
        <p:cNvGrpSpPr/>
        <p:nvPr/>
      </p:nvGrpSpPr>
      <p:grpSpPr>
        <a:xfrm>
          <a:off x="0" y="0"/>
          <a:ext cx="0" cy="0"/>
          <a:chOff x="0" y="0"/>
          <a:chExt cx="0" cy="0"/>
        </a:xfrm>
      </p:grpSpPr>
      <p:sp>
        <p:nvSpPr>
          <p:cNvPr id="3" name="Ornament">
            <a:extLst>
              <a:ext uri="{FF2B5EF4-FFF2-40B4-BE49-F238E27FC236}">
                <a16:creationId xmlns:a16="http://schemas.microsoft.com/office/drawing/2014/main" id="{81F4D5EB-D513-D16A-D908-AEDAB59A17E7}"/>
              </a:ext>
            </a:extLst>
          </p:cNvPr>
          <p:cNvSpPr/>
          <p:nvPr/>
        </p:nvSpPr>
        <p:spPr>
          <a:xfrm>
            <a:off x="-8483126" y="-3770251"/>
            <a:ext cx="13998840" cy="1399884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4" name="Ornament">
            <a:extLst>
              <a:ext uri="{FF2B5EF4-FFF2-40B4-BE49-F238E27FC236}">
                <a16:creationId xmlns:a16="http://schemas.microsoft.com/office/drawing/2014/main" id="{0C7EA96B-DCF0-87ED-02AF-A7BAB0ACC37A}"/>
              </a:ext>
            </a:extLst>
          </p:cNvPr>
          <p:cNvSpPr/>
          <p:nvPr/>
        </p:nvSpPr>
        <p:spPr>
          <a:xfrm>
            <a:off x="-4431353" y="-416333"/>
            <a:ext cx="7690666" cy="7690666"/>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5" name="Ornament">
            <a:extLst>
              <a:ext uri="{FF2B5EF4-FFF2-40B4-BE49-F238E27FC236}">
                <a16:creationId xmlns:a16="http://schemas.microsoft.com/office/drawing/2014/main" id="{8FFA5604-E074-8580-57E3-2CC80530CE60}"/>
              </a:ext>
            </a:extLst>
          </p:cNvPr>
          <p:cNvSpPr/>
          <p:nvPr/>
        </p:nvSpPr>
        <p:spPr>
          <a:xfrm>
            <a:off x="-1047483" y="2392695"/>
            <a:ext cx="2072610" cy="207261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Text">
            <a:extLst>
              <a:ext uri="{FF2B5EF4-FFF2-40B4-BE49-F238E27FC236}">
                <a16:creationId xmlns:a16="http://schemas.microsoft.com/office/drawing/2014/main" id="{67650CA9-3E56-50AE-5D30-F9D641D031CE}"/>
              </a:ext>
            </a:extLst>
          </p:cNvPr>
          <p:cNvSpPr txBox="1"/>
          <p:nvPr/>
        </p:nvSpPr>
        <p:spPr>
          <a:xfrm>
            <a:off x="6902590" y="1179077"/>
            <a:ext cx="2624048" cy="553998"/>
          </a:xfrm>
          <a:prstGeom prst="rect">
            <a:avLst/>
          </a:prstGeom>
          <a:noFill/>
        </p:spPr>
        <p:txBody>
          <a:bodyPr wrap="square" lIns="0" tIns="0" rIns="0" bIns="0" rtlCol="0">
            <a:spAutoFit/>
          </a:bodyPr>
          <a:lstStyle/>
          <a:p>
            <a:r>
              <a:rPr lang="en-US" b="1">
                <a:solidFill>
                  <a:schemeClr val="bg1"/>
                </a:solidFill>
                <a:latin typeface="Arial" panose="020B0604020202020204" pitchFamily="34" charset="0"/>
                <a:cs typeface="Arial" panose="020B0604020202020204" pitchFamily="34" charset="0"/>
              </a:rPr>
              <a:t>Guidance to be taken into consideration</a:t>
            </a:r>
            <a:endParaRPr lang="en-PT" b="1">
              <a:solidFill>
                <a:schemeClr val="bg1"/>
              </a:solidFill>
              <a:latin typeface="Arial" panose="020B0604020202020204" pitchFamily="34" charset="0"/>
              <a:cs typeface="Arial" panose="020B0604020202020204" pitchFamily="34" charset="0"/>
            </a:endParaRPr>
          </a:p>
        </p:txBody>
      </p:sp>
      <p:sp>
        <p:nvSpPr>
          <p:cNvPr id="25" name="Text">
            <a:extLst>
              <a:ext uri="{FF2B5EF4-FFF2-40B4-BE49-F238E27FC236}">
                <a16:creationId xmlns:a16="http://schemas.microsoft.com/office/drawing/2014/main" id="{8E66F19E-65DF-5DA0-F591-E4CF78BE36FD}"/>
              </a:ext>
            </a:extLst>
          </p:cNvPr>
          <p:cNvSpPr txBox="1"/>
          <p:nvPr/>
        </p:nvSpPr>
        <p:spPr>
          <a:xfrm>
            <a:off x="1016861" y="2197893"/>
            <a:ext cx="4285656" cy="2462213"/>
          </a:xfrm>
          <a:prstGeom prst="rect">
            <a:avLst/>
          </a:prstGeom>
          <a:noFill/>
        </p:spPr>
        <p:txBody>
          <a:bodyPr wrap="square" lIns="0" tIns="0" rIns="0" bIns="0" rtlCol="0">
            <a:spAutoFit/>
          </a:bodyPr>
          <a:lstStyle/>
          <a:p>
            <a:r>
              <a:rPr lang="en-GB" sz="4000" b="1" dirty="0">
                <a:solidFill>
                  <a:schemeClr val="bg1"/>
                </a:solidFill>
                <a:latin typeface="Arial" panose="020B0604020202020204" pitchFamily="34" charset="0"/>
                <a:ea typeface="Calibri" panose="020F0502020204030204" pitchFamily="34" charset="0"/>
                <a:cs typeface="Arial" panose="020B0604020202020204" pitchFamily="34" charset="0"/>
              </a:rPr>
              <a:t>We have set out our expectations towards compliance</a:t>
            </a:r>
            <a:endParaRPr lang="en-GB" sz="4000" b="1" dirty="0">
              <a:solidFill>
                <a:schemeClr val="bg1"/>
              </a:solidFill>
              <a:latin typeface="Arial" panose="020B0604020202020204" pitchFamily="34" charset="0"/>
              <a:cs typeface="Arial" panose="020B0604020202020204" pitchFamily="34" charset="0"/>
            </a:endParaRPr>
          </a:p>
        </p:txBody>
      </p:sp>
      <p:grpSp>
        <p:nvGrpSpPr>
          <p:cNvPr id="54" name="Group 53">
            <a:extLst>
              <a:ext uri="{FF2B5EF4-FFF2-40B4-BE49-F238E27FC236}">
                <a16:creationId xmlns:a16="http://schemas.microsoft.com/office/drawing/2014/main" id="{8BA79841-7EE9-1B3A-72CF-0F3AB58157D4}"/>
              </a:ext>
            </a:extLst>
          </p:cNvPr>
          <p:cNvGrpSpPr/>
          <p:nvPr/>
        </p:nvGrpSpPr>
        <p:grpSpPr>
          <a:xfrm>
            <a:off x="5355876" y="851261"/>
            <a:ext cx="1209630" cy="1209630"/>
            <a:chOff x="5065296" y="628436"/>
            <a:chExt cx="1209630" cy="1209630"/>
          </a:xfrm>
        </p:grpSpPr>
        <p:sp>
          <p:nvSpPr>
            <p:cNvPr id="18" name="Circle">
              <a:extLst>
                <a:ext uri="{FF2B5EF4-FFF2-40B4-BE49-F238E27FC236}">
                  <a16:creationId xmlns:a16="http://schemas.microsoft.com/office/drawing/2014/main" id="{D21027D8-59BF-CEF5-50EE-58D2DBE87D7F}"/>
                </a:ext>
              </a:extLst>
            </p:cNvPr>
            <p:cNvSpPr/>
            <p:nvPr/>
          </p:nvSpPr>
          <p:spPr>
            <a:xfrm>
              <a:off x="5065296" y="628436"/>
              <a:ext cx="1209630" cy="120963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sp>
          <p:nvSpPr>
            <p:cNvPr id="19" name="Circle">
              <a:extLst>
                <a:ext uri="{FF2B5EF4-FFF2-40B4-BE49-F238E27FC236}">
                  <a16:creationId xmlns:a16="http://schemas.microsoft.com/office/drawing/2014/main" id="{D32C7193-2D03-952B-50AB-E12A549B95A1}"/>
                </a:ext>
              </a:extLst>
            </p:cNvPr>
            <p:cNvSpPr/>
            <p:nvPr/>
          </p:nvSpPr>
          <p:spPr>
            <a:xfrm>
              <a:off x="5065296" y="628436"/>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grpSp>
          <p:nvGrpSpPr>
            <p:cNvPr id="41" name="Graphic 37">
              <a:extLst>
                <a:ext uri="{FF2B5EF4-FFF2-40B4-BE49-F238E27FC236}">
                  <a16:creationId xmlns:a16="http://schemas.microsoft.com/office/drawing/2014/main" id="{39264829-5F26-3662-14CB-69F27E6A9C7C}"/>
                </a:ext>
              </a:extLst>
            </p:cNvPr>
            <p:cNvGrpSpPr/>
            <p:nvPr/>
          </p:nvGrpSpPr>
          <p:grpSpPr>
            <a:xfrm>
              <a:off x="5445218" y="999965"/>
              <a:ext cx="462288" cy="462288"/>
              <a:chOff x="6312075" y="1799567"/>
              <a:chExt cx="549711" cy="549713"/>
            </a:xfrm>
            <a:solidFill>
              <a:srgbClr val="000000"/>
            </a:solidFill>
          </p:grpSpPr>
          <p:sp>
            <p:nvSpPr>
              <p:cNvPr id="42" name="Freeform: Shape 41">
                <a:extLst>
                  <a:ext uri="{FF2B5EF4-FFF2-40B4-BE49-F238E27FC236}">
                    <a16:creationId xmlns:a16="http://schemas.microsoft.com/office/drawing/2014/main" id="{274F0EAF-6766-D62B-1054-E9749A7BC6A3}"/>
                  </a:ext>
                </a:extLst>
              </p:cNvPr>
              <p:cNvSpPr/>
              <p:nvPr/>
            </p:nvSpPr>
            <p:spPr>
              <a:xfrm>
                <a:off x="6543984" y="1972425"/>
                <a:ext cx="85892" cy="85892"/>
              </a:xfrm>
              <a:custGeom>
                <a:avLst/>
                <a:gdLst>
                  <a:gd name="connsiteX0" fmla="*/ 85893 w 85892"/>
                  <a:gd name="connsiteY0" fmla="*/ 42946 h 85892"/>
                  <a:gd name="connsiteX1" fmla="*/ 42946 w 85892"/>
                  <a:gd name="connsiteY1" fmla="*/ 85893 h 85892"/>
                  <a:gd name="connsiteX2" fmla="*/ 0 w 85892"/>
                  <a:gd name="connsiteY2" fmla="*/ 42946 h 85892"/>
                  <a:gd name="connsiteX3" fmla="*/ 42946 w 85892"/>
                  <a:gd name="connsiteY3" fmla="*/ 0 h 85892"/>
                  <a:gd name="connsiteX4" fmla="*/ 85893 w 85892"/>
                  <a:gd name="connsiteY4" fmla="*/ 42946 h 8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92" h="85892">
                    <a:moveTo>
                      <a:pt x="85893" y="42946"/>
                    </a:moveTo>
                    <a:cubicBezTo>
                      <a:pt x="85893" y="66665"/>
                      <a:pt x="66665" y="85893"/>
                      <a:pt x="42946" y="85893"/>
                    </a:cubicBezTo>
                    <a:cubicBezTo>
                      <a:pt x="19228" y="85893"/>
                      <a:pt x="0" y="66665"/>
                      <a:pt x="0" y="42946"/>
                    </a:cubicBezTo>
                    <a:cubicBezTo>
                      <a:pt x="0" y="19228"/>
                      <a:pt x="19228" y="0"/>
                      <a:pt x="42946" y="0"/>
                    </a:cubicBezTo>
                    <a:cubicBezTo>
                      <a:pt x="66665" y="0"/>
                      <a:pt x="85893" y="19228"/>
                      <a:pt x="85893" y="42946"/>
                    </a:cubicBezTo>
                    <a:close/>
                  </a:path>
                </a:pathLst>
              </a:custGeom>
              <a:solidFill>
                <a:schemeClr val="bg1"/>
              </a:solidFill>
              <a:ln w="106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2AD982D6-BD99-B86B-4557-BE9FC267DDB7}"/>
                  </a:ext>
                </a:extLst>
              </p:cNvPr>
              <p:cNvSpPr/>
              <p:nvPr/>
            </p:nvSpPr>
            <p:spPr>
              <a:xfrm>
                <a:off x="6495670" y="2066264"/>
                <a:ext cx="182521" cy="88682"/>
              </a:xfrm>
              <a:custGeom>
                <a:avLst/>
                <a:gdLst>
                  <a:gd name="connsiteX0" fmla="*/ 146501 w 182521"/>
                  <a:gd name="connsiteY0" fmla="*/ 0 h 88682"/>
                  <a:gd name="connsiteX1" fmla="*/ 91261 w 182521"/>
                  <a:gd name="connsiteY1" fmla="*/ 24264 h 88682"/>
                  <a:gd name="connsiteX2" fmla="*/ 36020 w 182521"/>
                  <a:gd name="connsiteY2" fmla="*/ 0 h 88682"/>
                  <a:gd name="connsiteX3" fmla="*/ 0 w 182521"/>
                  <a:gd name="connsiteY3" fmla="*/ 72578 h 88682"/>
                  <a:gd name="connsiteX4" fmla="*/ 16105 w 182521"/>
                  <a:gd name="connsiteY4" fmla="*/ 88683 h 88682"/>
                  <a:gd name="connsiteX5" fmla="*/ 166417 w 182521"/>
                  <a:gd name="connsiteY5" fmla="*/ 88683 h 88682"/>
                  <a:gd name="connsiteX6" fmla="*/ 182522 w 182521"/>
                  <a:gd name="connsiteY6" fmla="*/ 72578 h 88682"/>
                  <a:gd name="connsiteX7" fmla="*/ 146501 w 182521"/>
                  <a:gd name="connsiteY7" fmla="*/ 0 h 8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521" h="88682">
                    <a:moveTo>
                      <a:pt x="146501" y="0"/>
                    </a:moveTo>
                    <a:cubicBezTo>
                      <a:pt x="132759" y="14906"/>
                      <a:pt x="113085" y="24264"/>
                      <a:pt x="91261" y="24264"/>
                    </a:cubicBezTo>
                    <a:cubicBezTo>
                      <a:pt x="69437" y="24264"/>
                      <a:pt x="49763" y="14906"/>
                      <a:pt x="36020" y="0"/>
                    </a:cubicBezTo>
                    <a:cubicBezTo>
                      <a:pt x="14149" y="16688"/>
                      <a:pt x="0" y="43006"/>
                      <a:pt x="0" y="72578"/>
                    </a:cubicBezTo>
                    <a:cubicBezTo>
                      <a:pt x="0" y="81472"/>
                      <a:pt x="7211" y="88683"/>
                      <a:pt x="16105" y="88683"/>
                    </a:cubicBezTo>
                    <a:lnTo>
                      <a:pt x="166417" y="88683"/>
                    </a:lnTo>
                    <a:cubicBezTo>
                      <a:pt x="175311" y="88683"/>
                      <a:pt x="182522" y="81472"/>
                      <a:pt x="182522" y="72578"/>
                    </a:cubicBezTo>
                    <a:cubicBezTo>
                      <a:pt x="182522" y="43006"/>
                      <a:pt x="168373" y="16688"/>
                      <a:pt x="146501" y="0"/>
                    </a:cubicBezTo>
                    <a:close/>
                  </a:path>
                </a:pathLst>
              </a:custGeom>
              <a:solidFill>
                <a:schemeClr val="bg1"/>
              </a:solidFill>
              <a:ln w="106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B4AAA6D-7CD7-CB3C-10F1-43AD43103185}"/>
                  </a:ext>
                </a:extLst>
              </p:cNvPr>
              <p:cNvSpPr/>
              <p:nvPr/>
            </p:nvSpPr>
            <p:spPr>
              <a:xfrm>
                <a:off x="6312075" y="1799567"/>
                <a:ext cx="549711" cy="549713"/>
              </a:xfrm>
              <a:custGeom>
                <a:avLst/>
                <a:gdLst>
                  <a:gd name="connsiteX0" fmla="*/ 522219 w 549711"/>
                  <a:gd name="connsiteY0" fmla="*/ 118595 h 549713"/>
                  <a:gd name="connsiteX1" fmla="*/ 549712 w 549711"/>
                  <a:gd name="connsiteY1" fmla="*/ 107207 h 549713"/>
                  <a:gd name="connsiteX2" fmla="*/ 549712 w 549711"/>
                  <a:gd name="connsiteY2" fmla="*/ 16105 h 549713"/>
                  <a:gd name="connsiteX3" fmla="*/ 533607 w 549711"/>
                  <a:gd name="connsiteY3" fmla="*/ 0 h 549713"/>
                  <a:gd name="connsiteX4" fmla="*/ 442505 w 549711"/>
                  <a:gd name="connsiteY4" fmla="*/ 0 h 549713"/>
                  <a:gd name="connsiteX5" fmla="*/ 431117 w 549711"/>
                  <a:gd name="connsiteY5" fmla="*/ 27493 h 549713"/>
                  <a:gd name="connsiteX6" fmla="*/ 450096 w 549711"/>
                  <a:gd name="connsiteY6" fmla="*/ 46472 h 549713"/>
                  <a:gd name="connsiteX7" fmla="*/ 409338 w 549711"/>
                  <a:gd name="connsiteY7" fmla="*/ 87231 h 549713"/>
                  <a:gd name="connsiteX8" fmla="*/ 274856 w 549711"/>
                  <a:gd name="connsiteY8" fmla="*/ 44020 h 549713"/>
                  <a:gd name="connsiteX9" fmla="*/ 140374 w 549711"/>
                  <a:gd name="connsiteY9" fmla="*/ 87230 h 549713"/>
                  <a:gd name="connsiteX10" fmla="*/ 99615 w 549711"/>
                  <a:gd name="connsiteY10" fmla="*/ 46472 h 549713"/>
                  <a:gd name="connsiteX11" fmla="*/ 118594 w 549711"/>
                  <a:gd name="connsiteY11" fmla="*/ 27493 h 549713"/>
                  <a:gd name="connsiteX12" fmla="*/ 107207 w 549711"/>
                  <a:gd name="connsiteY12" fmla="*/ 0 h 549713"/>
                  <a:gd name="connsiteX13" fmla="*/ 16105 w 549711"/>
                  <a:gd name="connsiteY13" fmla="*/ 0 h 549713"/>
                  <a:gd name="connsiteX14" fmla="*/ 0 w 549711"/>
                  <a:gd name="connsiteY14" fmla="*/ 16105 h 549713"/>
                  <a:gd name="connsiteX15" fmla="*/ 0 w 549711"/>
                  <a:gd name="connsiteY15" fmla="*/ 107207 h 549713"/>
                  <a:gd name="connsiteX16" fmla="*/ 27493 w 549711"/>
                  <a:gd name="connsiteY16" fmla="*/ 118595 h 549713"/>
                  <a:gd name="connsiteX17" fmla="*/ 46472 w 549711"/>
                  <a:gd name="connsiteY17" fmla="*/ 99616 h 549713"/>
                  <a:gd name="connsiteX18" fmla="*/ 87230 w 549711"/>
                  <a:gd name="connsiteY18" fmla="*/ 140375 h 549713"/>
                  <a:gd name="connsiteX19" fmla="*/ 44020 w 549711"/>
                  <a:gd name="connsiteY19" fmla="*/ 274856 h 549713"/>
                  <a:gd name="connsiteX20" fmla="*/ 87230 w 549711"/>
                  <a:gd name="connsiteY20" fmla="*/ 409338 h 549713"/>
                  <a:gd name="connsiteX21" fmla="*/ 46472 w 549711"/>
                  <a:gd name="connsiteY21" fmla="*/ 450096 h 549713"/>
                  <a:gd name="connsiteX22" fmla="*/ 27493 w 549711"/>
                  <a:gd name="connsiteY22" fmla="*/ 431117 h 549713"/>
                  <a:gd name="connsiteX23" fmla="*/ 0 w 549711"/>
                  <a:gd name="connsiteY23" fmla="*/ 442505 h 549713"/>
                  <a:gd name="connsiteX24" fmla="*/ 0 w 549711"/>
                  <a:gd name="connsiteY24" fmla="*/ 533607 h 549713"/>
                  <a:gd name="connsiteX25" fmla="*/ 16105 w 549711"/>
                  <a:gd name="connsiteY25" fmla="*/ 549712 h 549713"/>
                  <a:gd name="connsiteX26" fmla="*/ 107207 w 549711"/>
                  <a:gd name="connsiteY26" fmla="*/ 549712 h 549713"/>
                  <a:gd name="connsiteX27" fmla="*/ 118595 w 549711"/>
                  <a:gd name="connsiteY27" fmla="*/ 522220 h 549713"/>
                  <a:gd name="connsiteX28" fmla="*/ 99616 w 549711"/>
                  <a:gd name="connsiteY28" fmla="*/ 503241 h 549713"/>
                  <a:gd name="connsiteX29" fmla="*/ 140374 w 549711"/>
                  <a:gd name="connsiteY29" fmla="*/ 462483 h 549713"/>
                  <a:gd name="connsiteX30" fmla="*/ 274856 w 549711"/>
                  <a:gd name="connsiteY30" fmla="*/ 505692 h 549713"/>
                  <a:gd name="connsiteX31" fmla="*/ 409338 w 549711"/>
                  <a:gd name="connsiteY31" fmla="*/ 462482 h 549713"/>
                  <a:gd name="connsiteX32" fmla="*/ 450097 w 549711"/>
                  <a:gd name="connsiteY32" fmla="*/ 503241 h 549713"/>
                  <a:gd name="connsiteX33" fmla="*/ 431118 w 549711"/>
                  <a:gd name="connsiteY33" fmla="*/ 522220 h 549713"/>
                  <a:gd name="connsiteX34" fmla="*/ 442506 w 549711"/>
                  <a:gd name="connsiteY34" fmla="*/ 549713 h 549713"/>
                  <a:gd name="connsiteX35" fmla="*/ 533607 w 549711"/>
                  <a:gd name="connsiteY35" fmla="*/ 549713 h 549713"/>
                  <a:gd name="connsiteX36" fmla="*/ 549712 w 549711"/>
                  <a:gd name="connsiteY36" fmla="*/ 533608 h 549713"/>
                  <a:gd name="connsiteX37" fmla="*/ 549712 w 549711"/>
                  <a:gd name="connsiteY37" fmla="*/ 442506 h 549713"/>
                  <a:gd name="connsiteX38" fmla="*/ 522219 w 549711"/>
                  <a:gd name="connsiteY38" fmla="*/ 431118 h 549713"/>
                  <a:gd name="connsiteX39" fmla="*/ 503240 w 549711"/>
                  <a:gd name="connsiteY39" fmla="*/ 450097 h 549713"/>
                  <a:gd name="connsiteX40" fmla="*/ 462481 w 549711"/>
                  <a:gd name="connsiteY40" fmla="*/ 409339 h 549713"/>
                  <a:gd name="connsiteX41" fmla="*/ 505692 w 549711"/>
                  <a:gd name="connsiteY41" fmla="*/ 274856 h 549713"/>
                  <a:gd name="connsiteX42" fmla="*/ 462482 w 549711"/>
                  <a:gd name="connsiteY42" fmla="*/ 140374 h 549713"/>
                  <a:gd name="connsiteX43" fmla="*/ 503241 w 549711"/>
                  <a:gd name="connsiteY43" fmla="*/ 99615 h 549713"/>
                  <a:gd name="connsiteX44" fmla="*/ 274856 w 549711"/>
                  <a:gd name="connsiteY44" fmla="*/ 430536 h 549713"/>
                  <a:gd name="connsiteX45" fmla="*/ 119176 w 549711"/>
                  <a:gd name="connsiteY45" fmla="*/ 274856 h 549713"/>
                  <a:gd name="connsiteX46" fmla="*/ 274856 w 549711"/>
                  <a:gd name="connsiteY46" fmla="*/ 119176 h 549713"/>
                  <a:gd name="connsiteX47" fmla="*/ 430536 w 549711"/>
                  <a:gd name="connsiteY47" fmla="*/ 274856 h 549713"/>
                  <a:gd name="connsiteX48" fmla="*/ 274856 w 549711"/>
                  <a:gd name="connsiteY48" fmla="*/ 430536 h 54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9711" h="549713">
                    <a:moveTo>
                      <a:pt x="522219" y="118595"/>
                    </a:moveTo>
                    <a:cubicBezTo>
                      <a:pt x="532364" y="128740"/>
                      <a:pt x="549712" y="121555"/>
                      <a:pt x="549712" y="107207"/>
                    </a:cubicBezTo>
                    <a:lnTo>
                      <a:pt x="549712" y="16105"/>
                    </a:lnTo>
                    <a:cubicBezTo>
                      <a:pt x="549712" y="7211"/>
                      <a:pt x="542501" y="0"/>
                      <a:pt x="533607" y="0"/>
                    </a:cubicBezTo>
                    <a:lnTo>
                      <a:pt x="442505" y="0"/>
                    </a:lnTo>
                    <a:cubicBezTo>
                      <a:pt x="428157" y="0"/>
                      <a:pt x="420972" y="17347"/>
                      <a:pt x="431117" y="27493"/>
                    </a:cubicBezTo>
                    <a:lnTo>
                      <a:pt x="450096" y="46472"/>
                    </a:lnTo>
                    <a:lnTo>
                      <a:pt x="409338" y="87231"/>
                    </a:lnTo>
                    <a:cubicBezTo>
                      <a:pt x="371468" y="60039"/>
                      <a:pt x="325035" y="44020"/>
                      <a:pt x="274856" y="44020"/>
                    </a:cubicBezTo>
                    <a:cubicBezTo>
                      <a:pt x="224677" y="44020"/>
                      <a:pt x="178244" y="60039"/>
                      <a:pt x="140374" y="87230"/>
                    </a:cubicBezTo>
                    <a:lnTo>
                      <a:pt x="99615" y="46472"/>
                    </a:lnTo>
                    <a:lnTo>
                      <a:pt x="118594" y="27493"/>
                    </a:lnTo>
                    <a:cubicBezTo>
                      <a:pt x="128740" y="17347"/>
                      <a:pt x="121555" y="0"/>
                      <a:pt x="107207" y="0"/>
                    </a:cubicBezTo>
                    <a:lnTo>
                      <a:pt x="16105" y="0"/>
                    </a:lnTo>
                    <a:cubicBezTo>
                      <a:pt x="7211" y="0"/>
                      <a:pt x="0" y="7211"/>
                      <a:pt x="0" y="16105"/>
                    </a:cubicBezTo>
                    <a:lnTo>
                      <a:pt x="0" y="107207"/>
                    </a:lnTo>
                    <a:cubicBezTo>
                      <a:pt x="0" y="121555"/>
                      <a:pt x="17347" y="128740"/>
                      <a:pt x="27493" y="118595"/>
                    </a:cubicBezTo>
                    <a:lnTo>
                      <a:pt x="46472" y="99616"/>
                    </a:lnTo>
                    <a:lnTo>
                      <a:pt x="87230" y="140375"/>
                    </a:lnTo>
                    <a:cubicBezTo>
                      <a:pt x="60039" y="178244"/>
                      <a:pt x="44020" y="224677"/>
                      <a:pt x="44020" y="274856"/>
                    </a:cubicBezTo>
                    <a:cubicBezTo>
                      <a:pt x="44020" y="325035"/>
                      <a:pt x="60039" y="371468"/>
                      <a:pt x="87230" y="409338"/>
                    </a:cubicBezTo>
                    <a:lnTo>
                      <a:pt x="46472" y="450096"/>
                    </a:lnTo>
                    <a:lnTo>
                      <a:pt x="27493" y="431117"/>
                    </a:lnTo>
                    <a:cubicBezTo>
                      <a:pt x="17347" y="420972"/>
                      <a:pt x="0" y="428157"/>
                      <a:pt x="0" y="442505"/>
                    </a:cubicBezTo>
                    <a:lnTo>
                      <a:pt x="0" y="533607"/>
                    </a:lnTo>
                    <a:cubicBezTo>
                      <a:pt x="0" y="542501"/>
                      <a:pt x="7211" y="549712"/>
                      <a:pt x="16105" y="549712"/>
                    </a:cubicBezTo>
                    <a:lnTo>
                      <a:pt x="107207" y="549712"/>
                    </a:lnTo>
                    <a:cubicBezTo>
                      <a:pt x="121555" y="549712"/>
                      <a:pt x="128740" y="532365"/>
                      <a:pt x="118595" y="522220"/>
                    </a:cubicBezTo>
                    <a:lnTo>
                      <a:pt x="99616" y="503241"/>
                    </a:lnTo>
                    <a:lnTo>
                      <a:pt x="140374" y="462483"/>
                    </a:lnTo>
                    <a:cubicBezTo>
                      <a:pt x="178244" y="489673"/>
                      <a:pt x="224677" y="505692"/>
                      <a:pt x="274856" y="505692"/>
                    </a:cubicBezTo>
                    <a:cubicBezTo>
                      <a:pt x="325035" y="505692"/>
                      <a:pt x="371468" y="489673"/>
                      <a:pt x="409338" y="462482"/>
                    </a:cubicBezTo>
                    <a:lnTo>
                      <a:pt x="450097" y="503241"/>
                    </a:lnTo>
                    <a:lnTo>
                      <a:pt x="431118" y="522220"/>
                    </a:lnTo>
                    <a:cubicBezTo>
                      <a:pt x="420973" y="532365"/>
                      <a:pt x="428158" y="549713"/>
                      <a:pt x="442506" y="549713"/>
                    </a:cubicBezTo>
                    <a:lnTo>
                      <a:pt x="533607" y="549713"/>
                    </a:lnTo>
                    <a:cubicBezTo>
                      <a:pt x="542501" y="549713"/>
                      <a:pt x="549712" y="542502"/>
                      <a:pt x="549712" y="533608"/>
                    </a:cubicBezTo>
                    <a:lnTo>
                      <a:pt x="549712" y="442506"/>
                    </a:lnTo>
                    <a:cubicBezTo>
                      <a:pt x="549712" y="428158"/>
                      <a:pt x="532365" y="420973"/>
                      <a:pt x="522219" y="431118"/>
                    </a:cubicBezTo>
                    <a:lnTo>
                      <a:pt x="503240" y="450097"/>
                    </a:lnTo>
                    <a:lnTo>
                      <a:pt x="462481" y="409339"/>
                    </a:lnTo>
                    <a:cubicBezTo>
                      <a:pt x="489673" y="371468"/>
                      <a:pt x="505692" y="325035"/>
                      <a:pt x="505692" y="274856"/>
                    </a:cubicBezTo>
                    <a:cubicBezTo>
                      <a:pt x="505692" y="224677"/>
                      <a:pt x="489673" y="178244"/>
                      <a:pt x="462482" y="140374"/>
                    </a:cubicBezTo>
                    <a:lnTo>
                      <a:pt x="503241" y="99615"/>
                    </a:lnTo>
                    <a:close/>
                    <a:moveTo>
                      <a:pt x="274856" y="430536"/>
                    </a:moveTo>
                    <a:cubicBezTo>
                      <a:pt x="189014" y="430536"/>
                      <a:pt x="119176" y="360699"/>
                      <a:pt x="119176" y="274856"/>
                    </a:cubicBezTo>
                    <a:cubicBezTo>
                      <a:pt x="119176" y="189013"/>
                      <a:pt x="189014" y="119176"/>
                      <a:pt x="274856" y="119176"/>
                    </a:cubicBezTo>
                    <a:cubicBezTo>
                      <a:pt x="360699" y="119176"/>
                      <a:pt x="430536" y="189013"/>
                      <a:pt x="430536" y="274856"/>
                    </a:cubicBezTo>
                    <a:cubicBezTo>
                      <a:pt x="430536" y="360699"/>
                      <a:pt x="360699" y="430536"/>
                      <a:pt x="274856" y="430536"/>
                    </a:cubicBezTo>
                    <a:close/>
                  </a:path>
                </a:pathLst>
              </a:custGeom>
              <a:solidFill>
                <a:srgbClr val="59B1AD"/>
              </a:solidFill>
              <a:ln w="1060" cap="flat">
                <a:noFill/>
                <a:prstDash val="solid"/>
                <a:miter/>
              </a:ln>
            </p:spPr>
            <p:txBody>
              <a:bodyPr rtlCol="0" anchor="ctr"/>
              <a:lstStyle/>
              <a:p>
                <a:endParaRPr lang="en-GB"/>
              </a:p>
            </p:txBody>
          </p:sp>
        </p:grpSp>
      </p:grpSp>
      <p:sp>
        <p:nvSpPr>
          <p:cNvPr id="7" name="Text">
            <a:extLst>
              <a:ext uri="{FF2B5EF4-FFF2-40B4-BE49-F238E27FC236}">
                <a16:creationId xmlns:a16="http://schemas.microsoft.com/office/drawing/2014/main" id="{60807F2B-FBCD-C7DD-98F4-65255DAD2B1F}"/>
              </a:ext>
            </a:extLst>
          </p:cNvPr>
          <p:cNvSpPr txBox="1"/>
          <p:nvPr/>
        </p:nvSpPr>
        <p:spPr>
          <a:xfrm>
            <a:off x="6848416" y="2952170"/>
            <a:ext cx="3893252" cy="553998"/>
          </a:xfrm>
          <a:prstGeom prst="rect">
            <a:avLst/>
          </a:prstGeom>
          <a:noFill/>
        </p:spPr>
        <p:txBody>
          <a:bodyPr wrap="square" lIns="0" tIns="0" rIns="0" bIns="0" rtlCol="0">
            <a:spAutoFit/>
          </a:bodyPr>
          <a:lstStyle/>
          <a:p>
            <a:r>
              <a:rPr lang="en-US" b="1">
                <a:solidFill>
                  <a:schemeClr val="accent2"/>
                </a:solidFill>
                <a:latin typeface="Arial" panose="020B0604020202020204" pitchFamily="34" charset="0"/>
                <a:cs typeface="Arial" panose="020B0604020202020204" pitchFamily="34" charset="0"/>
              </a:rPr>
              <a:t>Schemes should have systems of governance and internal controls:</a:t>
            </a:r>
            <a:endParaRPr lang="en-PT" b="1">
              <a:solidFill>
                <a:schemeClr val="accent2"/>
              </a:solidFill>
              <a:latin typeface="Arial" panose="020B0604020202020204" pitchFamily="34" charset="0"/>
              <a:cs typeface="Arial" panose="020B0604020202020204" pitchFamily="34" charset="0"/>
            </a:endParaRPr>
          </a:p>
        </p:txBody>
      </p:sp>
      <p:sp>
        <p:nvSpPr>
          <p:cNvPr id="27" name="Text">
            <a:extLst>
              <a:ext uri="{FF2B5EF4-FFF2-40B4-BE49-F238E27FC236}">
                <a16:creationId xmlns:a16="http://schemas.microsoft.com/office/drawing/2014/main" id="{15AB2273-76C3-BD85-AE80-1A7D47257669}"/>
              </a:ext>
            </a:extLst>
          </p:cNvPr>
          <p:cNvSpPr txBox="1"/>
          <p:nvPr/>
        </p:nvSpPr>
        <p:spPr>
          <a:xfrm>
            <a:off x="6848415" y="3749936"/>
            <a:ext cx="4649261" cy="2492990"/>
          </a:xfrm>
          <a:prstGeom prst="rect">
            <a:avLst/>
          </a:prstGeom>
          <a:noFill/>
        </p:spPr>
        <p:txBody>
          <a:bodyPr wrap="square" lIns="0" tIns="0" rIns="0" bIns="0" rtlCol="0">
            <a:spAutoFit/>
          </a:bodyPr>
          <a:lstStyle/>
          <a:p>
            <a:pPr marL="285750" indent="-285750">
              <a:buClr>
                <a:schemeClr val="accent2"/>
              </a:buClr>
              <a:buFont typeface="Arial" panose="020B0604020202020204" pitchFamily="34" charset="0"/>
              <a:buChar char="•"/>
            </a:pPr>
            <a:r>
              <a:rPr lang="en-US" b="1">
                <a:solidFill>
                  <a:schemeClr val="bg1"/>
                </a:solidFill>
                <a:latin typeface="Arial" panose="020B0604020202020204" pitchFamily="34" charset="0"/>
                <a:cs typeface="Arial" panose="020B0604020202020204" pitchFamily="34" charset="0"/>
              </a:rPr>
              <a:t>Record-keeping</a:t>
            </a:r>
          </a:p>
          <a:p>
            <a:pPr marL="285750" indent="-285750">
              <a:buClr>
                <a:schemeClr val="accent2"/>
              </a:buClr>
              <a:buFont typeface="Arial" panose="020B0604020202020204" pitchFamily="34" charset="0"/>
              <a:buChar char="•"/>
            </a:pPr>
            <a:endParaRPr lang="en-US" b="1">
              <a:solidFill>
                <a:schemeClr val="bg1"/>
              </a:solidFill>
              <a:latin typeface="Arial" panose="020B0604020202020204" pitchFamily="34" charset="0"/>
              <a:cs typeface="Arial" panose="020B0604020202020204" pitchFamily="34" charset="0"/>
            </a:endParaRPr>
          </a:p>
          <a:p>
            <a:pPr marL="285750" indent="-285750">
              <a:buClr>
                <a:schemeClr val="accent2"/>
              </a:buClr>
              <a:buFont typeface="Arial" panose="020B0604020202020204" pitchFamily="34" charset="0"/>
              <a:buChar char="•"/>
            </a:pPr>
            <a:r>
              <a:rPr lang="en-US" b="1">
                <a:solidFill>
                  <a:schemeClr val="bg1"/>
                </a:solidFill>
                <a:latin typeface="Arial" panose="020B0604020202020204" pitchFamily="34" charset="0"/>
                <a:cs typeface="Arial" panose="020B0604020202020204" pitchFamily="34" charset="0"/>
              </a:rPr>
              <a:t>Risk management systems</a:t>
            </a:r>
          </a:p>
          <a:p>
            <a:pPr marL="285750" indent="-285750">
              <a:buClr>
                <a:schemeClr val="accent2"/>
              </a:buClr>
              <a:buFont typeface="Arial" panose="020B0604020202020204" pitchFamily="34" charset="0"/>
              <a:buChar char="•"/>
            </a:pPr>
            <a:endParaRPr lang="en-US" b="1">
              <a:solidFill>
                <a:schemeClr val="bg1"/>
              </a:solidFill>
              <a:latin typeface="Arial" panose="020B0604020202020204" pitchFamily="34" charset="0"/>
              <a:cs typeface="Arial" panose="020B0604020202020204" pitchFamily="34" charset="0"/>
            </a:endParaRPr>
          </a:p>
          <a:p>
            <a:pPr marL="285750" indent="-285750">
              <a:buClr>
                <a:schemeClr val="accent2"/>
              </a:buClr>
              <a:buFont typeface="Arial" panose="020B0604020202020204" pitchFamily="34" charset="0"/>
              <a:buChar char="•"/>
            </a:pPr>
            <a:r>
              <a:rPr lang="en-US" b="1">
                <a:solidFill>
                  <a:schemeClr val="bg1"/>
                </a:solidFill>
                <a:latin typeface="Arial" panose="020B0604020202020204" pitchFamily="34" charset="0"/>
                <a:cs typeface="Arial" panose="020B0604020202020204" pitchFamily="34" charset="0"/>
              </a:rPr>
              <a:t>Controls when selecting, appointing and managing providers </a:t>
            </a:r>
          </a:p>
          <a:p>
            <a:pPr marL="285750" indent="-285750">
              <a:buClr>
                <a:schemeClr val="accent2"/>
              </a:buClr>
              <a:buFont typeface="Arial" panose="020B0604020202020204" pitchFamily="34" charset="0"/>
              <a:buChar char="•"/>
            </a:pPr>
            <a:endParaRPr lang="en-US" b="1">
              <a:solidFill>
                <a:schemeClr val="bg1"/>
              </a:solidFill>
              <a:latin typeface="Arial" panose="020B0604020202020204" pitchFamily="34" charset="0"/>
              <a:cs typeface="Arial" panose="020B0604020202020204" pitchFamily="34" charset="0"/>
            </a:endParaRPr>
          </a:p>
          <a:p>
            <a:pPr marL="285750" indent="-285750">
              <a:buClr>
                <a:schemeClr val="accent2"/>
              </a:buClr>
              <a:buFont typeface="Arial" panose="020B0604020202020204" pitchFamily="34" charset="0"/>
              <a:buChar char="•"/>
            </a:pPr>
            <a:r>
              <a:rPr lang="en-US" b="1">
                <a:solidFill>
                  <a:schemeClr val="bg1"/>
                </a:solidFill>
                <a:latin typeface="Arial" panose="020B0604020202020204" pitchFamily="34" charset="0"/>
                <a:cs typeface="Arial" panose="020B0604020202020204" pitchFamily="34" charset="0"/>
              </a:rPr>
              <a:t>Processes in place to identify </a:t>
            </a:r>
          </a:p>
          <a:p>
            <a:pPr>
              <a:buClr>
                <a:schemeClr val="accent2"/>
              </a:buClr>
            </a:pPr>
            <a:r>
              <a:rPr lang="en-US" b="1">
                <a:solidFill>
                  <a:schemeClr val="bg1"/>
                </a:solidFill>
                <a:latin typeface="Arial" panose="020B0604020202020204" pitchFamily="34" charset="0"/>
                <a:cs typeface="Arial" panose="020B0604020202020204" pitchFamily="34" charset="0"/>
              </a:rPr>
              <a:t>    and report breaches of law</a:t>
            </a:r>
            <a:endParaRPr lang="en-PT" b="1">
              <a:solidFill>
                <a:schemeClr val="bg1"/>
              </a:solidFill>
              <a:latin typeface="Arial" panose="020B0604020202020204" pitchFamily="34" charset="0"/>
              <a:cs typeface="Arial" panose="020B0604020202020204" pitchFamily="34" charset="0"/>
            </a:endParaRPr>
          </a:p>
        </p:txBody>
      </p:sp>
      <p:grpSp>
        <p:nvGrpSpPr>
          <p:cNvPr id="53" name="Group 52">
            <a:extLst>
              <a:ext uri="{FF2B5EF4-FFF2-40B4-BE49-F238E27FC236}">
                <a16:creationId xmlns:a16="http://schemas.microsoft.com/office/drawing/2014/main" id="{54CB2468-42DF-F253-C91D-F065E50D3990}"/>
              </a:ext>
            </a:extLst>
          </p:cNvPr>
          <p:cNvGrpSpPr/>
          <p:nvPr/>
        </p:nvGrpSpPr>
        <p:grpSpPr>
          <a:xfrm>
            <a:off x="5316475" y="2735995"/>
            <a:ext cx="1209630" cy="1209630"/>
            <a:chOff x="5316475" y="2415017"/>
            <a:chExt cx="1209630" cy="1209630"/>
          </a:xfrm>
        </p:grpSpPr>
        <p:grpSp>
          <p:nvGrpSpPr>
            <p:cNvPr id="52" name="Group 51">
              <a:extLst>
                <a:ext uri="{FF2B5EF4-FFF2-40B4-BE49-F238E27FC236}">
                  <a16:creationId xmlns:a16="http://schemas.microsoft.com/office/drawing/2014/main" id="{366669F9-2C7C-C59A-23F8-8A6B0408A764}"/>
                </a:ext>
              </a:extLst>
            </p:cNvPr>
            <p:cNvGrpSpPr/>
            <p:nvPr/>
          </p:nvGrpSpPr>
          <p:grpSpPr>
            <a:xfrm>
              <a:off x="5316475" y="2415017"/>
              <a:ext cx="1209630" cy="1209630"/>
              <a:chOff x="5065296" y="3003646"/>
              <a:chExt cx="1209630" cy="1209630"/>
            </a:xfrm>
          </p:grpSpPr>
          <p:sp>
            <p:nvSpPr>
              <p:cNvPr id="50" name="Circle">
                <a:extLst>
                  <a:ext uri="{FF2B5EF4-FFF2-40B4-BE49-F238E27FC236}">
                    <a16:creationId xmlns:a16="http://schemas.microsoft.com/office/drawing/2014/main" id="{69E07B32-5DC6-5A62-34CA-FF52FEBCCA74}"/>
                  </a:ext>
                </a:extLst>
              </p:cNvPr>
              <p:cNvSpPr/>
              <p:nvPr/>
            </p:nvSpPr>
            <p:spPr>
              <a:xfrm>
                <a:off x="5065296" y="3003646"/>
                <a:ext cx="1209630" cy="120963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sp>
            <p:nvSpPr>
              <p:cNvPr id="51" name="Circle">
                <a:extLst>
                  <a:ext uri="{FF2B5EF4-FFF2-40B4-BE49-F238E27FC236}">
                    <a16:creationId xmlns:a16="http://schemas.microsoft.com/office/drawing/2014/main" id="{E3472FD7-D812-D9B2-BC36-D3C1C22C23DB}"/>
                  </a:ext>
                </a:extLst>
              </p:cNvPr>
              <p:cNvSpPr/>
              <p:nvPr/>
            </p:nvSpPr>
            <p:spPr>
              <a:xfrm>
                <a:off x="5065296" y="3003646"/>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grpSp>
        <p:grpSp>
          <p:nvGrpSpPr>
            <p:cNvPr id="45" name="Graphic 35">
              <a:extLst>
                <a:ext uri="{FF2B5EF4-FFF2-40B4-BE49-F238E27FC236}">
                  <a16:creationId xmlns:a16="http://schemas.microsoft.com/office/drawing/2014/main" id="{A1AF45EF-0094-1CE0-0255-93DC82F1659C}"/>
                </a:ext>
              </a:extLst>
            </p:cNvPr>
            <p:cNvGrpSpPr/>
            <p:nvPr/>
          </p:nvGrpSpPr>
          <p:grpSpPr>
            <a:xfrm>
              <a:off x="5670111" y="2735494"/>
              <a:ext cx="549712" cy="549712"/>
              <a:chOff x="9980853" y="1799567"/>
              <a:chExt cx="549712" cy="549712"/>
            </a:xfrm>
            <a:solidFill>
              <a:srgbClr val="000000"/>
            </a:solidFill>
          </p:grpSpPr>
          <p:sp>
            <p:nvSpPr>
              <p:cNvPr id="46" name="Freeform: Shape 45">
                <a:extLst>
                  <a:ext uri="{FF2B5EF4-FFF2-40B4-BE49-F238E27FC236}">
                    <a16:creationId xmlns:a16="http://schemas.microsoft.com/office/drawing/2014/main" id="{1C7E60B6-F608-5171-EE9B-03125B400D40}"/>
                  </a:ext>
                </a:extLst>
              </p:cNvPr>
              <p:cNvSpPr/>
              <p:nvPr/>
            </p:nvSpPr>
            <p:spPr>
              <a:xfrm>
                <a:off x="10121432" y="1940146"/>
                <a:ext cx="268553" cy="268553"/>
              </a:xfrm>
              <a:custGeom>
                <a:avLst/>
                <a:gdLst>
                  <a:gd name="connsiteX0" fmla="*/ 134277 w 268553"/>
                  <a:gd name="connsiteY0" fmla="*/ 0 h 268553"/>
                  <a:gd name="connsiteX1" fmla="*/ 0 w 268553"/>
                  <a:gd name="connsiteY1" fmla="*/ 134277 h 268553"/>
                  <a:gd name="connsiteX2" fmla="*/ 134277 w 268553"/>
                  <a:gd name="connsiteY2" fmla="*/ 268554 h 268553"/>
                  <a:gd name="connsiteX3" fmla="*/ 268554 w 268553"/>
                  <a:gd name="connsiteY3" fmla="*/ 134277 h 268553"/>
                  <a:gd name="connsiteX4" fmla="*/ 134277 w 268553"/>
                  <a:gd name="connsiteY4" fmla="*/ 0 h 268553"/>
                  <a:gd name="connsiteX5" fmla="*/ 115341 w 268553"/>
                  <a:gd name="connsiteY5" fmla="*/ 196889 h 268553"/>
                  <a:gd name="connsiteX6" fmla="*/ 63422 w 268553"/>
                  <a:gd name="connsiteY6" fmla="*/ 144969 h 268553"/>
                  <a:gd name="connsiteX7" fmla="*/ 86197 w 268553"/>
                  <a:gd name="connsiteY7" fmla="*/ 122194 h 268553"/>
                  <a:gd name="connsiteX8" fmla="*/ 115342 w 268553"/>
                  <a:gd name="connsiteY8" fmla="*/ 151338 h 268553"/>
                  <a:gd name="connsiteX9" fmla="*/ 183627 w 268553"/>
                  <a:gd name="connsiteY9" fmla="*/ 83054 h 268553"/>
                  <a:gd name="connsiteX10" fmla="*/ 206403 w 268553"/>
                  <a:gd name="connsiteY10" fmla="*/ 105829 h 26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553" h="268553">
                    <a:moveTo>
                      <a:pt x="134277" y="0"/>
                    </a:moveTo>
                    <a:cubicBezTo>
                      <a:pt x="60236" y="0"/>
                      <a:pt x="0" y="60236"/>
                      <a:pt x="0" y="134277"/>
                    </a:cubicBezTo>
                    <a:cubicBezTo>
                      <a:pt x="0" y="208317"/>
                      <a:pt x="60236" y="268554"/>
                      <a:pt x="134277" y="268554"/>
                    </a:cubicBezTo>
                    <a:cubicBezTo>
                      <a:pt x="208317" y="268554"/>
                      <a:pt x="268554" y="208317"/>
                      <a:pt x="268554" y="134277"/>
                    </a:cubicBezTo>
                    <a:cubicBezTo>
                      <a:pt x="268554" y="60236"/>
                      <a:pt x="208317" y="0"/>
                      <a:pt x="134277" y="0"/>
                    </a:cubicBezTo>
                    <a:close/>
                    <a:moveTo>
                      <a:pt x="115341" y="196889"/>
                    </a:moveTo>
                    <a:lnTo>
                      <a:pt x="63422" y="144969"/>
                    </a:lnTo>
                    <a:lnTo>
                      <a:pt x="86197" y="122194"/>
                    </a:lnTo>
                    <a:lnTo>
                      <a:pt x="115342" y="151338"/>
                    </a:lnTo>
                    <a:lnTo>
                      <a:pt x="183627" y="83054"/>
                    </a:lnTo>
                    <a:lnTo>
                      <a:pt x="206403" y="105829"/>
                    </a:lnTo>
                    <a:close/>
                  </a:path>
                </a:pathLst>
              </a:custGeom>
              <a:solidFill>
                <a:schemeClr val="bg2"/>
              </a:solidFill>
              <a:ln w="106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F3D66800-C21D-3454-D2B7-6106FC7A924A}"/>
                  </a:ext>
                </a:extLst>
              </p:cNvPr>
              <p:cNvSpPr/>
              <p:nvPr/>
            </p:nvSpPr>
            <p:spPr>
              <a:xfrm>
                <a:off x="9980853" y="1799567"/>
                <a:ext cx="549712" cy="549712"/>
              </a:xfrm>
              <a:custGeom>
                <a:avLst/>
                <a:gdLst>
                  <a:gd name="connsiteX0" fmla="*/ 549712 w 549712"/>
                  <a:gd name="connsiteY0" fmla="*/ 319305 h 549712"/>
                  <a:gd name="connsiteX1" fmla="*/ 549712 w 549712"/>
                  <a:gd name="connsiteY1" fmla="*/ 230407 h 549712"/>
                  <a:gd name="connsiteX2" fmla="*/ 494808 w 549712"/>
                  <a:gd name="connsiteY2" fmla="*/ 214460 h 549712"/>
                  <a:gd name="connsiteX3" fmla="*/ 473051 w 549712"/>
                  <a:gd name="connsiteY3" fmla="*/ 162108 h 549712"/>
                  <a:gd name="connsiteX4" fmla="*/ 500637 w 549712"/>
                  <a:gd name="connsiteY4" fmla="*/ 111934 h 549712"/>
                  <a:gd name="connsiteX5" fmla="*/ 437777 w 549712"/>
                  <a:gd name="connsiteY5" fmla="*/ 49074 h 549712"/>
                  <a:gd name="connsiteX6" fmla="*/ 387604 w 549712"/>
                  <a:gd name="connsiteY6" fmla="*/ 76661 h 549712"/>
                  <a:gd name="connsiteX7" fmla="*/ 335251 w 549712"/>
                  <a:gd name="connsiteY7" fmla="*/ 54904 h 549712"/>
                  <a:gd name="connsiteX8" fmla="*/ 319304 w 549712"/>
                  <a:gd name="connsiteY8" fmla="*/ 0 h 549712"/>
                  <a:gd name="connsiteX9" fmla="*/ 230407 w 549712"/>
                  <a:gd name="connsiteY9" fmla="*/ 0 h 549712"/>
                  <a:gd name="connsiteX10" fmla="*/ 214459 w 549712"/>
                  <a:gd name="connsiteY10" fmla="*/ 54904 h 549712"/>
                  <a:gd name="connsiteX11" fmla="*/ 162106 w 549712"/>
                  <a:gd name="connsiteY11" fmla="*/ 76661 h 549712"/>
                  <a:gd name="connsiteX12" fmla="*/ 111933 w 549712"/>
                  <a:gd name="connsiteY12" fmla="*/ 49074 h 549712"/>
                  <a:gd name="connsiteX13" fmla="*/ 49073 w 549712"/>
                  <a:gd name="connsiteY13" fmla="*/ 111934 h 549712"/>
                  <a:gd name="connsiteX14" fmla="*/ 76659 w 549712"/>
                  <a:gd name="connsiteY14" fmla="*/ 162108 h 549712"/>
                  <a:gd name="connsiteX15" fmla="*/ 54901 w 549712"/>
                  <a:gd name="connsiteY15" fmla="*/ 214460 h 549712"/>
                  <a:gd name="connsiteX16" fmla="*/ 0 w 549712"/>
                  <a:gd name="connsiteY16" fmla="*/ 230407 h 549712"/>
                  <a:gd name="connsiteX17" fmla="*/ 0 w 549712"/>
                  <a:gd name="connsiteY17" fmla="*/ 319305 h 549712"/>
                  <a:gd name="connsiteX18" fmla="*/ 54904 w 549712"/>
                  <a:gd name="connsiteY18" fmla="*/ 335252 h 549712"/>
                  <a:gd name="connsiteX19" fmla="*/ 76661 w 549712"/>
                  <a:gd name="connsiteY19" fmla="*/ 387604 h 549712"/>
                  <a:gd name="connsiteX20" fmla="*/ 49075 w 549712"/>
                  <a:gd name="connsiteY20" fmla="*/ 437778 h 549712"/>
                  <a:gd name="connsiteX21" fmla="*/ 111935 w 549712"/>
                  <a:gd name="connsiteY21" fmla="*/ 500638 h 549712"/>
                  <a:gd name="connsiteX22" fmla="*/ 162108 w 549712"/>
                  <a:gd name="connsiteY22" fmla="*/ 473051 h 549712"/>
                  <a:gd name="connsiteX23" fmla="*/ 214461 w 549712"/>
                  <a:gd name="connsiteY23" fmla="*/ 494808 h 549712"/>
                  <a:gd name="connsiteX24" fmla="*/ 230408 w 549712"/>
                  <a:gd name="connsiteY24" fmla="*/ 549712 h 549712"/>
                  <a:gd name="connsiteX25" fmla="*/ 319305 w 549712"/>
                  <a:gd name="connsiteY25" fmla="*/ 549712 h 549712"/>
                  <a:gd name="connsiteX26" fmla="*/ 335253 w 549712"/>
                  <a:gd name="connsiteY26" fmla="*/ 494808 h 549712"/>
                  <a:gd name="connsiteX27" fmla="*/ 387606 w 549712"/>
                  <a:gd name="connsiteY27" fmla="*/ 473051 h 549712"/>
                  <a:gd name="connsiteX28" fmla="*/ 437779 w 549712"/>
                  <a:gd name="connsiteY28" fmla="*/ 500638 h 549712"/>
                  <a:gd name="connsiteX29" fmla="*/ 500639 w 549712"/>
                  <a:gd name="connsiteY29" fmla="*/ 437778 h 549712"/>
                  <a:gd name="connsiteX30" fmla="*/ 473053 w 549712"/>
                  <a:gd name="connsiteY30" fmla="*/ 387604 h 549712"/>
                  <a:gd name="connsiteX31" fmla="*/ 494811 w 549712"/>
                  <a:gd name="connsiteY31" fmla="*/ 335252 h 549712"/>
                  <a:gd name="connsiteX32" fmla="*/ 274856 w 549712"/>
                  <a:gd name="connsiteY32" fmla="*/ 441343 h 549712"/>
                  <a:gd name="connsiteX33" fmla="*/ 108369 w 549712"/>
                  <a:gd name="connsiteY33" fmla="*/ 274856 h 549712"/>
                  <a:gd name="connsiteX34" fmla="*/ 274856 w 549712"/>
                  <a:gd name="connsiteY34" fmla="*/ 108369 h 549712"/>
                  <a:gd name="connsiteX35" fmla="*/ 441343 w 549712"/>
                  <a:gd name="connsiteY35" fmla="*/ 274856 h 549712"/>
                  <a:gd name="connsiteX36" fmla="*/ 274856 w 549712"/>
                  <a:gd name="connsiteY36" fmla="*/ 441343 h 54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49712" h="549712">
                    <a:moveTo>
                      <a:pt x="549712" y="319305"/>
                    </a:moveTo>
                    <a:lnTo>
                      <a:pt x="549712" y="230407"/>
                    </a:lnTo>
                    <a:lnTo>
                      <a:pt x="494808" y="214460"/>
                    </a:lnTo>
                    <a:cubicBezTo>
                      <a:pt x="489786" y="196180"/>
                      <a:pt x="482496" y="178638"/>
                      <a:pt x="473051" y="162108"/>
                    </a:cubicBezTo>
                    <a:lnTo>
                      <a:pt x="500637" y="111934"/>
                    </a:lnTo>
                    <a:lnTo>
                      <a:pt x="437777" y="49074"/>
                    </a:lnTo>
                    <a:lnTo>
                      <a:pt x="387604" y="76661"/>
                    </a:lnTo>
                    <a:cubicBezTo>
                      <a:pt x="371074" y="67216"/>
                      <a:pt x="353534" y="59927"/>
                      <a:pt x="335251" y="54904"/>
                    </a:cubicBezTo>
                    <a:lnTo>
                      <a:pt x="319304" y="0"/>
                    </a:lnTo>
                    <a:lnTo>
                      <a:pt x="230407" y="0"/>
                    </a:lnTo>
                    <a:lnTo>
                      <a:pt x="214459" y="54904"/>
                    </a:lnTo>
                    <a:cubicBezTo>
                      <a:pt x="196177" y="59926"/>
                      <a:pt x="178636" y="67216"/>
                      <a:pt x="162106" y="76661"/>
                    </a:cubicBezTo>
                    <a:lnTo>
                      <a:pt x="111933" y="49074"/>
                    </a:lnTo>
                    <a:lnTo>
                      <a:pt x="49073" y="111934"/>
                    </a:lnTo>
                    <a:lnTo>
                      <a:pt x="76659" y="162108"/>
                    </a:lnTo>
                    <a:cubicBezTo>
                      <a:pt x="67214" y="178638"/>
                      <a:pt x="59924" y="196180"/>
                      <a:pt x="54901" y="214460"/>
                    </a:cubicBezTo>
                    <a:lnTo>
                      <a:pt x="0" y="230407"/>
                    </a:lnTo>
                    <a:lnTo>
                      <a:pt x="0" y="319305"/>
                    </a:lnTo>
                    <a:lnTo>
                      <a:pt x="54904" y="335252"/>
                    </a:lnTo>
                    <a:cubicBezTo>
                      <a:pt x="59926" y="353532"/>
                      <a:pt x="67216" y="371074"/>
                      <a:pt x="76661" y="387604"/>
                    </a:cubicBezTo>
                    <a:lnTo>
                      <a:pt x="49075" y="437778"/>
                    </a:lnTo>
                    <a:lnTo>
                      <a:pt x="111935" y="500638"/>
                    </a:lnTo>
                    <a:lnTo>
                      <a:pt x="162108" y="473051"/>
                    </a:lnTo>
                    <a:cubicBezTo>
                      <a:pt x="178638" y="482496"/>
                      <a:pt x="196178" y="489785"/>
                      <a:pt x="214461" y="494808"/>
                    </a:cubicBezTo>
                    <a:lnTo>
                      <a:pt x="230408" y="549712"/>
                    </a:lnTo>
                    <a:lnTo>
                      <a:pt x="319305" y="549712"/>
                    </a:lnTo>
                    <a:lnTo>
                      <a:pt x="335253" y="494808"/>
                    </a:lnTo>
                    <a:cubicBezTo>
                      <a:pt x="353535" y="489786"/>
                      <a:pt x="371076" y="482496"/>
                      <a:pt x="387606" y="473051"/>
                    </a:cubicBezTo>
                    <a:lnTo>
                      <a:pt x="437779" y="500638"/>
                    </a:lnTo>
                    <a:lnTo>
                      <a:pt x="500639" y="437778"/>
                    </a:lnTo>
                    <a:lnTo>
                      <a:pt x="473053" y="387604"/>
                    </a:lnTo>
                    <a:cubicBezTo>
                      <a:pt x="482498" y="371074"/>
                      <a:pt x="489788" y="353532"/>
                      <a:pt x="494811" y="335252"/>
                    </a:cubicBezTo>
                    <a:close/>
                    <a:moveTo>
                      <a:pt x="274856" y="441343"/>
                    </a:moveTo>
                    <a:cubicBezTo>
                      <a:pt x="183055" y="441343"/>
                      <a:pt x="108369" y="366657"/>
                      <a:pt x="108369" y="274856"/>
                    </a:cubicBezTo>
                    <a:cubicBezTo>
                      <a:pt x="108369" y="183055"/>
                      <a:pt x="183055" y="108369"/>
                      <a:pt x="274856" y="108369"/>
                    </a:cubicBezTo>
                    <a:cubicBezTo>
                      <a:pt x="366657" y="108369"/>
                      <a:pt x="441343" y="183055"/>
                      <a:pt x="441343" y="274856"/>
                    </a:cubicBezTo>
                    <a:cubicBezTo>
                      <a:pt x="441343" y="366657"/>
                      <a:pt x="366657" y="441343"/>
                      <a:pt x="274856" y="441343"/>
                    </a:cubicBezTo>
                    <a:close/>
                  </a:path>
                </a:pathLst>
              </a:custGeom>
              <a:solidFill>
                <a:schemeClr val="accent2"/>
              </a:solidFill>
              <a:ln w="1060"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394221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15000" fill="hold"/>
                                        <p:tgtEl>
                                          <p:spTgt spid="5"/>
                                        </p:tgtEl>
                                      </p:cBhvr>
                                      <p:by x="125000" y="125000"/>
                                    </p:animScale>
                                  </p:childTnLst>
                                </p:cTn>
                              </p:par>
                              <p:par>
                                <p:cTn id="7" presetID="6" presetClass="emph" presetSubtype="0" repeatCount="indefinite" autoRev="1" fill="hold" grpId="0" nodeType="withEffect">
                                  <p:stCondLst>
                                    <p:cond delay="0"/>
                                  </p:stCondLst>
                                  <p:childTnLst>
                                    <p:animScale>
                                      <p:cBhvr>
                                        <p:cTn id="8" dur="20000" fill="hold"/>
                                        <p:tgtEl>
                                          <p:spTgt spid="4"/>
                                        </p:tgtEl>
                                      </p:cBhvr>
                                      <p:by x="125000" y="125000"/>
                                    </p:animScale>
                                  </p:childTnLst>
                                </p:cTn>
                              </p:par>
                              <p:par>
                                <p:cTn id="9" presetID="2" presetClass="entr" presetSubtype="8" accel="50000" decel="5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0-#ppt_w/2"/>
                                          </p:val>
                                        </p:tav>
                                        <p:tav tm="100000">
                                          <p:val>
                                            <p:strVal val="#ppt_x"/>
                                          </p:val>
                                        </p:tav>
                                      </p:tavLst>
                                    </p:anim>
                                    <p:anim calcmode="lin" valueType="num">
                                      <p:cBhvr additive="base">
                                        <p:cTn id="12" dur="1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500" fill="hold"/>
                                        <p:tgtEl>
                                          <p:spTgt spid="7"/>
                                        </p:tgtEl>
                                        <p:attrNameLst>
                                          <p:attrName>ppt_x</p:attrName>
                                        </p:attrNameLst>
                                      </p:cBhvr>
                                      <p:tavLst>
                                        <p:tav tm="0">
                                          <p:val>
                                            <p:strVal val="1+#ppt_w/2"/>
                                          </p:val>
                                        </p:tav>
                                        <p:tav tm="100000">
                                          <p:val>
                                            <p:strVal val="#ppt_x"/>
                                          </p:val>
                                        </p:tav>
                                      </p:tavLst>
                                    </p:anim>
                                    <p:anim calcmode="lin" valueType="num">
                                      <p:cBhvr additive="base">
                                        <p:cTn id="16" dur="1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fill="hold"/>
                                        <p:tgtEl>
                                          <p:spTgt spid="8"/>
                                        </p:tgtEl>
                                        <p:attrNameLst>
                                          <p:attrName>ppt_x</p:attrName>
                                        </p:attrNameLst>
                                      </p:cBhvr>
                                      <p:tavLst>
                                        <p:tav tm="0">
                                          <p:val>
                                            <p:strVal val="1+#ppt_w/2"/>
                                          </p:val>
                                        </p:tav>
                                        <p:tav tm="100000">
                                          <p:val>
                                            <p:strVal val="#ppt_x"/>
                                          </p:val>
                                        </p:tav>
                                      </p:tavLst>
                                    </p:anim>
                                    <p:anim calcmode="lin" valueType="num">
                                      <p:cBhvr additive="base">
                                        <p:cTn id="20" dur="1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grpId="0" nodeType="withEffect">
                                  <p:stCondLst>
                                    <p:cond delay="50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500" fill="hold"/>
                                        <p:tgtEl>
                                          <p:spTgt spid="27"/>
                                        </p:tgtEl>
                                        <p:attrNameLst>
                                          <p:attrName>ppt_x</p:attrName>
                                        </p:attrNameLst>
                                      </p:cBhvr>
                                      <p:tavLst>
                                        <p:tav tm="0">
                                          <p:val>
                                            <p:strVal val="1+#ppt_w/2"/>
                                          </p:val>
                                        </p:tav>
                                        <p:tav tm="100000">
                                          <p:val>
                                            <p:strVal val="#ppt_x"/>
                                          </p:val>
                                        </p:tav>
                                      </p:tavLst>
                                    </p:anim>
                                    <p:anim calcmode="lin" valueType="num">
                                      <p:cBhvr additive="base">
                                        <p:cTn id="24" dur="1500" fill="hold"/>
                                        <p:tgtEl>
                                          <p:spTgt spid="27"/>
                                        </p:tgtEl>
                                        <p:attrNameLst>
                                          <p:attrName>ppt_y</p:attrName>
                                        </p:attrNameLst>
                                      </p:cBhvr>
                                      <p:tavLst>
                                        <p:tav tm="0">
                                          <p:val>
                                            <p:strVal val="#ppt_y"/>
                                          </p:val>
                                        </p:tav>
                                        <p:tav tm="100000">
                                          <p:val>
                                            <p:strVal val="#ppt_y"/>
                                          </p:val>
                                        </p:tav>
                                      </p:tavLst>
                                    </p:anim>
                                  </p:childTnLst>
                                </p:cTn>
                              </p:par>
                              <p:par>
                                <p:cTn id="25" presetID="10" presetClass="entr" presetSubtype="0" fill="hold" nodeType="withEffect">
                                  <p:stCondLst>
                                    <p:cond delay="125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1000"/>
                                        <p:tgtEl>
                                          <p:spTgt spid="54"/>
                                        </p:tgtEl>
                                      </p:cBhvr>
                                    </p:animEffect>
                                  </p:childTnLst>
                                </p:cTn>
                              </p:par>
                              <p:par>
                                <p:cTn id="28" presetID="10" presetClass="entr" presetSubtype="0" fill="hold" nodeType="withEffect">
                                  <p:stCondLst>
                                    <p:cond delay="10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25" grpId="0"/>
      <p:bldP spid="7" grpId="0"/>
      <p:bldP spid="2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D3D6A-9119-ED15-4500-5B432E3647BE}"/>
            </a:ext>
          </a:extLst>
        </p:cNvPr>
        <p:cNvGrpSpPr/>
        <p:nvPr/>
      </p:nvGrpSpPr>
      <p:grpSpPr>
        <a:xfrm>
          <a:off x="0" y="0"/>
          <a:ext cx="0" cy="0"/>
          <a:chOff x="0" y="0"/>
          <a:chExt cx="0" cy="0"/>
        </a:xfrm>
      </p:grpSpPr>
      <p:sp>
        <p:nvSpPr>
          <p:cNvPr id="7" name="Ornament">
            <a:extLst>
              <a:ext uri="{FF2B5EF4-FFF2-40B4-BE49-F238E27FC236}">
                <a16:creationId xmlns:a16="http://schemas.microsoft.com/office/drawing/2014/main" id="{72BC8E46-287A-111B-26EA-F573FD03CC66}"/>
              </a:ext>
            </a:extLst>
          </p:cNvPr>
          <p:cNvSpPr/>
          <p:nvPr/>
        </p:nvSpPr>
        <p:spPr>
          <a:xfrm>
            <a:off x="347930" y="-5455077"/>
            <a:ext cx="16938596" cy="16938596"/>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Ornament">
            <a:extLst>
              <a:ext uri="{FF2B5EF4-FFF2-40B4-BE49-F238E27FC236}">
                <a16:creationId xmlns:a16="http://schemas.microsoft.com/office/drawing/2014/main" id="{CD75BC24-2EB6-991B-2F6F-153061852304}"/>
              </a:ext>
            </a:extLst>
          </p:cNvPr>
          <p:cNvSpPr/>
          <p:nvPr/>
        </p:nvSpPr>
        <p:spPr>
          <a:xfrm>
            <a:off x="4010162" y="-1206251"/>
            <a:ext cx="9270502" cy="927050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9" name="Ornament">
            <a:extLst>
              <a:ext uri="{FF2B5EF4-FFF2-40B4-BE49-F238E27FC236}">
                <a16:creationId xmlns:a16="http://schemas.microsoft.com/office/drawing/2014/main" id="{B9C22CBD-2E4C-D0D9-E829-E026C04A9A01}"/>
              </a:ext>
            </a:extLst>
          </p:cNvPr>
          <p:cNvSpPr/>
          <p:nvPr/>
        </p:nvSpPr>
        <p:spPr>
          <a:xfrm>
            <a:off x="6046636" y="830223"/>
            <a:ext cx="5197554" cy="519755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0" name="Text">
            <a:extLst>
              <a:ext uri="{FF2B5EF4-FFF2-40B4-BE49-F238E27FC236}">
                <a16:creationId xmlns:a16="http://schemas.microsoft.com/office/drawing/2014/main" id="{CED2C51B-E99C-3C7C-71F4-5570D42BD7D1}"/>
              </a:ext>
            </a:extLst>
          </p:cNvPr>
          <p:cNvSpPr txBox="1"/>
          <p:nvPr/>
        </p:nvSpPr>
        <p:spPr>
          <a:xfrm>
            <a:off x="1021250" y="1735979"/>
            <a:ext cx="4805317" cy="3693319"/>
          </a:xfrm>
          <a:prstGeom prst="rect">
            <a:avLst/>
          </a:prstGeom>
          <a:noFill/>
        </p:spPr>
        <p:txBody>
          <a:bodyPr wrap="square" lIns="0" tIns="0" rIns="0" bIns="0" rtlCol="0">
            <a:spAutoFit/>
          </a:bodyPr>
          <a:lstStyle/>
          <a:p>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Our policy sets out how we will monitor instances of non-compliance and our approach to breaches</a:t>
            </a:r>
            <a:endParaRPr lang="en-GB" sz="4000" b="1" dirty="0">
              <a:solidFill>
                <a:schemeClr val="bg1"/>
              </a:solidFill>
              <a:latin typeface="Arial" panose="020B0604020202020204" pitchFamily="34" charset="0"/>
              <a:cs typeface="Arial" panose="020B0604020202020204" pitchFamily="34" charset="0"/>
            </a:endParaRPr>
          </a:p>
        </p:txBody>
      </p:sp>
      <p:pic>
        <p:nvPicPr>
          <p:cNvPr id="12" name="Shield">
            <a:extLst>
              <a:ext uri="{FF2B5EF4-FFF2-40B4-BE49-F238E27FC236}">
                <a16:creationId xmlns:a16="http://schemas.microsoft.com/office/drawing/2014/main" id="{039EF230-0685-6AE3-35BC-DA18E41A98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778220">
            <a:off x="6477290" y="1433119"/>
            <a:ext cx="3090396" cy="3991762"/>
          </a:xfrm>
          <a:prstGeom prst="rect">
            <a:avLst/>
          </a:prstGeom>
          <a:effectLst>
            <a:outerShdw dist="127000" dir="8100000" algn="ctr" rotWithShape="0">
              <a:schemeClr val="tx2">
                <a:alpha val="25000"/>
              </a:schemeClr>
            </a:outerShdw>
          </a:effectLst>
        </p:spPr>
      </p:pic>
      <p:pic>
        <p:nvPicPr>
          <p:cNvPr id="13" name="Graphic 12">
            <a:extLst>
              <a:ext uri="{FF2B5EF4-FFF2-40B4-BE49-F238E27FC236}">
                <a16:creationId xmlns:a16="http://schemas.microsoft.com/office/drawing/2014/main" id="{21B88AE3-1C7A-B26C-6CD9-CE0F0D329C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219170">
            <a:off x="8426853" y="2741384"/>
            <a:ext cx="2704360" cy="2402794"/>
          </a:xfrm>
          <a:prstGeom prst="rect">
            <a:avLst/>
          </a:prstGeom>
          <a:effectLst>
            <a:outerShdw dist="88900" dir="8100000" algn="ctr" rotWithShape="0">
              <a:schemeClr val="tx2">
                <a:alpha val="25000"/>
              </a:schemeClr>
            </a:outerShdw>
          </a:effectLst>
        </p:spPr>
      </p:pic>
    </p:spTree>
    <p:extLst>
      <p:ext uri="{BB962C8B-B14F-4D97-AF65-F5344CB8AC3E}">
        <p14:creationId xmlns:p14="http://schemas.microsoft.com/office/powerpoint/2010/main" val="1456864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15000" fill="hold"/>
                                        <p:tgtEl>
                                          <p:spTgt spid="9"/>
                                        </p:tgtEl>
                                      </p:cBhvr>
                                      <p:by x="125000" y="125000"/>
                                    </p:animScale>
                                  </p:childTnLst>
                                </p:cTn>
                              </p:par>
                              <p:par>
                                <p:cTn id="7" presetID="6" presetClass="emph" presetSubtype="0" repeatCount="indefinite" autoRev="1" fill="hold" grpId="0" nodeType="withEffect">
                                  <p:stCondLst>
                                    <p:cond delay="0"/>
                                  </p:stCondLst>
                                  <p:childTnLst>
                                    <p:animScale>
                                      <p:cBhvr>
                                        <p:cTn id="8" dur="20000" fill="hold"/>
                                        <p:tgtEl>
                                          <p:spTgt spid="8"/>
                                        </p:tgtEl>
                                      </p:cBhvr>
                                      <p:by x="125000" y="125000"/>
                                    </p:animScale>
                                  </p:childTnLst>
                                </p:cTn>
                              </p:par>
                              <p:par>
                                <p:cTn id="9" presetID="2" presetClass="entr" presetSubtype="8"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0-#ppt_w/2"/>
                                          </p:val>
                                        </p:tav>
                                        <p:tav tm="100000">
                                          <p:val>
                                            <p:strVal val="#ppt_x"/>
                                          </p:val>
                                        </p:tav>
                                      </p:tavLst>
                                    </p:anim>
                                    <p:anim calcmode="lin" valueType="num">
                                      <p:cBhvr additive="base">
                                        <p:cTn id="12" dur="1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1" accel="50000"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ppt_x"/>
                                          </p:val>
                                        </p:tav>
                                        <p:tav tm="100000">
                                          <p:val>
                                            <p:strVal val="#ppt_x"/>
                                          </p:val>
                                        </p:tav>
                                      </p:tavLst>
                                    </p:anim>
                                    <p:anim calcmode="lin" valueType="num">
                                      <p:cBhvr additive="base">
                                        <p:cTn id="16" dur="1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4" accel="50000" decel="50000" fill="hold"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ppt_x"/>
                                          </p:val>
                                        </p:tav>
                                        <p:tav tm="100000">
                                          <p:val>
                                            <p:strVal val="#ppt_x"/>
                                          </p:val>
                                        </p:tav>
                                      </p:tavLst>
                                    </p:anim>
                                    <p:anim calcmode="lin" valueType="num">
                                      <p:cBhvr additive="base">
                                        <p:cTn id="20"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59257-E587-022A-F3F9-6F7C0C6ED183}"/>
            </a:ext>
          </a:extLst>
        </p:cNvPr>
        <p:cNvGrpSpPr/>
        <p:nvPr/>
      </p:nvGrpSpPr>
      <p:grpSpPr>
        <a:xfrm>
          <a:off x="0" y="0"/>
          <a:ext cx="0" cy="0"/>
          <a:chOff x="0" y="0"/>
          <a:chExt cx="0" cy="0"/>
        </a:xfrm>
      </p:grpSpPr>
      <p:sp>
        <p:nvSpPr>
          <p:cNvPr id="4" name="Ornament">
            <a:extLst>
              <a:ext uri="{FF2B5EF4-FFF2-40B4-BE49-F238E27FC236}">
                <a16:creationId xmlns:a16="http://schemas.microsoft.com/office/drawing/2014/main" id="{0F5C8D53-3354-E5F0-EBC5-EF80EAF6B763}"/>
              </a:ext>
            </a:extLst>
          </p:cNvPr>
          <p:cNvSpPr/>
          <p:nvPr/>
        </p:nvSpPr>
        <p:spPr>
          <a:xfrm>
            <a:off x="4450625" y="-6343737"/>
            <a:ext cx="14371859" cy="14371859"/>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5" name="Ornament">
            <a:extLst>
              <a:ext uri="{FF2B5EF4-FFF2-40B4-BE49-F238E27FC236}">
                <a16:creationId xmlns:a16="http://schemas.microsoft.com/office/drawing/2014/main" id="{8A2D4AA2-8B70-7CD3-56B2-0D63881138FB}"/>
              </a:ext>
            </a:extLst>
          </p:cNvPr>
          <p:cNvSpPr/>
          <p:nvPr/>
        </p:nvSpPr>
        <p:spPr>
          <a:xfrm>
            <a:off x="7067227" y="-3463160"/>
            <a:ext cx="8589745" cy="8589745"/>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6" name="Ornament">
            <a:extLst>
              <a:ext uri="{FF2B5EF4-FFF2-40B4-BE49-F238E27FC236}">
                <a16:creationId xmlns:a16="http://schemas.microsoft.com/office/drawing/2014/main" id="{8A8228B9-4E75-F884-9909-DAAE4E8942CB}"/>
              </a:ext>
            </a:extLst>
          </p:cNvPr>
          <p:cNvSpPr/>
          <p:nvPr/>
        </p:nvSpPr>
        <p:spPr>
          <a:xfrm>
            <a:off x="9716980" y="-1933127"/>
            <a:ext cx="4409959" cy="4409959"/>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Text">
            <a:extLst>
              <a:ext uri="{FF2B5EF4-FFF2-40B4-BE49-F238E27FC236}">
                <a16:creationId xmlns:a16="http://schemas.microsoft.com/office/drawing/2014/main" id="{94056BA0-466D-5357-D082-0241B09B80AE}"/>
              </a:ext>
            </a:extLst>
          </p:cNvPr>
          <p:cNvSpPr txBox="1"/>
          <p:nvPr/>
        </p:nvSpPr>
        <p:spPr>
          <a:xfrm>
            <a:off x="1049584" y="2197893"/>
            <a:ext cx="5751763" cy="2462213"/>
          </a:xfrm>
          <a:prstGeom prst="rect">
            <a:avLst/>
          </a:prstGeom>
          <a:noFill/>
        </p:spPr>
        <p:txBody>
          <a:bodyPr wrap="square" lIns="0" tIns="0" rIns="0" bIns="0" rtlCol="0">
            <a:spAutoFit/>
          </a:bodyPr>
          <a:lstStyle/>
          <a:p>
            <a:r>
              <a:rPr lang="en-GB" sz="4000" b="1">
                <a:solidFill>
                  <a:schemeClr val="bg1"/>
                </a:solidFill>
                <a:latin typeface="Arial" panose="020B0604020202020204" pitchFamily="34" charset="0"/>
                <a:ea typeface="Calibri" panose="020F0502020204030204" pitchFamily="34" charset="0"/>
                <a:cs typeface="Arial" panose="020B0604020202020204" pitchFamily="34" charset="0"/>
              </a:rPr>
              <a:t>Schemes should also maintain their own records, as per regulations</a:t>
            </a:r>
            <a:endParaRPr lang="en-GB" sz="4000" b="1">
              <a:solidFill>
                <a:schemeClr val="bg1"/>
              </a:solidFill>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1494F19B-84F3-99DB-343D-9DF844B4F7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7456" y="729658"/>
            <a:ext cx="4183897" cy="2307297"/>
          </a:xfrm>
          <a:prstGeom prst="rect">
            <a:avLst/>
          </a:prstGeom>
          <a:effectLst>
            <a:outerShdw dist="127000" dir="13500000" algn="ctr" rotWithShape="0">
              <a:schemeClr val="tx2">
                <a:alpha val="25000"/>
              </a:schemeClr>
            </a:outerShdw>
          </a:effectLst>
        </p:spPr>
      </p:pic>
      <p:pic>
        <p:nvPicPr>
          <p:cNvPr id="8" name="Graphic 7">
            <a:extLst>
              <a:ext uri="{FF2B5EF4-FFF2-40B4-BE49-F238E27FC236}">
                <a16:creationId xmlns:a16="http://schemas.microsoft.com/office/drawing/2014/main" id="{9503A602-3C50-1D9F-AC7E-A66C080008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2049" y="2379593"/>
            <a:ext cx="4183896" cy="5430862"/>
          </a:xfrm>
          <a:prstGeom prst="rect">
            <a:avLst/>
          </a:prstGeom>
          <a:effectLst>
            <a:outerShdw dist="127000" dir="12900000" algn="ctr" rotWithShape="0">
              <a:schemeClr val="tx2">
                <a:alpha val="25000"/>
              </a:schemeClr>
            </a:outerShdw>
          </a:effectLst>
        </p:spPr>
      </p:pic>
      <p:pic>
        <p:nvPicPr>
          <p:cNvPr id="10" name="Graphic 9">
            <a:extLst>
              <a:ext uri="{FF2B5EF4-FFF2-40B4-BE49-F238E27FC236}">
                <a16:creationId xmlns:a16="http://schemas.microsoft.com/office/drawing/2014/main" id="{D201E6D9-3CCC-1659-9AC2-E3702A3BA7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91189" y="2937596"/>
            <a:ext cx="2222828" cy="2222828"/>
          </a:xfrm>
          <a:prstGeom prst="rect">
            <a:avLst/>
          </a:prstGeom>
        </p:spPr>
      </p:pic>
      <p:pic>
        <p:nvPicPr>
          <p:cNvPr id="11" name="Graphic 10">
            <a:extLst>
              <a:ext uri="{FF2B5EF4-FFF2-40B4-BE49-F238E27FC236}">
                <a16:creationId xmlns:a16="http://schemas.microsoft.com/office/drawing/2014/main" id="{94F85D4A-E12C-D84D-1BF5-A4B483940B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58925" y="1657782"/>
            <a:ext cx="1776064" cy="1600562"/>
          </a:xfrm>
          <a:prstGeom prst="rect">
            <a:avLst/>
          </a:prstGeom>
          <a:effectLst>
            <a:outerShdw dist="88900" dir="2100000" algn="ctr" rotWithShape="0">
              <a:schemeClr val="tx2">
                <a:alpha val="25000"/>
              </a:schemeClr>
            </a:outerShdw>
          </a:effectLst>
        </p:spPr>
      </p:pic>
    </p:spTree>
    <p:extLst>
      <p:ext uri="{BB962C8B-B14F-4D97-AF65-F5344CB8AC3E}">
        <p14:creationId xmlns:p14="http://schemas.microsoft.com/office/powerpoint/2010/main" val="2580941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0" nodeType="withEffect">
                                  <p:stCondLst>
                                    <p:cond delay="0"/>
                                  </p:stCondLst>
                                  <p:childTnLst>
                                    <p:animScale>
                                      <p:cBhvr>
                                        <p:cTn id="10" dur="15000" fill="hold"/>
                                        <p:tgtEl>
                                          <p:spTgt spid="6"/>
                                        </p:tgtEl>
                                      </p:cBhvr>
                                      <p:by x="125000" y="125000"/>
                                    </p:animScale>
                                  </p:childTnLst>
                                </p:cTn>
                              </p:par>
                              <p:par>
                                <p:cTn id="11" presetID="6" presetClass="emph" presetSubtype="0" repeatCount="indefinite" autoRev="1" fill="hold" grpId="0" nodeType="withEffect">
                                  <p:stCondLst>
                                    <p:cond delay="0"/>
                                  </p:stCondLst>
                                  <p:childTnLst>
                                    <p:animScale>
                                      <p:cBhvr>
                                        <p:cTn id="12" dur="20000" fill="hold"/>
                                        <p:tgtEl>
                                          <p:spTgt spid="5"/>
                                        </p:tgtEl>
                                      </p:cBhvr>
                                      <p:by x="125000" y="125000"/>
                                    </p:animScale>
                                  </p:childTnLst>
                                </p:cTn>
                              </p:par>
                              <p:par>
                                <p:cTn id="13" presetID="2" presetClass="entr" presetSubtype="2" accel="50000" decel="50000"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500" fill="hold"/>
                                        <p:tgtEl>
                                          <p:spTgt spid="7"/>
                                        </p:tgtEl>
                                        <p:attrNameLst>
                                          <p:attrName>ppt_x</p:attrName>
                                        </p:attrNameLst>
                                      </p:cBhvr>
                                      <p:tavLst>
                                        <p:tav tm="0">
                                          <p:val>
                                            <p:strVal val="1+#ppt_w/2"/>
                                          </p:val>
                                        </p:tav>
                                        <p:tav tm="100000">
                                          <p:val>
                                            <p:strVal val="#ppt_x"/>
                                          </p:val>
                                        </p:tav>
                                      </p:tavLst>
                                    </p:anim>
                                    <p:anim calcmode="lin" valueType="num">
                                      <p:cBhvr additive="base">
                                        <p:cTn id="16" dur="1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fill="hold"/>
                                        <p:tgtEl>
                                          <p:spTgt spid="8"/>
                                        </p:tgtEl>
                                        <p:attrNameLst>
                                          <p:attrName>ppt_x</p:attrName>
                                        </p:attrNameLst>
                                      </p:cBhvr>
                                      <p:tavLst>
                                        <p:tav tm="0">
                                          <p:val>
                                            <p:strVal val="1+#ppt_w/2"/>
                                          </p:val>
                                        </p:tav>
                                        <p:tav tm="100000">
                                          <p:val>
                                            <p:strVal val="#ppt_x"/>
                                          </p:val>
                                        </p:tav>
                                      </p:tavLst>
                                    </p:anim>
                                    <p:anim calcmode="lin" valueType="num">
                                      <p:cBhvr additive="base">
                                        <p:cTn id="20" dur="1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4" accel="50000" decel="5000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500" fill="hold"/>
                                        <p:tgtEl>
                                          <p:spTgt spid="10"/>
                                        </p:tgtEl>
                                        <p:attrNameLst>
                                          <p:attrName>ppt_x</p:attrName>
                                        </p:attrNameLst>
                                      </p:cBhvr>
                                      <p:tavLst>
                                        <p:tav tm="0">
                                          <p:val>
                                            <p:strVal val="#ppt_x"/>
                                          </p:val>
                                        </p:tav>
                                        <p:tav tm="100000">
                                          <p:val>
                                            <p:strVal val="#ppt_x"/>
                                          </p:val>
                                        </p:tav>
                                      </p:tavLst>
                                    </p:anim>
                                    <p:anim calcmode="lin" valueType="num">
                                      <p:cBhvr additive="base">
                                        <p:cTn id="24" dur="1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1" accel="50000" decel="50000" fill="hold"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500" fill="hold"/>
                                        <p:tgtEl>
                                          <p:spTgt spid="11"/>
                                        </p:tgtEl>
                                        <p:attrNameLst>
                                          <p:attrName>ppt_x</p:attrName>
                                        </p:attrNameLst>
                                      </p:cBhvr>
                                      <p:tavLst>
                                        <p:tav tm="0">
                                          <p:val>
                                            <p:strVal val="#ppt_x"/>
                                          </p:val>
                                        </p:tav>
                                        <p:tav tm="100000">
                                          <p:val>
                                            <p:strVal val="#ppt_x"/>
                                          </p:val>
                                        </p:tav>
                                      </p:tavLst>
                                    </p:anim>
                                    <p:anim calcmode="lin" valueType="num">
                                      <p:cBhvr additive="base">
                                        <p:cTn id="28"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59257-E587-022A-F3F9-6F7C0C6ED183}"/>
            </a:ext>
          </a:extLst>
        </p:cNvPr>
        <p:cNvGrpSpPr/>
        <p:nvPr/>
      </p:nvGrpSpPr>
      <p:grpSpPr>
        <a:xfrm>
          <a:off x="0" y="0"/>
          <a:ext cx="0" cy="0"/>
          <a:chOff x="0" y="0"/>
          <a:chExt cx="0" cy="0"/>
        </a:xfrm>
      </p:grpSpPr>
      <p:sp>
        <p:nvSpPr>
          <p:cNvPr id="4" name="Ornament">
            <a:extLst>
              <a:ext uri="{FF2B5EF4-FFF2-40B4-BE49-F238E27FC236}">
                <a16:creationId xmlns:a16="http://schemas.microsoft.com/office/drawing/2014/main" id="{0F5C8D53-3354-E5F0-EBC5-EF80EAF6B763}"/>
              </a:ext>
            </a:extLst>
          </p:cNvPr>
          <p:cNvSpPr/>
          <p:nvPr/>
        </p:nvSpPr>
        <p:spPr>
          <a:xfrm>
            <a:off x="4450625" y="-6343737"/>
            <a:ext cx="14371859" cy="14371859"/>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5" name="Ornament">
            <a:extLst>
              <a:ext uri="{FF2B5EF4-FFF2-40B4-BE49-F238E27FC236}">
                <a16:creationId xmlns:a16="http://schemas.microsoft.com/office/drawing/2014/main" id="{8A2D4AA2-8B70-7CD3-56B2-0D63881138FB}"/>
              </a:ext>
            </a:extLst>
          </p:cNvPr>
          <p:cNvSpPr/>
          <p:nvPr/>
        </p:nvSpPr>
        <p:spPr>
          <a:xfrm>
            <a:off x="7067227" y="-3463160"/>
            <a:ext cx="8589745" cy="8589745"/>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6" name="Ornament">
            <a:extLst>
              <a:ext uri="{FF2B5EF4-FFF2-40B4-BE49-F238E27FC236}">
                <a16:creationId xmlns:a16="http://schemas.microsoft.com/office/drawing/2014/main" id="{8A8228B9-4E75-F884-9909-DAAE4E8942CB}"/>
              </a:ext>
            </a:extLst>
          </p:cNvPr>
          <p:cNvSpPr/>
          <p:nvPr/>
        </p:nvSpPr>
        <p:spPr>
          <a:xfrm>
            <a:off x="9716980" y="-1933127"/>
            <a:ext cx="4409959" cy="4409959"/>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Text">
            <a:extLst>
              <a:ext uri="{FF2B5EF4-FFF2-40B4-BE49-F238E27FC236}">
                <a16:creationId xmlns:a16="http://schemas.microsoft.com/office/drawing/2014/main" id="{94056BA0-466D-5357-D082-0241B09B80AE}"/>
              </a:ext>
            </a:extLst>
          </p:cNvPr>
          <p:cNvSpPr txBox="1"/>
          <p:nvPr/>
        </p:nvSpPr>
        <p:spPr>
          <a:xfrm>
            <a:off x="176281" y="893075"/>
            <a:ext cx="10858164" cy="5262979"/>
          </a:xfrm>
          <a:prstGeom prst="rect">
            <a:avLst/>
          </a:prstGeom>
          <a:noFill/>
        </p:spPr>
        <p:txBody>
          <a:bodyPr wrap="square" lIns="0" tIns="0" rIns="0" bIns="0" rtlCol="0">
            <a:spAutoFit/>
          </a:bodyPr>
          <a:lstStyle/>
          <a:p>
            <a:pPr marL="742950" lvl="1"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We will use this data to identify breaches, as well as looking at trends to see where an issue may warrant further investigation. </a:t>
            </a:r>
          </a:p>
          <a:p>
            <a:pPr marL="742950" lvl="1"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We may request additional information from schemes where we identify concerns or where we are looking to identify best practice. This includes gathering information on a number of schemes on a thematic basis, for example through a thematic review.</a:t>
            </a:r>
          </a:p>
          <a:p>
            <a:pPr marL="742950" lvl="1"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Existing duties around breach of law reports continue to apply, and schemes should follow the reporting expectations as set out in our code of practice. We have recently updated this guidance with dashboards-specific examples, to demonstrate our potential approach to Breach of Law reports using a red, amber and green system. For example, we would consider failure to connect by the deadline of the 31</a:t>
            </a:r>
            <a:r>
              <a:rPr lang="en-GB" baseline="30000" dirty="0">
                <a:solidFill>
                  <a:schemeClr val="bg1"/>
                </a:solidFill>
                <a:latin typeface="Arial" panose="020B0604020202020204" pitchFamily="34" charset="0"/>
                <a:cs typeface="Arial" panose="020B0604020202020204" pitchFamily="34" charset="0"/>
              </a:rPr>
              <a:t>st</a:t>
            </a:r>
            <a:r>
              <a:rPr lang="en-GB" dirty="0">
                <a:solidFill>
                  <a:schemeClr val="bg1"/>
                </a:solidFill>
                <a:latin typeface="Arial" panose="020B0604020202020204" pitchFamily="34" charset="0"/>
                <a:cs typeface="Arial" panose="020B0604020202020204" pitchFamily="34" charset="0"/>
              </a:rPr>
              <a:t> of October 2026 to be a “red” breach and must be reported to us. </a:t>
            </a:r>
          </a:p>
          <a:p>
            <a:pPr marL="742950" lvl="1"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Where there has been a breach or suspected breach of legislation, we will consider if an investigation is appropriate and, if necessary, take regulatory action (including enforcement). We have discretion over our approach in respect of action on compliance with dashboard regulations and we will consider, on balance, any action we may take against the outcomes we may achieve.</a:t>
            </a:r>
          </a:p>
          <a:p>
            <a:pPr marL="742950" lvl="1"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We have powers in relation to non-compliance with dashboard duties, including compliance-notices, penalty notices and options in relation to third parties, where they have caused a trustee or scheme manager to be in breach of their duties. </a:t>
            </a:r>
          </a:p>
          <a:p>
            <a:pPr marL="742950" lvl="1"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As I have mentioned previously, we will be prudent with the use of our powers, but in the event of wilful or reckless behaviour  we will be robust in our approach. </a:t>
            </a:r>
          </a:p>
        </p:txBody>
      </p:sp>
    </p:spTree>
    <p:extLst>
      <p:ext uri="{BB962C8B-B14F-4D97-AF65-F5344CB8AC3E}">
        <p14:creationId xmlns:p14="http://schemas.microsoft.com/office/powerpoint/2010/main" val="2883012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0" nodeType="withEffect">
                                  <p:stCondLst>
                                    <p:cond delay="0"/>
                                  </p:stCondLst>
                                  <p:childTnLst>
                                    <p:animScale>
                                      <p:cBhvr>
                                        <p:cTn id="10" dur="15000" fill="hold"/>
                                        <p:tgtEl>
                                          <p:spTgt spid="6"/>
                                        </p:tgtEl>
                                      </p:cBhvr>
                                      <p:by x="125000" y="125000"/>
                                    </p:animScale>
                                  </p:childTnLst>
                                </p:cTn>
                              </p:par>
                              <p:par>
                                <p:cTn id="11" presetID="6" presetClass="emph" presetSubtype="0" repeatCount="indefinite" autoRev="1" fill="hold" grpId="0" nodeType="withEffect">
                                  <p:stCondLst>
                                    <p:cond delay="0"/>
                                  </p:stCondLst>
                                  <p:childTnLst>
                                    <p:animScale>
                                      <p:cBhvr>
                                        <p:cTn id="12" dur="20000" fill="hold"/>
                                        <p:tgtEl>
                                          <p:spTgt spid="5"/>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1E09D-D976-4F20-00FE-04B9E7D89FF6}"/>
            </a:ext>
          </a:extLst>
        </p:cNvPr>
        <p:cNvGrpSpPr/>
        <p:nvPr/>
      </p:nvGrpSpPr>
      <p:grpSpPr>
        <a:xfrm>
          <a:off x="0" y="0"/>
          <a:ext cx="0" cy="0"/>
          <a:chOff x="0" y="0"/>
          <a:chExt cx="0" cy="0"/>
        </a:xfrm>
      </p:grpSpPr>
      <p:sp>
        <p:nvSpPr>
          <p:cNvPr id="4" name="Text">
            <a:extLst>
              <a:ext uri="{FF2B5EF4-FFF2-40B4-BE49-F238E27FC236}">
                <a16:creationId xmlns:a16="http://schemas.microsoft.com/office/drawing/2014/main" id="{C77D398C-96E4-39A6-67AD-54C0F7268F94}"/>
              </a:ext>
            </a:extLst>
          </p:cNvPr>
          <p:cNvSpPr txBox="1"/>
          <p:nvPr/>
        </p:nvSpPr>
        <p:spPr>
          <a:xfrm>
            <a:off x="0" y="3606434"/>
            <a:ext cx="12192000" cy="2616101"/>
          </a:xfrm>
          <a:prstGeom prst="rect">
            <a:avLst/>
          </a:prstGeom>
          <a:noFill/>
        </p:spPr>
        <p:txBody>
          <a:bodyPr wrap="square" lIns="0" tIns="0" rIns="0" bIns="0" rtlCol="0">
            <a:spAutoFit/>
          </a:bodyPr>
          <a:lstStyle/>
          <a:p>
            <a:pPr algn="ctr"/>
            <a:r>
              <a:rPr lang="en-US" sz="17000" b="1" spc="-300">
                <a:solidFill>
                  <a:schemeClr val="bg1">
                    <a:alpha val="5000"/>
                  </a:schemeClr>
                </a:solidFill>
                <a:latin typeface="Gotham" panose="02000504050000020004" pitchFamily="2" charset="0"/>
              </a:rPr>
              <a:t>SCENARIO</a:t>
            </a:r>
            <a:endParaRPr lang="en-PT" sz="17000" b="1" spc="-300">
              <a:solidFill>
                <a:schemeClr val="bg1">
                  <a:alpha val="5000"/>
                </a:schemeClr>
              </a:solidFill>
              <a:latin typeface="Gotham" panose="02000504050000020004" pitchFamily="2" charset="0"/>
            </a:endParaRPr>
          </a:p>
        </p:txBody>
      </p:sp>
      <p:sp>
        <p:nvSpPr>
          <p:cNvPr id="5" name="Text">
            <a:extLst>
              <a:ext uri="{FF2B5EF4-FFF2-40B4-BE49-F238E27FC236}">
                <a16:creationId xmlns:a16="http://schemas.microsoft.com/office/drawing/2014/main" id="{F9712E81-A538-70C2-DE67-E424F4D68376}"/>
              </a:ext>
            </a:extLst>
          </p:cNvPr>
          <p:cNvSpPr txBox="1"/>
          <p:nvPr/>
        </p:nvSpPr>
        <p:spPr>
          <a:xfrm>
            <a:off x="0" y="212240"/>
            <a:ext cx="12192000" cy="2616101"/>
          </a:xfrm>
          <a:prstGeom prst="rect">
            <a:avLst/>
          </a:prstGeom>
          <a:noFill/>
        </p:spPr>
        <p:txBody>
          <a:bodyPr wrap="square" lIns="0" tIns="0" rIns="0" bIns="0" rtlCol="0">
            <a:spAutoFit/>
          </a:bodyPr>
          <a:lstStyle/>
          <a:p>
            <a:pPr algn="ctr"/>
            <a:r>
              <a:rPr lang="en-US" sz="17000" b="1" spc="-300">
                <a:solidFill>
                  <a:schemeClr val="bg1">
                    <a:alpha val="5000"/>
                  </a:schemeClr>
                </a:solidFill>
                <a:latin typeface="Gotham" panose="02000504050000020004" pitchFamily="2" charset="0"/>
              </a:rPr>
              <a:t>SCENARIO</a:t>
            </a:r>
            <a:endParaRPr lang="en-PT" sz="17000" b="1" spc="-300">
              <a:solidFill>
                <a:schemeClr val="bg1">
                  <a:alpha val="5000"/>
                </a:schemeClr>
              </a:solidFill>
              <a:latin typeface="Gotham" panose="02000504050000020004" pitchFamily="2" charset="0"/>
            </a:endParaRPr>
          </a:p>
        </p:txBody>
      </p:sp>
      <p:sp>
        <p:nvSpPr>
          <p:cNvPr id="6" name="Text">
            <a:extLst>
              <a:ext uri="{FF2B5EF4-FFF2-40B4-BE49-F238E27FC236}">
                <a16:creationId xmlns:a16="http://schemas.microsoft.com/office/drawing/2014/main" id="{25665209-E314-63A9-5F76-A9661DAE14EC}"/>
              </a:ext>
            </a:extLst>
          </p:cNvPr>
          <p:cNvSpPr txBox="1"/>
          <p:nvPr/>
        </p:nvSpPr>
        <p:spPr>
          <a:xfrm>
            <a:off x="0" y="1924836"/>
            <a:ext cx="12192000" cy="2616101"/>
          </a:xfrm>
          <a:prstGeom prst="rect">
            <a:avLst/>
          </a:prstGeom>
          <a:noFill/>
        </p:spPr>
        <p:txBody>
          <a:bodyPr wrap="square" lIns="0" tIns="0" rIns="0" bIns="0" rtlCol="0">
            <a:spAutoFit/>
          </a:bodyPr>
          <a:lstStyle/>
          <a:p>
            <a:pPr algn="ctr"/>
            <a:r>
              <a:rPr lang="en-US" sz="17000" b="1" spc="-300">
                <a:solidFill>
                  <a:schemeClr val="accent2"/>
                </a:solidFill>
                <a:latin typeface="Gotham" panose="02000504050000020004" pitchFamily="2" charset="0"/>
              </a:rPr>
              <a:t>SCENARIO</a:t>
            </a:r>
            <a:endParaRPr lang="en-PT" sz="17000" b="1" spc="-300">
              <a:solidFill>
                <a:schemeClr val="accent2"/>
              </a:solidFill>
              <a:latin typeface="Gotham" panose="02000504050000020004" pitchFamily="2" charset="0"/>
            </a:endParaRPr>
          </a:p>
        </p:txBody>
      </p:sp>
      <p:sp>
        <p:nvSpPr>
          <p:cNvPr id="7" name="Text">
            <a:extLst>
              <a:ext uri="{FF2B5EF4-FFF2-40B4-BE49-F238E27FC236}">
                <a16:creationId xmlns:a16="http://schemas.microsoft.com/office/drawing/2014/main" id="{DF27163C-F684-0107-2A66-2A3CA17B839B}"/>
              </a:ext>
            </a:extLst>
          </p:cNvPr>
          <p:cNvSpPr txBox="1"/>
          <p:nvPr/>
        </p:nvSpPr>
        <p:spPr>
          <a:xfrm>
            <a:off x="1888086" y="4157224"/>
            <a:ext cx="8331840" cy="984885"/>
          </a:xfrm>
          <a:prstGeom prst="rect">
            <a:avLst/>
          </a:prstGeom>
          <a:noFill/>
        </p:spPr>
        <p:txBody>
          <a:bodyPr wrap="square" lIns="0" tIns="0" rIns="0" bIns="0" rtlCol="0">
            <a:spAutoFit/>
          </a:bodyPr>
          <a:lstStyle/>
          <a:p>
            <a:pPr algn="ctr"/>
            <a:r>
              <a:rPr lang="en-US" sz="3200" b="1">
                <a:solidFill>
                  <a:schemeClr val="bg1"/>
                </a:solidFill>
                <a:latin typeface="Arial" panose="020B0604020202020204" pitchFamily="34" charset="0"/>
                <a:ea typeface="Calibri" panose="020F0502020204030204" pitchFamily="34" charset="0"/>
                <a:cs typeface="Arial" panose="020B0604020202020204" pitchFamily="34" charset="0"/>
              </a:rPr>
              <a:t>Demonstrate how </a:t>
            </a:r>
          </a:p>
          <a:p>
            <a:pPr algn="ctr"/>
            <a:r>
              <a:rPr lang="en-US" sz="3200" b="1">
                <a:solidFill>
                  <a:schemeClr val="accent2"/>
                </a:solidFill>
                <a:latin typeface="Arial" panose="020B0604020202020204" pitchFamily="34" charset="0"/>
                <a:ea typeface="Calibri" panose="020F0502020204030204" pitchFamily="34" charset="0"/>
                <a:cs typeface="Arial" panose="020B0604020202020204" pitchFamily="34" charset="0"/>
              </a:rPr>
              <a:t>everything may work in practice</a:t>
            </a:r>
            <a:endParaRPr lang="en-GB" sz="3200" b="1">
              <a:solidFill>
                <a:schemeClr val="accent2"/>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534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childTnLst>
                                </p:cTn>
                              </p:par>
                              <p:par>
                                <p:cTn id="14" presetID="2" presetClass="entr" presetSubtype="8" accel="50000" decel="50000" fill="hold" grpId="0" nodeType="withEffect">
                                  <p:stCondLst>
                                    <p:cond delay="75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500" fill="hold"/>
                                        <p:tgtEl>
                                          <p:spTgt spid="7"/>
                                        </p:tgtEl>
                                        <p:attrNameLst>
                                          <p:attrName>ppt_x</p:attrName>
                                        </p:attrNameLst>
                                      </p:cBhvr>
                                      <p:tavLst>
                                        <p:tav tm="0">
                                          <p:val>
                                            <p:strVal val="0-#ppt_w/2"/>
                                          </p:val>
                                        </p:tav>
                                        <p:tav tm="100000">
                                          <p:val>
                                            <p:strVal val="#ppt_x"/>
                                          </p:val>
                                        </p:tav>
                                      </p:tavLst>
                                    </p:anim>
                                    <p:anim calcmode="lin" valueType="num">
                                      <p:cBhvr additive="base">
                                        <p:cTn id="17"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1182-058C-92D6-9952-EE6F4CFC563D}"/>
            </a:ext>
          </a:extLst>
        </p:cNvPr>
        <p:cNvGrpSpPr/>
        <p:nvPr/>
      </p:nvGrpSpPr>
      <p:grpSpPr>
        <a:xfrm>
          <a:off x="0" y="0"/>
          <a:ext cx="0" cy="0"/>
          <a:chOff x="0" y="0"/>
          <a:chExt cx="0" cy="0"/>
        </a:xfrm>
      </p:grpSpPr>
      <p:sp>
        <p:nvSpPr>
          <p:cNvPr id="27" name="Ornament">
            <a:extLst>
              <a:ext uri="{FF2B5EF4-FFF2-40B4-BE49-F238E27FC236}">
                <a16:creationId xmlns:a16="http://schemas.microsoft.com/office/drawing/2014/main" id="{0A205993-69E0-D04D-DCA0-923DC8AC8700}"/>
              </a:ext>
            </a:extLst>
          </p:cNvPr>
          <p:cNvSpPr/>
          <p:nvPr/>
        </p:nvSpPr>
        <p:spPr>
          <a:xfrm>
            <a:off x="4433275" y="-6364519"/>
            <a:ext cx="14371859" cy="14371859"/>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8" name="Ornament">
            <a:extLst>
              <a:ext uri="{FF2B5EF4-FFF2-40B4-BE49-F238E27FC236}">
                <a16:creationId xmlns:a16="http://schemas.microsoft.com/office/drawing/2014/main" id="{2F195CD7-3C43-4509-09C8-79D28631DBC1}"/>
              </a:ext>
            </a:extLst>
          </p:cNvPr>
          <p:cNvSpPr/>
          <p:nvPr/>
        </p:nvSpPr>
        <p:spPr>
          <a:xfrm>
            <a:off x="7067227" y="-3463160"/>
            <a:ext cx="8589745" cy="8589745"/>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9" name="Ornament">
            <a:extLst>
              <a:ext uri="{FF2B5EF4-FFF2-40B4-BE49-F238E27FC236}">
                <a16:creationId xmlns:a16="http://schemas.microsoft.com/office/drawing/2014/main" id="{B8DD29FC-CED4-86F6-347F-F8FE6EC22AAD}"/>
              </a:ext>
            </a:extLst>
          </p:cNvPr>
          <p:cNvSpPr/>
          <p:nvPr/>
        </p:nvSpPr>
        <p:spPr>
          <a:xfrm>
            <a:off x="9716980" y="-1933127"/>
            <a:ext cx="4409959" cy="4409959"/>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6" name="Rectangle 5">
            <a:extLst>
              <a:ext uri="{FF2B5EF4-FFF2-40B4-BE49-F238E27FC236}">
                <a16:creationId xmlns:a16="http://schemas.microsoft.com/office/drawing/2014/main" id="{B92D6DC5-F0FF-C215-3E77-710B72164210}"/>
              </a:ext>
            </a:extLst>
          </p:cNvPr>
          <p:cNvSpPr/>
          <p:nvPr/>
        </p:nvSpPr>
        <p:spPr>
          <a:xfrm>
            <a:off x="6926029" y="2037763"/>
            <a:ext cx="3349348" cy="3285640"/>
          </a:xfrm>
          <a:prstGeom prst="rect">
            <a:avLst/>
          </a:prstGeom>
          <a:solidFill>
            <a:schemeClr val="accent1">
              <a:alpha val="0"/>
            </a:schemeClr>
          </a:solidFill>
          <a:ln w="158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 name="Text">
            <a:extLst>
              <a:ext uri="{FF2B5EF4-FFF2-40B4-BE49-F238E27FC236}">
                <a16:creationId xmlns:a16="http://schemas.microsoft.com/office/drawing/2014/main" id="{682ED032-B60B-6E8C-BB8A-6A7B44786A09}"/>
              </a:ext>
            </a:extLst>
          </p:cNvPr>
          <p:cNvSpPr txBox="1"/>
          <p:nvPr/>
        </p:nvSpPr>
        <p:spPr>
          <a:xfrm>
            <a:off x="1022777" y="2243345"/>
            <a:ext cx="3906215" cy="1846659"/>
          </a:xfrm>
          <a:prstGeom prst="rect">
            <a:avLst/>
          </a:prstGeom>
          <a:noFill/>
        </p:spPr>
        <p:txBody>
          <a:bodyPr wrap="square" lIns="0" tIns="0" rIns="0" bIns="0" rtlCol="0">
            <a:spAutoFit/>
          </a:bodyPr>
          <a:lstStyle/>
          <a:p>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Failing to match </a:t>
            </a:r>
          </a:p>
          <a:p>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savers to their pensions</a:t>
            </a:r>
            <a:endParaRPr lang="en-GB" sz="4000" b="1">
              <a:solidFill>
                <a:schemeClr val="bg1"/>
              </a:solidFill>
              <a:latin typeface="Arial" panose="020B0604020202020204" pitchFamily="34" charset="0"/>
              <a:cs typeface="Arial" panose="020B0604020202020204" pitchFamily="34" charset="0"/>
            </a:endParaRPr>
          </a:p>
        </p:txBody>
      </p:sp>
      <p:sp>
        <p:nvSpPr>
          <p:cNvPr id="3" name="Text">
            <a:extLst>
              <a:ext uri="{FF2B5EF4-FFF2-40B4-BE49-F238E27FC236}">
                <a16:creationId xmlns:a16="http://schemas.microsoft.com/office/drawing/2014/main" id="{58920305-7DA8-4A98-EC78-BAB65AD00C6A}"/>
              </a:ext>
            </a:extLst>
          </p:cNvPr>
          <p:cNvSpPr txBox="1"/>
          <p:nvPr/>
        </p:nvSpPr>
        <p:spPr>
          <a:xfrm>
            <a:off x="1066902" y="4205682"/>
            <a:ext cx="4199070" cy="1107996"/>
          </a:xfrm>
          <a:prstGeom prst="rect">
            <a:avLst/>
          </a:prstGeom>
          <a:noFill/>
        </p:spPr>
        <p:txBody>
          <a:bodyPr wrap="square" lIns="0" tIns="0" rIns="0" bIns="0" rtlCol="0">
            <a:spAutoFit/>
          </a:bodyPr>
          <a:lstStyle/>
          <a:p>
            <a:r>
              <a:rPr lang="en-US" sz="2400" b="1">
                <a:solidFill>
                  <a:schemeClr val="accent2"/>
                </a:solidFill>
                <a:latin typeface="Arial" panose="020B0604020202020204" pitchFamily="34" charset="0"/>
                <a:ea typeface="Calibri" panose="020F0502020204030204" pitchFamily="34" charset="0"/>
                <a:cs typeface="Arial" panose="020B0604020202020204" pitchFamily="34" charset="0"/>
              </a:rPr>
              <a:t>Scheme E and F who do not return any possible matches to their find requests</a:t>
            </a:r>
            <a:endParaRPr lang="en-GB" sz="2400" b="1">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5BC3E7FB-C78A-22C5-6DA8-37352FDBC0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2377" y="821411"/>
            <a:ext cx="3851144" cy="2123792"/>
          </a:xfrm>
          <a:prstGeom prst="rect">
            <a:avLst/>
          </a:prstGeom>
          <a:effectLst>
            <a:outerShdw dist="127000" dir="13500000" algn="ctr" rotWithShape="0">
              <a:schemeClr val="tx2">
                <a:alpha val="25000"/>
              </a:schemeClr>
            </a:outerShdw>
          </a:effectLst>
        </p:spPr>
      </p:pic>
      <p:pic>
        <p:nvPicPr>
          <p:cNvPr id="4" name="Graphic 3">
            <a:extLst>
              <a:ext uri="{FF2B5EF4-FFF2-40B4-BE49-F238E27FC236}">
                <a16:creationId xmlns:a16="http://schemas.microsoft.com/office/drawing/2014/main" id="{5025192D-A227-F9DE-D23A-C8FC32ED12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43543" y="1971861"/>
            <a:ext cx="2343404" cy="2343402"/>
          </a:xfrm>
          <a:prstGeom prst="rect">
            <a:avLst/>
          </a:prstGeom>
        </p:spPr>
      </p:pic>
      <p:grpSp>
        <p:nvGrpSpPr>
          <p:cNvPr id="31" name="Group 30">
            <a:extLst>
              <a:ext uri="{FF2B5EF4-FFF2-40B4-BE49-F238E27FC236}">
                <a16:creationId xmlns:a16="http://schemas.microsoft.com/office/drawing/2014/main" id="{38C51195-760C-725F-8B50-694594BD7186}"/>
              </a:ext>
            </a:extLst>
          </p:cNvPr>
          <p:cNvGrpSpPr/>
          <p:nvPr/>
        </p:nvGrpSpPr>
        <p:grpSpPr>
          <a:xfrm>
            <a:off x="8851214" y="3839597"/>
            <a:ext cx="2491387" cy="2409951"/>
            <a:chOff x="8851214" y="3839597"/>
            <a:chExt cx="2491387" cy="2409951"/>
          </a:xfrm>
        </p:grpSpPr>
        <p:grpSp>
          <p:nvGrpSpPr>
            <p:cNvPr id="10" name="Graphic 6">
              <a:extLst>
                <a:ext uri="{FF2B5EF4-FFF2-40B4-BE49-F238E27FC236}">
                  <a16:creationId xmlns:a16="http://schemas.microsoft.com/office/drawing/2014/main" id="{1D98F174-5EF7-F900-9BDA-FA5B12606FC4}"/>
                </a:ext>
              </a:extLst>
            </p:cNvPr>
            <p:cNvGrpSpPr/>
            <p:nvPr/>
          </p:nvGrpSpPr>
          <p:grpSpPr>
            <a:xfrm rot="777843">
              <a:off x="9135719" y="3904958"/>
              <a:ext cx="2206882" cy="2344590"/>
              <a:chOff x="9276686" y="4017782"/>
              <a:chExt cx="2069771" cy="2198924"/>
            </a:xfrm>
            <a:solidFill>
              <a:srgbClr val="2D2768"/>
            </a:solidFill>
          </p:grpSpPr>
          <p:sp>
            <p:nvSpPr>
              <p:cNvPr id="11" name="Freeform: Shape 10">
                <a:extLst>
                  <a:ext uri="{FF2B5EF4-FFF2-40B4-BE49-F238E27FC236}">
                    <a16:creationId xmlns:a16="http://schemas.microsoft.com/office/drawing/2014/main" id="{A22AB8D3-B863-C689-37B3-C77AFF1F41D1}"/>
                  </a:ext>
                </a:extLst>
              </p:cNvPr>
              <p:cNvSpPr/>
              <p:nvPr/>
            </p:nvSpPr>
            <p:spPr>
              <a:xfrm>
                <a:off x="9276686" y="4126895"/>
                <a:ext cx="2069771" cy="1978508"/>
              </a:xfrm>
              <a:custGeom>
                <a:avLst/>
                <a:gdLst>
                  <a:gd name="connsiteX0" fmla="*/ 247475 w 2069771"/>
                  <a:gd name="connsiteY0" fmla="*/ 1967520 h 1978508"/>
                  <a:gd name="connsiteX1" fmla="*/ 0 w 2069771"/>
                  <a:gd name="connsiteY1" fmla="*/ 1856852 h 1978508"/>
                  <a:gd name="connsiteX2" fmla="*/ 1474400 w 2069771"/>
                  <a:gd name="connsiteY2" fmla="*/ 0 h 1978508"/>
                  <a:gd name="connsiteX3" fmla="*/ 1715214 w 2069771"/>
                  <a:gd name="connsiteY3" fmla="*/ 66611 h 1978508"/>
                  <a:gd name="connsiteX4" fmla="*/ 1807387 w 2069771"/>
                  <a:gd name="connsiteY4" fmla="*/ 125478 h 1978508"/>
                  <a:gd name="connsiteX5" fmla="*/ 2046848 w 2069771"/>
                  <a:gd name="connsiteY5" fmla="*/ 407611 h 1978508"/>
                  <a:gd name="connsiteX6" fmla="*/ 2035724 w 2069771"/>
                  <a:gd name="connsiteY6" fmla="*/ 543605 h 1978508"/>
                  <a:gd name="connsiteX7" fmla="*/ 380527 w 2069771"/>
                  <a:gd name="connsiteY7" fmla="*/ 1948552 h 1978508"/>
                  <a:gd name="connsiteX8" fmla="*/ 247475 w 2069771"/>
                  <a:gd name="connsiteY8" fmla="*/ 1967520 h 197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771" h="1978508">
                    <a:moveTo>
                      <a:pt x="247475" y="1967520"/>
                    </a:moveTo>
                    <a:lnTo>
                      <a:pt x="0" y="1856852"/>
                    </a:lnTo>
                    <a:lnTo>
                      <a:pt x="1474400" y="0"/>
                    </a:lnTo>
                    <a:lnTo>
                      <a:pt x="1715214" y="66611"/>
                    </a:lnTo>
                    <a:cubicBezTo>
                      <a:pt x="1751157" y="76552"/>
                      <a:pt x="1783245" y="97076"/>
                      <a:pt x="1807387" y="125478"/>
                    </a:cubicBezTo>
                    <a:lnTo>
                      <a:pt x="2046848" y="407611"/>
                    </a:lnTo>
                    <a:cubicBezTo>
                      <a:pt x="2081337" y="448220"/>
                      <a:pt x="2076333" y="509116"/>
                      <a:pt x="2035724" y="543605"/>
                    </a:cubicBezTo>
                    <a:lnTo>
                      <a:pt x="380527" y="1948552"/>
                    </a:lnTo>
                    <a:cubicBezTo>
                      <a:pt x="343536" y="1979964"/>
                      <a:pt x="291803" y="1987335"/>
                      <a:pt x="247475" y="1967520"/>
                    </a:cubicBezTo>
                    <a:close/>
                  </a:path>
                </a:pathLst>
              </a:custGeom>
              <a:solidFill>
                <a:srgbClr val="2D2768"/>
              </a:solidFill>
              <a:ln w="337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5991BE8-59C3-48E9-49BB-A02FB751E824}"/>
                  </a:ext>
                </a:extLst>
              </p:cNvPr>
              <p:cNvSpPr/>
              <p:nvPr/>
            </p:nvSpPr>
            <p:spPr>
              <a:xfrm>
                <a:off x="9465970" y="4017782"/>
                <a:ext cx="1770287" cy="2198924"/>
              </a:xfrm>
              <a:custGeom>
                <a:avLst/>
                <a:gdLst>
                  <a:gd name="connsiteX0" fmla="*/ 1731849 w 1770287"/>
                  <a:gd name="connsiteY0" fmla="*/ 1945711 h 2198924"/>
                  <a:gd name="connsiteX1" fmla="*/ 1464053 w 1770287"/>
                  <a:gd name="connsiteY1" fmla="*/ 2173033 h 2198924"/>
                  <a:gd name="connsiteX2" fmla="*/ 1356022 w 1770287"/>
                  <a:gd name="connsiteY2" fmla="*/ 2192273 h 2198924"/>
                  <a:gd name="connsiteX3" fmla="*/ 1155581 w 1770287"/>
                  <a:gd name="connsiteY3" fmla="*/ 2118764 h 2198924"/>
                  <a:gd name="connsiteX4" fmla="*/ 1096848 w 1770287"/>
                  <a:gd name="connsiteY4" fmla="*/ 2067538 h 2198924"/>
                  <a:gd name="connsiteX5" fmla="*/ 0 w 1770287"/>
                  <a:gd name="connsiteY5" fmla="*/ 0 h 2198924"/>
                  <a:gd name="connsiteX6" fmla="*/ 247272 w 1770287"/>
                  <a:gd name="connsiteY6" fmla="*/ 71716 h 2198924"/>
                  <a:gd name="connsiteX7" fmla="*/ 329065 w 1770287"/>
                  <a:gd name="connsiteY7" fmla="*/ 124701 h 2198924"/>
                  <a:gd name="connsiteX8" fmla="*/ 1744394 w 1770287"/>
                  <a:gd name="connsiteY8" fmla="*/ 1792135 h 2198924"/>
                  <a:gd name="connsiteX9" fmla="*/ 1731849 w 1770287"/>
                  <a:gd name="connsiteY9" fmla="*/ 1945711 h 219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0287" h="2198924">
                    <a:moveTo>
                      <a:pt x="1731849" y="1945711"/>
                    </a:moveTo>
                    <a:lnTo>
                      <a:pt x="1464053" y="2173033"/>
                    </a:lnTo>
                    <a:cubicBezTo>
                      <a:pt x="1434129" y="2198427"/>
                      <a:pt x="1392878" y="2205764"/>
                      <a:pt x="1356022" y="2192273"/>
                    </a:cubicBezTo>
                    <a:lnTo>
                      <a:pt x="1155581" y="2118764"/>
                    </a:lnTo>
                    <a:cubicBezTo>
                      <a:pt x="1130356" y="2109500"/>
                      <a:pt x="1109426" y="2091275"/>
                      <a:pt x="1096848" y="2067538"/>
                    </a:cubicBezTo>
                    <a:lnTo>
                      <a:pt x="0" y="0"/>
                    </a:lnTo>
                    <a:lnTo>
                      <a:pt x="247272" y="71716"/>
                    </a:lnTo>
                    <a:cubicBezTo>
                      <a:pt x="279157" y="80981"/>
                      <a:pt x="307594" y="99375"/>
                      <a:pt x="329065" y="124701"/>
                    </a:cubicBezTo>
                    <a:lnTo>
                      <a:pt x="1744394" y="1792135"/>
                    </a:lnTo>
                    <a:cubicBezTo>
                      <a:pt x="1783346" y="1838018"/>
                      <a:pt x="1777699" y="1906759"/>
                      <a:pt x="1731849" y="1945711"/>
                    </a:cubicBezTo>
                    <a:close/>
                  </a:path>
                </a:pathLst>
              </a:custGeom>
              <a:solidFill>
                <a:srgbClr val="2D2768"/>
              </a:solidFill>
              <a:ln w="3371" cap="flat">
                <a:noFill/>
                <a:prstDash val="solid"/>
                <a:miter/>
              </a:ln>
            </p:spPr>
            <p:txBody>
              <a:bodyPr rtlCol="0" anchor="ctr"/>
              <a:lstStyle/>
              <a:p>
                <a:endParaRPr lang="en-GB"/>
              </a:p>
            </p:txBody>
          </p:sp>
        </p:grpSp>
        <p:sp>
          <p:nvSpPr>
            <p:cNvPr id="30" name="Freeform: Shape 29">
              <a:extLst>
                <a:ext uri="{FF2B5EF4-FFF2-40B4-BE49-F238E27FC236}">
                  <a16:creationId xmlns:a16="http://schemas.microsoft.com/office/drawing/2014/main" id="{8B46FF6B-4539-1A21-AB6C-8ADCDC475B65}"/>
                </a:ext>
              </a:extLst>
            </p:cNvPr>
            <p:cNvSpPr/>
            <p:nvPr/>
          </p:nvSpPr>
          <p:spPr>
            <a:xfrm rot="777843">
              <a:off x="8851214" y="3839597"/>
              <a:ext cx="2204793" cy="2209499"/>
            </a:xfrm>
            <a:custGeom>
              <a:avLst/>
              <a:gdLst>
                <a:gd name="connsiteX0" fmla="*/ 477725 w 2204793"/>
                <a:gd name="connsiteY0" fmla="*/ 3061 h 2209499"/>
                <a:gd name="connsiteX1" fmla="*/ 548991 w 2204793"/>
                <a:gd name="connsiteY1" fmla="*/ 23691 h 2209499"/>
                <a:gd name="connsiteX2" fmla="*/ 1134557 w 2204793"/>
                <a:gd name="connsiteY2" fmla="*/ 713564 h 2209499"/>
                <a:gd name="connsiteX3" fmla="*/ 1815662 w 2204793"/>
                <a:gd name="connsiteY3" fmla="*/ 135452 h 2209499"/>
                <a:gd name="connsiteX4" fmla="*/ 1926524 w 2204793"/>
                <a:gd name="connsiteY4" fmla="*/ 144537 h 2209499"/>
                <a:gd name="connsiteX5" fmla="*/ 2186102 w 2204793"/>
                <a:gd name="connsiteY5" fmla="*/ 450335 h 2209499"/>
                <a:gd name="connsiteX6" fmla="*/ 2177016 w 2204793"/>
                <a:gd name="connsiteY6" fmla="*/ 561195 h 2209499"/>
                <a:gd name="connsiteX7" fmla="*/ 1495927 w 2204793"/>
                <a:gd name="connsiteY7" fmla="*/ 1139305 h 2209499"/>
                <a:gd name="connsiteX8" fmla="*/ 2074014 w 2204793"/>
                <a:gd name="connsiteY8" fmla="*/ 1820366 h 2209499"/>
                <a:gd name="connsiteX9" fmla="*/ 2064965 w 2204793"/>
                <a:gd name="connsiteY9" fmla="*/ 1931227 h 2209499"/>
                <a:gd name="connsiteX10" fmla="*/ 1759167 w 2204793"/>
                <a:gd name="connsiteY10" fmla="*/ 2190805 h 2209499"/>
                <a:gd name="connsiteX11" fmla="*/ 1648305 w 2204793"/>
                <a:gd name="connsiteY11" fmla="*/ 2181756 h 2209499"/>
                <a:gd name="connsiteX12" fmla="*/ 1070202 w 2204793"/>
                <a:gd name="connsiteY12" fmla="*/ 1500662 h 2209499"/>
                <a:gd name="connsiteX13" fmla="*/ 389134 w 2204793"/>
                <a:gd name="connsiteY13" fmla="*/ 2078753 h 2209499"/>
                <a:gd name="connsiteX14" fmla="*/ 278273 w 2204793"/>
                <a:gd name="connsiteY14" fmla="*/ 2069667 h 2209499"/>
                <a:gd name="connsiteX15" fmla="*/ 278274 w 2204793"/>
                <a:gd name="connsiteY15" fmla="*/ 2069704 h 2209499"/>
                <a:gd name="connsiteX16" fmla="*/ 18696 w 2204793"/>
                <a:gd name="connsiteY16" fmla="*/ 1763869 h 2209499"/>
                <a:gd name="connsiteX17" fmla="*/ 27745 w 2204793"/>
                <a:gd name="connsiteY17" fmla="*/ 1653009 h 2209499"/>
                <a:gd name="connsiteX18" fmla="*/ 708831 w 2204793"/>
                <a:gd name="connsiteY18" fmla="*/ 1074913 h 2209499"/>
                <a:gd name="connsiteX19" fmla="*/ 130746 w 2204793"/>
                <a:gd name="connsiteY19" fmla="*/ 393842 h 2209499"/>
                <a:gd name="connsiteX20" fmla="*/ 139795 w 2204793"/>
                <a:gd name="connsiteY20" fmla="*/ 282980 h 2209499"/>
                <a:gd name="connsiteX21" fmla="*/ 454390 w 2204793"/>
                <a:gd name="connsiteY21" fmla="*/ 15939 h 2209499"/>
                <a:gd name="connsiteX22" fmla="*/ 477725 w 2204793"/>
                <a:gd name="connsiteY22" fmla="*/ 3061 h 220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4793" h="2209499">
                  <a:moveTo>
                    <a:pt x="477725" y="3061"/>
                  </a:moveTo>
                  <a:cubicBezTo>
                    <a:pt x="502686" y="-4755"/>
                    <a:pt x="531011" y="2492"/>
                    <a:pt x="548991" y="23691"/>
                  </a:cubicBezTo>
                  <a:lnTo>
                    <a:pt x="1134557" y="713564"/>
                  </a:lnTo>
                  <a:lnTo>
                    <a:pt x="1815662" y="135452"/>
                  </a:lnTo>
                  <a:cubicBezTo>
                    <a:pt x="1848795" y="107331"/>
                    <a:pt x="1898402" y="111405"/>
                    <a:pt x="1926524" y="144537"/>
                  </a:cubicBezTo>
                  <a:lnTo>
                    <a:pt x="2186102" y="450335"/>
                  </a:lnTo>
                  <a:cubicBezTo>
                    <a:pt x="2214223" y="483466"/>
                    <a:pt x="2210148" y="533075"/>
                    <a:pt x="2177016" y="561195"/>
                  </a:cubicBezTo>
                  <a:lnTo>
                    <a:pt x="1495927" y="1139305"/>
                  </a:lnTo>
                  <a:lnTo>
                    <a:pt x="2074014" y="1820366"/>
                  </a:lnTo>
                  <a:cubicBezTo>
                    <a:pt x="2102135" y="1853498"/>
                    <a:pt x="2098062" y="1903106"/>
                    <a:pt x="2064965" y="1931227"/>
                  </a:cubicBezTo>
                  <a:lnTo>
                    <a:pt x="1759167" y="2190805"/>
                  </a:lnTo>
                  <a:cubicBezTo>
                    <a:pt x="1726035" y="2218925"/>
                    <a:pt x="1676427" y="2214851"/>
                    <a:pt x="1648305" y="2181756"/>
                  </a:cubicBezTo>
                  <a:lnTo>
                    <a:pt x="1070202" y="1500662"/>
                  </a:lnTo>
                  <a:lnTo>
                    <a:pt x="389134" y="2078753"/>
                  </a:lnTo>
                  <a:cubicBezTo>
                    <a:pt x="356003" y="2106873"/>
                    <a:pt x="306394" y="2102800"/>
                    <a:pt x="278273" y="2069667"/>
                  </a:cubicBezTo>
                  <a:lnTo>
                    <a:pt x="278274" y="2069704"/>
                  </a:lnTo>
                  <a:lnTo>
                    <a:pt x="18696" y="1763869"/>
                  </a:lnTo>
                  <a:cubicBezTo>
                    <a:pt x="-9426" y="1730738"/>
                    <a:pt x="-5351" y="1681130"/>
                    <a:pt x="27745" y="1653009"/>
                  </a:cubicBezTo>
                  <a:lnTo>
                    <a:pt x="708831" y="1074913"/>
                  </a:lnTo>
                  <a:lnTo>
                    <a:pt x="130746" y="393842"/>
                  </a:lnTo>
                  <a:cubicBezTo>
                    <a:pt x="102625" y="360709"/>
                    <a:pt x="106699" y="311101"/>
                    <a:pt x="139795" y="282980"/>
                  </a:cubicBezTo>
                  <a:lnTo>
                    <a:pt x="454390" y="15939"/>
                  </a:lnTo>
                  <a:cubicBezTo>
                    <a:pt x="461456" y="9946"/>
                    <a:pt x="469403" y="5667"/>
                    <a:pt x="477725" y="3061"/>
                  </a:cubicBezTo>
                  <a:close/>
                </a:path>
              </a:pathLst>
            </a:custGeom>
            <a:solidFill>
              <a:srgbClr val="D05A9A"/>
            </a:solidFill>
            <a:ln w="19050" cap="flat">
              <a:solidFill>
                <a:srgbClr val="2D2768"/>
              </a:solidFill>
              <a:prstDash val="solid"/>
              <a:miter/>
            </a:ln>
          </p:spPr>
          <p:txBody>
            <a:bodyPr rtlCol="0" anchor="ctr"/>
            <a:lstStyle/>
            <a:p>
              <a:endParaRPr lang="en-GB"/>
            </a:p>
          </p:txBody>
        </p:sp>
      </p:grpSp>
    </p:spTree>
    <p:extLst>
      <p:ext uri="{BB962C8B-B14F-4D97-AF65-F5344CB8AC3E}">
        <p14:creationId xmlns:p14="http://schemas.microsoft.com/office/powerpoint/2010/main" val="182255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par>
                                <p:cTn id="9" presetID="21" presetClass="entr" presetSubtype="1" fill="hold" grpId="0" nodeType="with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par>
                                <p:cTn id="12" presetID="2" presetClass="entr" presetSubtype="2" accel="50000" decel="50000"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500" fill="hold"/>
                                        <p:tgtEl>
                                          <p:spTgt spid="8"/>
                                        </p:tgtEl>
                                        <p:attrNameLst>
                                          <p:attrName>ppt_x</p:attrName>
                                        </p:attrNameLst>
                                      </p:cBhvr>
                                      <p:tavLst>
                                        <p:tav tm="0">
                                          <p:val>
                                            <p:strVal val="1+#ppt_w/2"/>
                                          </p:val>
                                        </p:tav>
                                        <p:tav tm="100000">
                                          <p:val>
                                            <p:strVal val="#ppt_x"/>
                                          </p:val>
                                        </p:tav>
                                      </p:tavLst>
                                    </p:anim>
                                    <p:anim calcmode="lin" valueType="num">
                                      <p:cBhvr additive="base">
                                        <p:cTn id="15" dur="150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4" accel="18000" decel="82000" fill="hold" nodeType="withEffect">
                                  <p:stCondLst>
                                    <p:cond delay="50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1500" fill="hold"/>
                                        <p:tgtEl>
                                          <p:spTgt spid="31"/>
                                        </p:tgtEl>
                                        <p:attrNameLst>
                                          <p:attrName>ppt_x</p:attrName>
                                        </p:attrNameLst>
                                      </p:cBhvr>
                                      <p:tavLst>
                                        <p:tav tm="0">
                                          <p:val>
                                            <p:strVal val="#ppt_x"/>
                                          </p:val>
                                        </p:tav>
                                        <p:tav tm="100000">
                                          <p:val>
                                            <p:strVal val="#ppt_x"/>
                                          </p:val>
                                        </p:tav>
                                      </p:tavLst>
                                    </p:anim>
                                    <p:anim calcmode="lin" valueType="num">
                                      <p:cBhvr additive="base">
                                        <p:cTn id="19" dur="1500" fill="hold"/>
                                        <p:tgtEl>
                                          <p:spTgt spid="31"/>
                                        </p:tgtEl>
                                        <p:attrNameLst>
                                          <p:attrName>ppt_y</p:attrName>
                                        </p:attrNameLst>
                                      </p:cBhvr>
                                      <p:tavLst>
                                        <p:tav tm="0">
                                          <p:val>
                                            <p:strVal val="1+#ppt_h/2"/>
                                          </p:val>
                                        </p:tav>
                                        <p:tav tm="100000">
                                          <p:val>
                                            <p:strVal val="#ppt_y"/>
                                          </p:val>
                                        </p:tav>
                                      </p:tavLst>
                                    </p:anim>
                                  </p:childTnLst>
                                </p:cTn>
                              </p:par>
                              <p:par>
                                <p:cTn id="20" presetID="6" presetClass="emph" presetSubtype="0" repeatCount="indefinite" autoRev="1" fill="hold" grpId="0" nodeType="withEffect">
                                  <p:stCondLst>
                                    <p:cond delay="0"/>
                                  </p:stCondLst>
                                  <p:childTnLst>
                                    <p:animScale>
                                      <p:cBhvr>
                                        <p:cTn id="21" dur="15000" fill="hold"/>
                                        <p:tgtEl>
                                          <p:spTgt spid="29"/>
                                        </p:tgtEl>
                                      </p:cBhvr>
                                      <p:by x="125000" y="125000"/>
                                    </p:animScale>
                                  </p:childTnLst>
                                </p:cTn>
                              </p:par>
                              <p:par>
                                <p:cTn id="22" presetID="6" presetClass="emph" presetSubtype="0" repeatCount="indefinite" autoRev="1" fill="hold" grpId="0" nodeType="withEffect">
                                  <p:stCondLst>
                                    <p:cond delay="0"/>
                                  </p:stCondLst>
                                  <p:childTnLst>
                                    <p:animScale>
                                      <p:cBhvr>
                                        <p:cTn id="23" dur="20000" fill="hold"/>
                                        <p:tgtEl>
                                          <p:spTgt spid="28"/>
                                        </p:tgtEl>
                                      </p:cBhvr>
                                      <p:by x="125000" y="125000"/>
                                    </p:animScale>
                                  </p:childTnLst>
                                </p:cTn>
                              </p:par>
                              <p:par>
                                <p:cTn id="24" presetID="2" presetClass="entr" presetSubtype="8" accel="17000" decel="8300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500" fill="hold"/>
                                        <p:tgtEl>
                                          <p:spTgt spid="2"/>
                                        </p:tgtEl>
                                        <p:attrNameLst>
                                          <p:attrName>ppt_x</p:attrName>
                                        </p:attrNameLst>
                                      </p:cBhvr>
                                      <p:tavLst>
                                        <p:tav tm="0">
                                          <p:val>
                                            <p:strVal val="0-#ppt_w/2"/>
                                          </p:val>
                                        </p:tav>
                                        <p:tav tm="100000">
                                          <p:val>
                                            <p:strVal val="#ppt_x"/>
                                          </p:val>
                                        </p:tav>
                                      </p:tavLst>
                                    </p:anim>
                                    <p:anim calcmode="lin" valueType="num">
                                      <p:cBhvr additive="base">
                                        <p:cTn id="27" dur="1500" fill="hold"/>
                                        <p:tgtEl>
                                          <p:spTgt spid="2"/>
                                        </p:tgtEl>
                                        <p:attrNameLst>
                                          <p:attrName>ppt_y</p:attrName>
                                        </p:attrNameLst>
                                      </p:cBhvr>
                                      <p:tavLst>
                                        <p:tav tm="0">
                                          <p:val>
                                            <p:strVal val="#ppt_y"/>
                                          </p:val>
                                        </p:tav>
                                        <p:tav tm="100000">
                                          <p:val>
                                            <p:strVal val="#ppt_y"/>
                                          </p:val>
                                        </p:tav>
                                      </p:tavLst>
                                    </p:anim>
                                  </p:childTnLst>
                                </p:cTn>
                              </p:par>
                              <p:par>
                                <p:cTn id="28" presetID="2" presetClass="entr" presetSubtype="8" accel="17000" decel="8300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1500" fill="hold"/>
                                        <p:tgtEl>
                                          <p:spTgt spid="3"/>
                                        </p:tgtEl>
                                        <p:attrNameLst>
                                          <p:attrName>ppt_x</p:attrName>
                                        </p:attrNameLst>
                                      </p:cBhvr>
                                      <p:tavLst>
                                        <p:tav tm="0">
                                          <p:val>
                                            <p:strVal val="0-#ppt_w/2"/>
                                          </p:val>
                                        </p:tav>
                                        <p:tav tm="100000">
                                          <p:val>
                                            <p:strVal val="#ppt_x"/>
                                          </p:val>
                                        </p:tav>
                                      </p:tavLst>
                                    </p:anim>
                                    <p:anim calcmode="lin" valueType="num">
                                      <p:cBhvr additive="base">
                                        <p:cTn id="31"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6" grpId="0" animBg="1"/>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nament">
            <a:extLst>
              <a:ext uri="{FF2B5EF4-FFF2-40B4-BE49-F238E27FC236}">
                <a16:creationId xmlns:a16="http://schemas.microsoft.com/office/drawing/2014/main" id="{202030FE-1052-1B6A-9590-DC49ECCBBE50}"/>
              </a:ext>
            </a:extLst>
          </p:cNvPr>
          <p:cNvSpPr/>
          <p:nvPr/>
        </p:nvSpPr>
        <p:spPr>
          <a:xfrm>
            <a:off x="-5753505" y="-5719853"/>
            <a:ext cx="12140243" cy="12140243"/>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Ornament">
            <a:extLst>
              <a:ext uri="{FF2B5EF4-FFF2-40B4-BE49-F238E27FC236}">
                <a16:creationId xmlns:a16="http://schemas.microsoft.com/office/drawing/2014/main" id="{1F2DC3D6-0EA8-AF11-C45C-56CCF7436768}"/>
              </a:ext>
            </a:extLst>
          </p:cNvPr>
          <p:cNvSpPr/>
          <p:nvPr/>
        </p:nvSpPr>
        <p:spPr>
          <a:xfrm>
            <a:off x="-3856511" y="-3822859"/>
            <a:ext cx="7690666" cy="7690666"/>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2" name="Ornament">
            <a:extLst>
              <a:ext uri="{FF2B5EF4-FFF2-40B4-BE49-F238E27FC236}">
                <a16:creationId xmlns:a16="http://schemas.microsoft.com/office/drawing/2014/main" id="{C5B1E9CA-7D1D-1A21-3A07-3871A89F21E3}"/>
              </a:ext>
            </a:extLst>
          </p:cNvPr>
          <p:cNvSpPr/>
          <p:nvPr/>
        </p:nvSpPr>
        <p:spPr>
          <a:xfrm>
            <a:off x="-1047483" y="-1013831"/>
            <a:ext cx="2072610" cy="207261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98" name="Text">
            <a:extLst>
              <a:ext uri="{FF2B5EF4-FFF2-40B4-BE49-F238E27FC236}">
                <a16:creationId xmlns:a16="http://schemas.microsoft.com/office/drawing/2014/main" id="{F0D12FC3-919F-0999-30E6-CFBBF3D7C098}"/>
              </a:ext>
            </a:extLst>
          </p:cNvPr>
          <p:cNvSpPr txBox="1"/>
          <p:nvPr/>
        </p:nvSpPr>
        <p:spPr>
          <a:xfrm>
            <a:off x="8777055" y="4861262"/>
            <a:ext cx="1064394" cy="553998"/>
          </a:xfrm>
          <a:prstGeom prst="rect">
            <a:avLst/>
          </a:prstGeom>
          <a:noFill/>
        </p:spPr>
        <p:txBody>
          <a:bodyPr wrap="none" lIns="0" tIns="0" rIns="0" bIns="0" rtlCol="0">
            <a:spAutoFit/>
          </a:bodyPr>
          <a:lstStyle/>
          <a:p>
            <a:r>
              <a:rPr lang="en-GB" b="1">
                <a:solidFill>
                  <a:schemeClr val="bg1"/>
                </a:solidFill>
                <a:latin typeface="Arial" panose="020B0604020202020204" pitchFamily="34" charset="0"/>
                <a:cs typeface="Arial" panose="020B0604020202020204" pitchFamily="34" charset="0"/>
              </a:rPr>
              <a:t>Webinar</a:t>
            </a:r>
          </a:p>
          <a:p>
            <a:r>
              <a:rPr lang="en-GB" b="1">
                <a:solidFill>
                  <a:schemeClr val="bg1"/>
                </a:solidFill>
                <a:latin typeface="Arial" panose="020B0604020202020204" pitchFamily="34" charset="0"/>
                <a:cs typeface="Arial" panose="020B0604020202020204" pitchFamily="34" charset="0"/>
              </a:rPr>
              <a:t>recording</a:t>
            </a:r>
            <a:endParaRPr lang="en-PT" b="1">
              <a:solidFill>
                <a:schemeClr val="bg1"/>
              </a:solidFill>
              <a:latin typeface="Arial" panose="020B0604020202020204" pitchFamily="34" charset="0"/>
              <a:cs typeface="Arial" panose="020B0604020202020204" pitchFamily="34" charset="0"/>
            </a:endParaRPr>
          </a:p>
        </p:txBody>
      </p:sp>
      <p:sp>
        <p:nvSpPr>
          <p:cNvPr id="97" name="Text">
            <a:extLst>
              <a:ext uri="{FF2B5EF4-FFF2-40B4-BE49-F238E27FC236}">
                <a16:creationId xmlns:a16="http://schemas.microsoft.com/office/drawing/2014/main" id="{FA1CDB6C-327F-D115-98D9-09C411C3A129}"/>
              </a:ext>
            </a:extLst>
          </p:cNvPr>
          <p:cNvSpPr txBox="1"/>
          <p:nvPr/>
        </p:nvSpPr>
        <p:spPr>
          <a:xfrm>
            <a:off x="8777055" y="2972400"/>
            <a:ext cx="1295226" cy="553998"/>
          </a:xfrm>
          <a:prstGeom prst="rect">
            <a:avLst/>
          </a:prstGeom>
          <a:noFill/>
        </p:spPr>
        <p:txBody>
          <a:bodyPr wrap="none" lIns="0" tIns="0" rIns="0" bIns="0" rtlCol="0">
            <a:spAutoFit/>
          </a:bodyPr>
          <a:lstStyle/>
          <a:p>
            <a:r>
              <a:rPr lang="en-GB" b="1">
                <a:solidFill>
                  <a:schemeClr val="bg1"/>
                </a:solidFill>
                <a:latin typeface="Arial" panose="020B0604020202020204" pitchFamily="34" charset="0"/>
                <a:cs typeface="Arial" panose="020B0604020202020204" pitchFamily="34" charset="0"/>
              </a:rPr>
              <a:t>Useful links</a:t>
            </a:r>
          </a:p>
          <a:p>
            <a:r>
              <a:rPr lang="en-GB" b="1">
                <a:solidFill>
                  <a:schemeClr val="bg1"/>
                </a:solidFill>
                <a:latin typeface="Arial" panose="020B0604020202020204" pitchFamily="34" charset="0"/>
                <a:cs typeface="Arial" panose="020B0604020202020204" pitchFamily="34" charset="0"/>
              </a:rPr>
              <a:t>document</a:t>
            </a:r>
            <a:endParaRPr lang="en-PT" b="1">
              <a:solidFill>
                <a:schemeClr val="bg1"/>
              </a:solidFill>
              <a:latin typeface="Arial" panose="020B0604020202020204" pitchFamily="34" charset="0"/>
              <a:cs typeface="Arial" panose="020B0604020202020204" pitchFamily="34" charset="0"/>
            </a:endParaRPr>
          </a:p>
        </p:txBody>
      </p:sp>
      <p:sp>
        <p:nvSpPr>
          <p:cNvPr id="24" name="Text">
            <a:extLst>
              <a:ext uri="{FF2B5EF4-FFF2-40B4-BE49-F238E27FC236}">
                <a16:creationId xmlns:a16="http://schemas.microsoft.com/office/drawing/2014/main" id="{E57E4774-1202-A187-B365-123BC45E1735}"/>
              </a:ext>
            </a:extLst>
          </p:cNvPr>
          <p:cNvSpPr txBox="1"/>
          <p:nvPr/>
        </p:nvSpPr>
        <p:spPr>
          <a:xfrm>
            <a:off x="8777055" y="983534"/>
            <a:ext cx="1564531" cy="553998"/>
          </a:xfrm>
          <a:prstGeom prst="rect">
            <a:avLst/>
          </a:prstGeom>
          <a:noFill/>
        </p:spPr>
        <p:txBody>
          <a:bodyPr wrap="none" lIns="0" tIns="0" rIns="0" bIns="0" rtlCol="0">
            <a:spAutoFit/>
          </a:bodyPr>
          <a:lstStyle/>
          <a:p>
            <a:r>
              <a:rPr lang="en-GB" b="1">
                <a:solidFill>
                  <a:schemeClr val="bg1"/>
                </a:solidFill>
                <a:latin typeface="Arial" panose="020B0604020202020204" pitchFamily="34" charset="0"/>
                <a:cs typeface="Arial" panose="020B0604020202020204" pitchFamily="34" charset="0"/>
              </a:rPr>
              <a:t>Downloadable</a:t>
            </a:r>
          </a:p>
          <a:p>
            <a:r>
              <a:rPr lang="en-GB" b="1">
                <a:solidFill>
                  <a:schemeClr val="bg1"/>
                </a:solidFill>
                <a:latin typeface="Arial" panose="020B0604020202020204" pitchFamily="34" charset="0"/>
                <a:cs typeface="Arial" panose="020B0604020202020204" pitchFamily="34" charset="0"/>
              </a:rPr>
              <a:t>slides</a:t>
            </a:r>
            <a:endParaRPr lang="en-PT" b="1">
              <a:solidFill>
                <a:schemeClr val="bg1"/>
              </a:solidFill>
              <a:latin typeface="Arial" panose="020B0604020202020204" pitchFamily="34" charset="0"/>
              <a:cs typeface="Arial" panose="020B0604020202020204" pitchFamily="34" charset="0"/>
            </a:endParaRPr>
          </a:p>
        </p:txBody>
      </p:sp>
      <p:grpSp>
        <p:nvGrpSpPr>
          <p:cNvPr id="96" name="Icon">
            <a:extLst>
              <a:ext uri="{FF2B5EF4-FFF2-40B4-BE49-F238E27FC236}">
                <a16:creationId xmlns:a16="http://schemas.microsoft.com/office/drawing/2014/main" id="{9088D6E7-D5B9-6E44-8F72-69601CDAC7B7}"/>
              </a:ext>
            </a:extLst>
          </p:cNvPr>
          <p:cNvGrpSpPr/>
          <p:nvPr/>
        </p:nvGrpSpPr>
        <p:grpSpPr>
          <a:xfrm>
            <a:off x="6784014" y="4249648"/>
            <a:ext cx="1706910" cy="1706910"/>
            <a:chOff x="7119721" y="4578260"/>
            <a:chExt cx="1706910" cy="1706910"/>
          </a:xfrm>
        </p:grpSpPr>
        <p:sp>
          <p:nvSpPr>
            <p:cNvPr id="89" name="Circle">
              <a:extLst>
                <a:ext uri="{FF2B5EF4-FFF2-40B4-BE49-F238E27FC236}">
                  <a16:creationId xmlns:a16="http://schemas.microsoft.com/office/drawing/2014/main" id="{A0DE52AB-9E4D-BF15-4E1C-C950242E63C0}"/>
                </a:ext>
              </a:extLst>
            </p:cNvPr>
            <p:cNvSpPr/>
            <p:nvPr/>
          </p:nvSpPr>
          <p:spPr>
            <a:xfrm>
              <a:off x="7119721" y="4578260"/>
              <a:ext cx="1706910" cy="170691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90" name="Icon">
              <a:extLst>
                <a:ext uri="{FF2B5EF4-FFF2-40B4-BE49-F238E27FC236}">
                  <a16:creationId xmlns:a16="http://schemas.microsoft.com/office/drawing/2014/main" id="{20B6C2C3-FE68-CF6C-678E-273CA8CA29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0089" y="5098628"/>
              <a:ext cx="666173" cy="666173"/>
            </a:xfrm>
            <a:prstGeom prst="rect">
              <a:avLst/>
            </a:prstGeom>
          </p:spPr>
        </p:pic>
      </p:grpSp>
      <p:grpSp>
        <p:nvGrpSpPr>
          <p:cNvPr id="95" name="Icon">
            <a:extLst>
              <a:ext uri="{FF2B5EF4-FFF2-40B4-BE49-F238E27FC236}">
                <a16:creationId xmlns:a16="http://schemas.microsoft.com/office/drawing/2014/main" id="{97796236-3D18-D424-D6C1-34B070CA927D}"/>
              </a:ext>
            </a:extLst>
          </p:cNvPr>
          <p:cNvGrpSpPr/>
          <p:nvPr/>
        </p:nvGrpSpPr>
        <p:grpSpPr>
          <a:xfrm>
            <a:off x="6784014" y="2346498"/>
            <a:ext cx="1706910" cy="1706910"/>
            <a:chOff x="7119721" y="2483811"/>
            <a:chExt cx="1706910" cy="1706910"/>
          </a:xfrm>
        </p:grpSpPr>
        <p:sp>
          <p:nvSpPr>
            <p:cNvPr id="87" name="Circle">
              <a:extLst>
                <a:ext uri="{FF2B5EF4-FFF2-40B4-BE49-F238E27FC236}">
                  <a16:creationId xmlns:a16="http://schemas.microsoft.com/office/drawing/2014/main" id="{E09D3D7B-E97D-5F11-4DF1-959EDD737579}"/>
                </a:ext>
              </a:extLst>
            </p:cNvPr>
            <p:cNvSpPr/>
            <p:nvPr/>
          </p:nvSpPr>
          <p:spPr>
            <a:xfrm>
              <a:off x="7119721" y="2483811"/>
              <a:ext cx="1706910" cy="170691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88" name="Icon">
              <a:extLst>
                <a:ext uri="{FF2B5EF4-FFF2-40B4-BE49-F238E27FC236}">
                  <a16:creationId xmlns:a16="http://schemas.microsoft.com/office/drawing/2014/main" id="{C1A67FD9-2149-E46D-3167-F6393EA48D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56954" y="3021045"/>
              <a:ext cx="632443" cy="632443"/>
            </a:xfrm>
            <a:prstGeom prst="rect">
              <a:avLst/>
            </a:prstGeom>
          </p:spPr>
        </p:pic>
      </p:grpSp>
      <p:grpSp>
        <p:nvGrpSpPr>
          <p:cNvPr id="92" name="Icon">
            <a:extLst>
              <a:ext uri="{FF2B5EF4-FFF2-40B4-BE49-F238E27FC236}">
                <a16:creationId xmlns:a16="http://schemas.microsoft.com/office/drawing/2014/main" id="{C02CFE68-FBDF-4360-B924-6CF6A8DF6E2A}"/>
              </a:ext>
            </a:extLst>
          </p:cNvPr>
          <p:cNvGrpSpPr/>
          <p:nvPr/>
        </p:nvGrpSpPr>
        <p:grpSpPr>
          <a:xfrm>
            <a:off x="6784014" y="400496"/>
            <a:ext cx="1706910" cy="1706910"/>
            <a:chOff x="7119721" y="400496"/>
            <a:chExt cx="1706910" cy="1706910"/>
          </a:xfrm>
        </p:grpSpPr>
        <p:sp>
          <p:nvSpPr>
            <p:cNvPr id="28" name="Circle">
              <a:extLst>
                <a:ext uri="{FF2B5EF4-FFF2-40B4-BE49-F238E27FC236}">
                  <a16:creationId xmlns:a16="http://schemas.microsoft.com/office/drawing/2014/main" id="{ADC49B41-D830-36C7-98BD-630597CCB6B5}"/>
                </a:ext>
              </a:extLst>
            </p:cNvPr>
            <p:cNvSpPr/>
            <p:nvPr/>
          </p:nvSpPr>
          <p:spPr>
            <a:xfrm>
              <a:off x="7119721" y="400496"/>
              <a:ext cx="1706910" cy="170691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76" name="Icon">
              <a:extLst>
                <a:ext uri="{FF2B5EF4-FFF2-40B4-BE49-F238E27FC236}">
                  <a16:creationId xmlns:a16="http://schemas.microsoft.com/office/drawing/2014/main" id="{692E35FF-E42B-6117-045D-FC0DC911CA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48522" y="862755"/>
              <a:ext cx="649308" cy="733634"/>
            </a:xfrm>
            <a:prstGeom prst="rect">
              <a:avLst/>
            </a:prstGeom>
          </p:spPr>
        </p:pic>
      </p:grpSp>
      <p:sp>
        <p:nvSpPr>
          <p:cNvPr id="17" name="Text">
            <a:extLst>
              <a:ext uri="{FF2B5EF4-FFF2-40B4-BE49-F238E27FC236}">
                <a16:creationId xmlns:a16="http://schemas.microsoft.com/office/drawing/2014/main" id="{690EC64E-7C27-1CC8-F854-90CA4584A899}"/>
              </a:ext>
            </a:extLst>
          </p:cNvPr>
          <p:cNvSpPr txBox="1"/>
          <p:nvPr/>
        </p:nvSpPr>
        <p:spPr>
          <a:xfrm>
            <a:off x="1025127" y="2221034"/>
            <a:ext cx="5156861" cy="1846659"/>
          </a:xfrm>
          <a:prstGeom prst="rect">
            <a:avLst/>
          </a:prstGeom>
          <a:noFill/>
        </p:spPr>
        <p:txBody>
          <a:bodyPr wrap="none" lIns="0" tIns="0" rIns="0" bIns="0" rtlCol="0">
            <a:spAutoFit/>
          </a:bodyPr>
          <a:lstStyle/>
          <a:p>
            <a:r>
              <a:rPr lang="en-GB" sz="4000" b="1" dirty="0">
                <a:solidFill>
                  <a:schemeClr val="bg1"/>
                </a:solidFill>
                <a:latin typeface="Arial" panose="020B0604020202020204" pitchFamily="34" charset="0"/>
                <a:cs typeface="Arial" panose="020B0604020202020204" pitchFamily="34" charset="0"/>
              </a:rPr>
              <a:t>Resources from </a:t>
            </a:r>
          </a:p>
          <a:p>
            <a:r>
              <a:rPr lang="en-GB" sz="4000" b="1" dirty="0">
                <a:solidFill>
                  <a:schemeClr val="bg1"/>
                </a:solidFill>
                <a:latin typeface="Arial" panose="020B0604020202020204" pitchFamily="34" charset="0"/>
                <a:cs typeface="Arial" panose="020B0604020202020204" pitchFamily="34" charset="0"/>
              </a:rPr>
              <a:t>today’s session will</a:t>
            </a:r>
          </a:p>
          <a:p>
            <a:r>
              <a:rPr lang="en-GB" sz="4000" b="1" dirty="0">
                <a:solidFill>
                  <a:schemeClr val="bg1"/>
                </a:solidFill>
                <a:latin typeface="Arial" panose="020B0604020202020204" pitchFamily="34" charset="0"/>
                <a:cs typeface="Arial" panose="020B0604020202020204" pitchFamily="34" charset="0"/>
              </a:rPr>
              <a:t>be available through:</a:t>
            </a:r>
            <a:endParaRPr lang="en-PT"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72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1000"/>
                                        <p:tgtEl>
                                          <p:spTgt spid="96"/>
                                        </p:tgtEl>
                                      </p:cBhvr>
                                    </p:animEffect>
                                  </p:childTnLst>
                                </p:cTn>
                              </p:par>
                              <p:par>
                                <p:cTn id="12" presetID="2" presetClass="entr" presetSubtype="2" accel="50000" decel="50000" fill="hold" grpId="0" nodeType="withEffect">
                                  <p:stCondLst>
                                    <p:cond delay="25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1500" fill="hold"/>
                                        <p:tgtEl>
                                          <p:spTgt spid="98"/>
                                        </p:tgtEl>
                                        <p:attrNameLst>
                                          <p:attrName>ppt_x</p:attrName>
                                        </p:attrNameLst>
                                      </p:cBhvr>
                                      <p:tavLst>
                                        <p:tav tm="0">
                                          <p:val>
                                            <p:strVal val="1+#ppt_w/2"/>
                                          </p:val>
                                        </p:tav>
                                        <p:tav tm="100000">
                                          <p:val>
                                            <p:strVal val="#ppt_x"/>
                                          </p:val>
                                        </p:tav>
                                      </p:tavLst>
                                    </p:anim>
                                    <p:anim calcmode="lin" valueType="num">
                                      <p:cBhvr additive="base">
                                        <p:cTn id="15" dur="1500" fill="hold"/>
                                        <p:tgtEl>
                                          <p:spTgt spid="98"/>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500"/>
                                  </p:stCondLst>
                                  <p:childTnLst>
                                    <p:set>
                                      <p:cBhvr>
                                        <p:cTn id="17" dur="1" fill="hold">
                                          <p:stCondLst>
                                            <p:cond delay="0"/>
                                          </p:stCondLst>
                                        </p:cTn>
                                        <p:tgtEl>
                                          <p:spTgt spid="95"/>
                                        </p:tgtEl>
                                        <p:attrNameLst>
                                          <p:attrName>style.visibility</p:attrName>
                                        </p:attrNameLst>
                                      </p:cBhvr>
                                      <p:to>
                                        <p:strVal val="visible"/>
                                      </p:to>
                                    </p:set>
                                    <p:animEffect transition="in" filter="fade">
                                      <p:cBhvr>
                                        <p:cTn id="18" dur="1000"/>
                                        <p:tgtEl>
                                          <p:spTgt spid="95"/>
                                        </p:tgtEl>
                                      </p:cBhvr>
                                    </p:animEffect>
                                  </p:childTnLst>
                                </p:cTn>
                              </p:par>
                              <p:par>
                                <p:cTn id="19" presetID="2" presetClass="entr" presetSubtype="2" accel="50000" decel="50000" fill="hold" grpId="0" nodeType="withEffect">
                                  <p:stCondLst>
                                    <p:cond delay="500"/>
                                  </p:stCondLst>
                                  <p:childTnLst>
                                    <p:set>
                                      <p:cBhvr>
                                        <p:cTn id="20" dur="1" fill="hold">
                                          <p:stCondLst>
                                            <p:cond delay="0"/>
                                          </p:stCondLst>
                                        </p:cTn>
                                        <p:tgtEl>
                                          <p:spTgt spid="97"/>
                                        </p:tgtEl>
                                        <p:attrNameLst>
                                          <p:attrName>style.visibility</p:attrName>
                                        </p:attrNameLst>
                                      </p:cBhvr>
                                      <p:to>
                                        <p:strVal val="visible"/>
                                      </p:to>
                                    </p:set>
                                    <p:anim calcmode="lin" valueType="num">
                                      <p:cBhvr additive="base">
                                        <p:cTn id="21" dur="1500" fill="hold"/>
                                        <p:tgtEl>
                                          <p:spTgt spid="97"/>
                                        </p:tgtEl>
                                        <p:attrNameLst>
                                          <p:attrName>ppt_x</p:attrName>
                                        </p:attrNameLst>
                                      </p:cBhvr>
                                      <p:tavLst>
                                        <p:tav tm="0">
                                          <p:val>
                                            <p:strVal val="1+#ppt_w/2"/>
                                          </p:val>
                                        </p:tav>
                                        <p:tav tm="100000">
                                          <p:val>
                                            <p:strVal val="#ppt_x"/>
                                          </p:val>
                                        </p:tav>
                                      </p:tavLst>
                                    </p:anim>
                                    <p:anim calcmode="lin" valueType="num">
                                      <p:cBhvr additive="base">
                                        <p:cTn id="22" dur="1500" fill="hold"/>
                                        <p:tgtEl>
                                          <p:spTgt spid="97"/>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1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1000"/>
                                        <p:tgtEl>
                                          <p:spTgt spid="92"/>
                                        </p:tgtEl>
                                      </p:cBhvr>
                                    </p:animEffect>
                                  </p:childTnLst>
                                </p:cTn>
                              </p:par>
                              <p:par>
                                <p:cTn id="26" presetID="2" presetClass="entr" presetSubtype="2" accel="50000" decel="50000" fill="hold" grpId="0" nodeType="withEffect">
                                  <p:stCondLst>
                                    <p:cond delay="75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1500" fill="hold"/>
                                        <p:tgtEl>
                                          <p:spTgt spid="24"/>
                                        </p:tgtEl>
                                        <p:attrNameLst>
                                          <p:attrName>ppt_x</p:attrName>
                                        </p:attrNameLst>
                                      </p:cBhvr>
                                      <p:tavLst>
                                        <p:tav tm="0">
                                          <p:val>
                                            <p:strVal val="1+#ppt_w/2"/>
                                          </p:val>
                                        </p:tav>
                                        <p:tav tm="100000">
                                          <p:val>
                                            <p:strVal val="#ppt_x"/>
                                          </p:val>
                                        </p:tav>
                                      </p:tavLst>
                                    </p:anim>
                                    <p:anim calcmode="lin" valueType="num">
                                      <p:cBhvr additive="base">
                                        <p:cTn id="29" dur="1500" fill="hold"/>
                                        <p:tgtEl>
                                          <p:spTgt spid="24"/>
                                        </p:tgtEl>
                                        <p:attrNameLst>
                                          <p:attrName>ppt_y</p:attrName>
                                        </p:attrNameLst>
                                      </p:cBhvr>
                                      <p:tavLst>
                                        <p:tav tm="0">
                                          <p:val>
                                            <p:strVal val="#ppt_y"/>
                                          </p:val>
                                        </p:tav>
                                        <p:tav tm="100000">
                                          <p:val>
                                            <p:strVal val="#ppt_y"/>
                                          </p:val>
                                        </p:tav>
                                      </p:tavLst>
                                    </p:anim>
                                  </p:childTnLst>
                                </p:cTn>
                              </p:par>
                              <p:par>
                                <p:cTn id="30" presetID="6" presetClass="emph" presetSubtype="0" repeatCount="indefinite" autoRev="1" fill="hold" grpId="0" nodeType="withEffect">
                                  <p:stCondLst>
                                    <p:cond delay="0"/>
                                  </p:stCondLst>
                                  <p:childTnLst>
                                    <p:animScale>
                                      <p:cBhvr>
                                        <p:cTn id="31" dur="15000" fill="hold"/>
                                        <p:tgtEl>
                                          <p:spTgt spid="12"/>
                                        </p:tgtEl>
                                      </p:cBhvr>
                                      <p:by x="125000" y="125000"/>
                                    </p:animScale>
                                  </p:childTnLst>
                                </p:cTn>
                              </p:par>
                              <p:par>
                                <p:cTn id="32" presetID="6" presetClass="emph" presetSubtype="0" repeatCount="indefinite" autoRev="1" fill="hold" grpId="0" nodeType="withEffect">
                                  <p:stCondLst>
                                    <p:cond delay="0"/>
                                  </p:stCondLst>
                                  <p:childTnLst>
                                    <p:animScale>
                                      <p:cBhvr>
                                        <p:cTn id="33" dur="20000" fill="hold"/>
                                        <p:tgtEl>
                                          <p:spTgt spid="8"/>
                                        </p:tgtEl>
                                      </p:cBhvr>
                                      <p:by x="125000" y="125000"/>
                                    </p:animScale>
                                  </p:childTnLst>
                                </p:cTn>
                              </p:par>
                              <p:par>
                                <p:cTn id="34" presetID="6" presetClass="emph" presetSubtype="0" repeatCount="indefinite" autoRev="1" fill="hold" grpId="0" nodeType="withEffect">
                                  <p:stCondLst>
                                    <p:cond delay="0"/>
                                  </p:stCondLst>
                                  <p:childTnLst>
                                    <p:animScale>
                                      <p:cBhvr>
                                        <p:cTn id="35" dur="250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98" grpId="0"/>
      <p:bldP spid="97" grpId="0"/>
      <p:bldP spid="24" grpId="0"/>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49876-3E29-C55A-0964-C810A1FE5E81}"/>
            </a:ext>
          </a:extLst>
        </p:cNvPr>
        <p:cNvGrpSpPr/>
        <p:nvPr/>
      </p:nvGrpSpPr>
      <p:grpSpPr>
        <a:xfrm>
          <a:off x="0" y="0"/>
          <a:ext cx="0" cy="0"/>
          <a:chOff x="0" y="0"/>
          <a:chExt cx="0" cy="0"/>
        </a:xfrm>
      </p:grpSpPr>
      <p:sp>
        <p:nvSpPr>
          <p:cNvPr id="6" name="Ornament">
            <a:extLst>
              <a:ext uri="{FF2B5EF4-FFF2-40B4-BE49-F238E27FC236}">
                <a16:creationId xmlns:a16="http://schemas.microsoft.com/office/drawing/2014/main" id="{27656F5B-7DEF-6D18-9E8F-4A10C8B81FD3}"/>
              </a:ext>
            </a:extLst>
          </p:cNvPr>
          <p:cNvSpPr/>
          <p:nvPr/>
        </p:nvSpPr>
        <p:spPr>
          <a:xfrm>
            <a:off x="2452256" y="-5831316"/>
            <a:ext cx="18333898" cy="1833389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7" name="Ornament">
            <a:extLst>
              <a:ext uri="{FF2B5EF4-FFF2-40B4-BE49-F238E27FC236}">
                <a16:creationId xmlns:a16="http://schemas.microsoft.com/office/drawing/2014/main" id="{27645B29-3BC4-B5AB-BFC3-E812D2E9A77D}"/>
              </a:ext>
            </a:extLst>
          </p:cNvPr>
          <p:cNvSpPr/>
          <p:nvPr/>
        </p:nvSpPr>
        <p:spPr>
          <a:xfrm>
            <a:off x="6080700" y="-2202872"/>
            <a:ext cx="11077010" cy="1107701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Ornament">
            <a:extLst>
              <a:ext uri="{FF2B5EF4-FFF2-40B4-BE49-F238E27FC236}">
                <a16:creationId xmlns:a16="http://schemas.microsoft.com/office/drawing/2014/main" id="{D2FE2643-67B7-FDFE-09A1-BCB31E6236C8}"/>
              </a:ext>
            </a:extLst>
          </p:cNvPr>
          <p:cNvSpPr/>
          <p:nvPr/>
        </p:nvSpPr>
        <p:spPr>
          <a:xfrm>
            <a:off x="9414225" y="1130653"/>
            <a:ext cx="4409959" cy="4409959"/>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grpSp>
        <p:nvGrpSpPr>
          <p:cNvPr id="24" name="Group 23">
            <a:extLst>
              <a:ext uri="{FF2B5EF4-FFF2-40B4-BE49-F238E27FC236}">
                <a16:creationId xmlns:a16="http://schemas.microsoft.com/office/drawing/2014/main" id="{E351C07E-0BAD-AF74-2DD0-DA8913FA6984}"/>
              </a:ext>
            </a:extLst>
          </p:cNvPr>
          <p:cNvGrpSpPr/>
          <p:nvPr/>
        </p:nvGrpSpPr>
        <p:grpSpPr>
          <a:xfrm>
            <a:off x="1021393" y="1516686"/>
            <a:ext cx="5742280" cy="1712477"/>
            <a:chOff x="1021393" y="1516686"/>
            <a:chExt cx="5742280" cy="1712477"/>
          </a:xfrm>
        </p:grpSpPr>
        <p:sp>
          <p:nvSpPr>
            <p:cNvPr id="2" name="Text">
              <a:extLst>
                <a:ext uri="{FF2B5EF4-FFF2-40B4-BE49-F238E27FC236}">
                  <a16:creationId xmlns:a16="http://schemas.microsoft.com/office/drawing/2014/main" id="{2BF2F025-3FC2-A64D-81AD-3F39FCF70524}"/>
                </a:ext>
              </a:extLst>
            </p:cNvPr>
            <p:cNvSpPr txBox="1"/>
            <p:nvPr/>
          </p:nvSpPr>
          <p:spPr>
            <a:xfrm>
              <a:off x="1021393" y="1516686"/>
              <a:ext cx="5465131" cy="1231106"/>
            </a:xfrm>
            <a:prstGeom prst="rect">
              <a:avLst/>
            </a:prstGeom>
            <a:noFill/>
          </p:spPr>
          <p:txBody>
            <a:bodyPr wrap="square" lIns="0" tIns="0" rIns="0" bIns="0" rtlCol="0">
              <a:spAutoFit/>
            </a:bodyPr>
            <a:lstStyle/>
            <a:p>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Pension dashboards are still in user testing</a:t>
              </a:r>
              <a:endParaRPr lang="en-GB" sz="4000" b="1">
                <a:solidFill>
                  <a:schemeClr val="bg1"/>
                </a:solidFill>
                <a:latin typeface="Arial" panose="020B0604020202020204" pitchFamily="34" charset="0"/>
                <a:cs typeface="Arial" panose="020B0604020202020204" pitchFamily="34" charset="0"/>
              </a:endParaRPr>
            </a:p>
          </p:txBody>
        </p:sp>
        <p:sp>
          <p:nvSpPr>
            <p:cNvPr id="3" name="Text">
              <a:extLst>
                <a:ext uri="{FF2B5EF4-FFF2-40B4-BE49-F238E27FC236}">
                  <a16:creationId xmlns:a16="http://schemas.microsoft.com/office/drawing/2014/main" id="{7DF7F3E0-D49B-749D-8359-B5EE4D4C4D4B}"/>
                </a:ext>
              </a:extLst>
            </p:cNvPr>
            <p:cNvSpPr txBox="1"/>
            <p:nvPr/>
          </p:nvSpPr>
          <p:spPr>
            <a:xfrm>
              <a:off x="1021393" y="2859831"/>
              <a:ext cx="5742280" cy="369332"/>
            </a:xfrm>
            <a:prstGeom prst="rect">
              <a:avLst/>
            </a:prstGeom>
            <a:noFill/>
          </p:spPr>
          <p:txBody>
            <a:bodyPr wrap="square" lIns="0" tIns="0" rIns="0" bIns="0" rtlCol="0">
              <a:spAutoFit/>
            </a:bodyPr>
            <a:lstStyle/>
            <a:p>
              <a:r>
                <a:rPr lang="en-US" sz="2400" b="1" dirty="0">
                  <a:solidFill>
                    <a:schemeClr val="accent2"/>
                  </a:solidFill>
                  <a:latin typeface="Arial" panose="020B0604020202020204" pitchFamily="34" charset="0"/>
                  <a:ea typeface="Calibri" panose="020F0502020204030204" pitchFamily="34" charset="0"/>
                  <a:cs typeface="Arial" panose="020B0604020202020204" pitchFamily="34" charset="0"/>
                </a:rPr>
                <a:t>Scheme E sets a tight matching policy</a:t>
              </a:r>
              <a:endParaRPr lang="en-GB" sz="2400" b="1"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0DAD9929-3BE5-9899-F21A-7DE06585A8C6}"/>
              </a:ext>
            </a:extLst>
          </p:cNvPr>
          <p:cNvGrpSpPr/>
          <p:nvPr/>
        </p:nvGrpSpPr>
        <p:grpSpPr>
          <a:xfrm>
            <a:off x="1028804" y="3938425"/>
            <a:ext cx="5557733" cy="1488996"/>
            <a:chOff x="572794" y="4167565"/>
            <a:chExt cx="5557733" cy="1488996"/>
          </a:xfrm>
        </p:grpSpPr>
        <p:sp>
          <p:nvSpPr>
            <p:cNvPr id="4" name="Text">
              <a:extLst>
                <a:ext uri="{FF2B5EF4-FFF2-40B4-BE49-F238E27FC236}">
                  <a16:creationId xmlns:a16="http://schemas.microsoft.com/office/drawing/2014/main" id="{4D15E0E7-DE22-3C98-4D17-A1ADD3B6CA0F}"/>
                </a:ext>
              </a:extLst>
            </p:cNvPr>
            <p:cNvSpPr txBox="1"/>
            <p:nvPr/>
          </p:nvSpPr>
          <p:spPr>
            <a:xfrm>
              <a:off x="572795" y="4167565"/>
              <a:ext cx="2989555" cy="369332"/>
            </a:xfrm>
            <a:prstGeom prst="rect">
              <a:avLst/>
            </a:prstGeom>
            <a:noFill/>
          </p:spPr>
          <p:txBody>
            <a:bodyPr wrap="square" lIns="0" tIns="0" rIns="0" bIns="0" rtlCol="0">
              <a:spAutoFit/>
            </a:bodyPr>
            <a:lstStyle/>
            <a:p>
              <a:r>
                <a:rPr lang="en-US" sz="2400" b="1">
                  <a:solidFill>
                    <a:schemeClr val="accent2"/>
                  </a:solidFill>
                  <a:latin typeface="Arial" panose="020B0604020202020204" pitchFamily="34" charset="0"/>
                  <a:ea typeface="Calibri" panose="020F0502020204030204" pitchFamily="34" charset="0"/>
                  <a:cs typeface="Arial" panose="020B0604020202020204" pitchFamily="34" charset="0"/>
                </a:rPr>
                <a:t>Action</a:t>
              </a:r>
              <a:endParaRPr lang="en-GB" sz="2400" b="1">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
              <a:extLst>
                <a:ext uri="{FF2B5EF4-FFF2-40B4-BE49-F238E27FC236}">
                  <a16:creationId xmlns:a16="http://schemas.microsoft.com/office/drawing/2014/main" id="{1EAA9B42-E9C8-5F05-71F0-7B2FB7AEF890}"/>
                </a:ext>
              </a:extLst>
            </p:cNvPr>
            <p:cNvSpPr txBox="1"/>
            <p:nvPr/>
          </p:nvSpPr>
          <p:spPr>
            <a:xfrm>
              <a:off x="572794" y="4548565"/>
              <a:ext cx="5557733" cy="1107996"/>
            </a:xfrm>
            <a:prstGeom prst="rect">
              <a:avLst/>
            </a:prstGeom>
            <a:noFill/>
          </p:spPr>
          <p:txBody>
            <a:bodyPr wrap="square" lIns="0" tIns="0" rIns="0" bIns="0" rtlCol="0">
              <a:spAutoFit/>
            </a:bodyPr>
            <a:lstStyle/>
            <a:p>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We issue a third-party compliance notice to the employer to provide the data set out in their legal obligations </a:t>
              </a:r>
              <a:endParaRPr lang="en-GB" sz="2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11" name="Freeform: Shape 10">
            <a:extLst>
              <a:ext uri="{FF2B5EF4-FFF2-40B4-BE49-F238E27FC236}">
                <a16:creationId xmlns:a16="http://schemas.microsoft.com/office/drawing/2014/main" id="{84F5C8F9-414F-ECCC-FA1F-3D3020760E2E}"/>
              </a:ext>
            </a:extLst>
          </p:cNvPr>
          <p:cNvSpPr/>
          <p:nvPr/>
        </p:nvSpPr>
        <p:spPr>
          <a:xfrm rot="16200000">
            <a:off x="1154959" y="3372436"/>
            <a:ext cx="319087" cy="533400"/>
          </a:xfrm>
          <a:custGeom>
            <a:avLst/>
            <a:gdLst>
              <a:gd name="connsiteX0" fmla="*/ 0 w 319087"/>
              <a:gd name="connsiteY0" fmla="*/ 266700 h 533400"/>
              <a:gd name="connsiteX1" fmla="*/ 200025 w 319087"/>
              <a:gd name="connsiteY1" fmla="*/ 533400 h 533400"/>
              <a:gd name="connsiteX2" fmla="*/ 319088 w 319087"/>
              <a:gd name="connsiteY2" fmla="*/ 533400 h 533400"/>
              <a:gd name="connsiteX3" fmla="*/ 119063 w 319087"/>
              <a:gd name="connsiteY3" fmla="*/ 266700 h 533400"/>
              <a:gd name="connsiteX4" fmla="*/ 319088 w 319087"/>
              <a:gd name="connsiteY4" fmla="*/ 0 h 533400"/>
              <a:gd name="connsiteX5" fmla="*/ 200025 w 319087"/>
              <a:gd name="connsiteY5" fmla="*/ 0 h 533400"/>
              <a:gd name="connsiteX6" fmla="*/ 0 w 319087"/>
              <a:gd name="connsiteY6" fmla="*/ 2667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0" y="266700"/>
                </a:moveTo>
                <a:lnTo>
                  <a:pt x="200025" y="533400"/>
                </a:lnTo>
                <a:lnTo>
                  <a:pt x="319088" y="533400"/>
                </a:lnTo>
                <a:lnTo>
                  <a:pt x="119063" y="266700"/>
                </a:lnTo>
                <a:lnTo>
                  <a:pt x="319088" y="0"/>
                </a:lnTo>
                <a:lnTo>
                  <a:pt x="200025" y="0"/>
                </a:lnTo>
                <a:lnTo>
                  <a:pt x="0" y="266700"/>
                </a:lnTo>
                <a:close/>
              </a:path>
            </a:pathLst>
          </a:custGeom>
          <a:solidFill>
            <a:schemeClr val="bg1"/>
          </a:solidFill>
          <a:ln w="9525" cap="flat">
            <a:noFill/>
            <a:prstDash val="solid"/>
            <a:miter/>
          </a:ln>
        </p:spPr>
        <p:txBody>
          <a:bodyPr rtlCol="0" anchor="ctr"/>
          <a:lstStyle/>
          <a:p>
            <a:endParaRPr lang="en-GB"/>
          </a:p>
        </p:txBody>
      </p:sp>
      <p:pic>
        <p:nvPicPr>
          <p:cNvPr id="23" name="Graphic 22">
            <a:extLst>
              <a:ext uri="{FF2B5EF4-FFF2-40B4-BE49-F238E27FC236}">
                <a16:creationId xmlns:a16="http://schemas.microsoft.com/office/drawing/2014/main" id="{BD73EB3D-0F53-316E-4929-1F0DDABC8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267794">
            <a:off x="7209474" y="894632"/>
            <a:ext cx="3480938" cy="5076364"/>
          </a:xfrm>
          <a:prstGeom prst="rect">
            <a:avLst/>
          </a:prstGeom>
        </p:spPr>
      </p:pic>
    </p:spTree>
    <p:extLst>
      <p:ext uri="{BB962C8B-B14F-4D97-AF65-F5344CB8AC3E}">
        <p14:creationId xmlns:p14="http://schemas.microsoft.com/office/powerpoint/2010/main" val="607482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15000" fill="hold"/>
                                        <p:tgtEl>
                                          <p:spTgt spid="8"/>
                                        </p:tgtEl>
                                      </p:cBhvr>
                                      <p:by x="125000" y="125000"/>
                                    </p:animScale>
                                  </p:childTnLst>
                                </p:cTn>
                              </p:par>
                              <p:par>
                                <p:cTn id="7" presetID="6" presetClass="emph" presetSubtype="0" repeatCount="indefinite" autoRev="1" fill="hold" grpId="0" nodeType="withEffect">
                                  <p:stCondLst>
                                    <p:cond delay="0"/>
                                  </p:stCondLst>
                                  <p:childTnLst>
                                    <p:animScale>
                                      <p:cBhvr>
                                        <p:cTn id="8" dur="20000" fill="hold"/>
                                        <p:tgtEl>
                                          <p:spTgt spid="7"/>
                                        </p:tgtEl>
                                      </p:cBhvr>
                                      <p:by x="125000" y="125000"/>
                                    </p:animScale>
                                  </p:childTnLst>
                                </p:cTn>
                              </p:par>
                              <p:par>
                                <p:cTn id="9" presetID="2" presetClass="entr" presetSubtype="8" accel="15000" decel="8500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250" fill="hold"/>
                                        <p:tgtEl>
                                          <p:spTgt spid="24"/>
                                        </p:tgtEl>
                                        <p:attrNameLst>
                                          <p:attrName>ppt_x</p:attrName>
                                        </p:attrNameLst>
                                      </p:cBhvr>
                                      <p:tavLst>
                                        <p:tav tm="0">
                                          <p:val>
                                            <p:strVal val="0-#ppt_w/2"/>
                                          </p:val>
                                        </p:tav>
                                        <p:tav tm="100000">
                                          <p:val>
                                            <p:strVal val="#ppt_x"/>
                                          </p:val>
                                        </p:tav>
                                      </p:tavLst>
                                    </p:anim>
                                    <p:anim calcmode="lin" valueType="num">
                                      <p:cBhvr additive="base">
                                        <p:cTn id="12" dur="1250" fill="hold"/>
                                        <p:tgtEl>
                                          <p:spTgt spid="24"/>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7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accel="15000" decel="85000" fill="hold" nodeType="withEffect">
                                  <p:stCondLst>
                                    <p:cond delay="75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250" fill="hold"/>
                                        <p:tgtEl>
                                          <p:spTgt spid="25"/>
                                        </p:tgtEl>
                                        <p:attrNameLst>
                                          <p:attrName>ppt_x</p:attrName>
                                        </p:attrNameLst>
                                      </p:cBhvr>
                                      <p:tavLst>
                                        <p:tav tm="0">
                                          <p:val>
                                            <p:strVal val="0-#ppt_w/2"/>
                                          </p:val>
                                        </p:tav>
                                        <p:tav tm="100000">
                                          <p:val>
                                            <p:strVal val="#ppt_x"/>
                                          </p:val>
                                        </p:tav>
                                      </p:tavLst>
                                    </p:anim>
                                    <p:anim calcmode="lin" valueType="num">
                                      <p:cBhvr additive="base">
                                        <p:cTn id="21" dur="125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4" accel="15000" decel="8500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1250" fill="hold"/>
                                        <p:tgtEl>
                                          <p:spTgt spid="23"/>
                                        </p:tgtEl>
                                        <p:attrNameLst>
                                          <p:attrName>ppt_x</p:attrName>
                                        </p:attrNameLst>
                                      </p:cBhvr>
                                      <p:tavLst>
                                        <p:tav tm="0">
                                          <p:val>
                                            <p:strVal val="#ppt_x"/>
                                          </p:val>
                                        </p:tav>
                                        <p:tav tm="100000">
                                          <p:val>
                                            <p:strVal val="#ppt_x"/>
                                          </p:val>
                                        </p:tav>
                                      </p:tavLst>
                                    </p:anim>
                                    <p:anim calcmode="lin" valueType="num">
                                      <p:cBhvr additive="base">
                                        <p:cTn id="25" dur="12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59257-E587-022A-F3F9-6F7C0C6ED183}"/>
            </a:ext>
          </a:extLst>
        </p:cNvPr>
        <p:cNvGrpSpPr/>
        <p:nvPr/>
      </p:nvGrpSpPr>
      <p:grpSpPr>
        <a:xfrm>
          <a:off x="0" y="0"/>
          <a:ext cx="0" cy="0"/>
          <a:chOff x="0" y="0"/>
          <a:chExt cx="0" cy="0"/>
        </a:xfrm>
      </p:grpSpPr>
      <p:sp>
        <p:nvSpPr>
          <p:cNvPr id="4" name="Ornament">
            <a:extLst>
              <a:ext uri="{FF2B5EF4-FFF2-40B4-BE49-F238E27FC236}">
                <a16:creationId xmlns:a16="http://schemas.microsoft.com/office/drawing/2014/main" id="{0F5C8D53-3354-E5F0-EBC5-EF80EAF6B763}"/>
              </a:ext>
            </a:extLst>
          </p:cNvPr>
          <p:cNvSpPr/>
          <p:nvPr/>
        </p:nvSpPr>
        <p:spPr>
          <a:xfrm>
            <a:off x="4450625" y="-6343737"/>
            <a:ext cx="14371859" cy="14371859"/>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5" name="Ornament">
            <a:extLst>
              <a:ext uri="{FF2B5EF4-FFF2-40B4-BE49-F238E27FC236}">
                <a16:creationId xmlns:a16="http://schemas.microsoft.com/office/drawing/2014/main" id="{8A2D4AA2-8B70-7CD3-56B2-0D63881138FB}"/>
              </a:ext>
            </a:extLst>
          </p:cNvPr>
          <p:cNvSpPr/>
          <p:nvPr/>
        </p:nvSpPr>
        <p:spPr>
          <a:xfrm>
            <a:off x="7067227" y="-3463160"/>
            <a:ext cx="8589745" cy="8589745"/>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6" name="Ornament">
            <a:extLst>
              <a:ext uri="{FF2B5EF4-FFF2-40B4-BE49-F238E27FC236}">
                <a16:creationId xmlns:a16="http://schemas.microsoft.com/office/drawing/2014/main" id="{8A8228B9-4E75-F884-9909-DAAE4E8942CB}"/>
              </a:ext>
            </a:extLst>
          </p:cNvPr>
          <p:cNvSpPr/>
          <p:nvPr/>
        </p:nvSpPr>
        <p:spPr>
          <a:xfrm>
            <a:off x="9716980" y="-1933127"/>
            <a:ext cx="4409959" cy="4409959"/>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Text">
            <a:extLst>
              <a:ext uri="{FF2B5EF4-FFF2-40B4-BE49-F238E27FC236}">
                <a16:creationId xmlns:a16="http://schemas.microsoft.com/office/drawing/2014/main" id="{94056BA0-466D-5357-D082-0241B09B80AE}"/>
              </a:ext>
            </a:extLst>
          </p:cNvPr>
          <p:cNvSpPr txBox="1"/>
          <p:nvPr/>
        </p:nvSpPr>
        <p:spPr>
          <a:xfrm>
            <a:off x="791110" y="769785"/>
            <a:ext cx="10654301" cy="4154984"/>
          </a:xfrm>
          <a:prstGeom prst="rect">
            <a:avLst/>
          </a:prstGeom>
          <a:noFill/>
        </p:spPr>
        <p:txBody>
          <a:bodyPr wrap="square" lIns="0" tIns="0" rIns="0" bIns="0" rtlCol="0">
            <a:spAutoFit/>
          </a:bodyPr>
          <a:lstStyle/>
          <a:p>
            <a:pPr lvl="0"/>
            <a:r>
              <a:rPr lang="en-GB" dirty="0">
                <a:solidFill>
                  <a:schemeClr val="bg1"/>
                </a:solidFill>
                <a:latin typeface="Arial" panose="020B0604020202020204" pitchFamily="34" charset="0"/>
                <a:cs typeface="Arial" panose="020B0604020202020204" pitchFamily="34" charset="0"/>
              </a:rPr>
              <a:t>While pensions dashboards are still in user testing, scheme E sets a tight matching policy, as their administrator advised they would be unable to handle the volume of queries arising from ‘possible matches’ due to limited resource. </a:t>
            </a:r>
          </a:p>
          <a:p>
            <a:pPr lvl="0"/>
            <a:endParaRPr lang="en-GB" dirty="0">
              <a:solidFill>
                <a:schemeClr val="bg1"/>
              </a:solidFill>
              <a:latin typeface="Arial" panose="020B0604020202020204" pitchFamily="34" charset="0"/>
              <a:cs typeface="Arial" panose="020B0604020202020204" pitchFamily="34" charset="0"/>
            </a:endParaRPr>
          </a:p>
          <a:p>
            <a:pPr lvl="0"/>
            <a:r>
              <a:rPr lang="en-GB" dirty="0">
                <a:solidFill>
                  <a:schemeClr val="bg1"/>
                </a:solidFill>
                <a:latin typeface="Arial" panose="020B0604020202020204" pitchFamily="34" charset="0"/>
                <a:cs typeface="Arial" panose="020B0604020202020204" pitchFamily="34" charset="0"/>
              </a:rPr>
              <a:t>This is caused by large data gaps in members’ first names and National Insurance numbers. The administrator has already put in place an improvement plan for these data gaps, but one large employer has not been providing the information they need, despite repeated attempts to engage. </a:t>
            </a:r>
          </a:p>
          <a:p>
            <a:pPr lvl="0"/>
            <a:endParaRPr lang="en-GB" dirty="0">
              <a:solidFill>
                <a:schemeClr val="bg1"/>
              </a:solidFill>
              <a:latin typeface="Arial" panose="020B0604020202020204" pitchFamily="34" charset="0"/>
              <a:cs typeface="Arial" panose="020B0604020202020204" pitchFamily="34" charset="0"/>
            </a:endParaRPr>
          </a:p>
          <a:p>
            <a:pPr lvl="0"/>
            <a:r>
              <a:rPr lang="en-GB" dirty="0">
                <a:solidFill>
                  <a:schemeClr val="bg1"/>
                </a:solidFill>
                <a:latin typeface="Arial" panose="020B0604020202020204" pitchFamily="34" charset="0"/>
                <a:cs typeface="Arial" panose="020B0604020202020204" pitchFamily="34" charset="0"/>
              </a:rPr>
              <a:t>As not matching savers is a breach, the trustees reported this breach to us. Upon investigation, the employer is unable to provide a reasonable explanation for this to us.</a:t>
            </a:r>
          </a:p>
          <a:p>
            <a:pPr lvl="1"/>
            <a:endParaRPr lang="en-GB" dirty="0">
              <a:solidFill>
                <a:schemeClr val="bg1"/>
              </a:solidFill>
              <a:latin typeface="Arial" panose="020B0604020202020204" pitchFamily="34" charset="0"/>
              <a:cs typeface="Arial" panose="020B0604020202020204" pitchFamily="34" charset="0"/>
            </a:endParaRPr>
          </a:p>
          <a:p>
            <a:pPr lvl="1"/>
            <a:r>
              <a:rPr lang="en-GB" dirty="0">
                <a:solidFill>
                  <a:schemeClr val="bg1"/>
                </a:solidFill>
                <a:latin typeface="Arial" panose="020B0604020202020204" pitchFamily="34" charset="0"/>
                <a:cs typeface="Arial" panose="020B0604020202020204" pitchFamily="34" charset="0"/>
              </a:rPr>
              <a:t>Action: We issue a </a:t>
            </a:r>
            <a:r>
              <a:rPr lang="en-GB" u="sng" dirty="0">
                <a:solidFill>
                  <a:schemeClr val="bg1"/>
                </a:solidFill>
                <a:latin typeface="Arial" panose="020B0604020202020204" pitchFamily="34" charset="0"/>
                <a:cs typeface="Arial" panose="020B0604020202020204" pitchFamily="34" charset="0"/>
              </a:rPr>
              <a:t>third-party compliance notice to the employer to provide the data set out in their legal obligations</a:t>
            </a:r>
            <a:r>
              <a:rPr lang="en-GB" dirty="0">
                <a:solidFill>
                  <a:schemeClr val="bg1"/>
                </a:solidFill>
                <a:latin typeface="Arial" panose="020B0604020202020204" pitchFamily="34" charset="0"/>
                <a:cs typeface="Arial" panose="020B0604020202020204" pitchFamily="34" charset="0"/>
              </a:rPr>
              <a:t>, which is needed by the scheme. We follow up with the trustees of scheme E to ensure that the </a:t>
            </a:r>
            <a:r>
              <a:rPr lang="en-GB" u="sng" dirty="0">
                <a:solidFill>
                  <a:schemeClr val="bg1"/>
                </a:solidFill>
                <a:latin typeface="Arial" panose="020B0604020202020204" pitchFamily="34" charset="0"/>
                <a:cs typeface="Arial" panose="020B0604020202020204" pitchFamily="34" charset="0"/>
              </a:rPr>
              <a:t>matching policy is reviewed once the issue is resolved</a:t>
            </a:r>
            <a:r>
              <a:rPr lang="en-GB" dirty="0">
                <a:solidFill>
                  <a:schemeClr val="bg1"/>
                </a:solidFill>
                <a:latin typeface="Arial" panose="020B0604020202020204" pitchFamily="34" charset="0"/>
                <a:cs typeface="Arial" panose="020B0604020202020204" pitchFamily="34" charset="0"/>
              </a:rPr>
              <a:t> and monitor the volumes of possible matches to confirm</a:t>
            </a:r>
            <a:r>
              <a:rPr lang="en-GB" dirty="0"/>
              <a:t>.</a:t>
            </a:r>
            <a:endParaRPr lang="en-GB" sz="1600" dirty="0"/>
          </a:p>
        </p:txBody>
      </p:sp>
    </p:spTree>
    <p:extLst>
      <p:ext uri="{BB962C8B-B14F-4D97-AF65-F5344CB8AC3E}">
        <p14:creationId xmlns:p14="http://schemas.microsoft.com/office/powerpoint/2010/main" val="4047885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0" nodeType="withEffect">
                                  <p:stCondLst>
                                    <p:cond delay="0"/>
                                  </p:stCondLst>
                                  <p:childTnLst>
                                    <p:animScale>
                                      <p:cBhvr>
                                        <p:cTn id="10" dur="15000" fill="hold"/>
                                        <p:tgtEl>
                                          <p:spTgt spid="6"/>
                                        </p:tgtEl>
                                      </p:cBhvr>
                                      <p:by x="125000" y="125000"/>
                                    </p:animScale>
                                  </p:childTnLst>
                                </p:cTn>
                              </p:par>
                              <p:par>
                                <p:cTn id="11" presetID="6" presetClass="emph" presetSubtype="0" repeatCount="indefinite" autoRev="1" fill="hold" grpId="0" nodeType="withEffect">
                                  <p:stCondLst>
                                    <p:cond delay="0"/>
                                  </p:stCondLst>
                                  <p:childTnLst>
                                    <p:animScale>
                                      <p:cBhvr>
                                        <p:cTn id="12" dur="20000" fill="hold"/>
                                        <p:tgtEl>
                                          <p:spTgt spid="5"/>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5598D-C571-E58E-E305-00E052B6E1B3}"/>
            </a:ext>
          </a:extLst>
        </p:cNvPr>
        <p:cNvGrpSpPr/>
        <p:nvPr/>
      </p:nvGrpSpPr>
      <p:grpSpPr>
        <a:xfrm>
          <a:off x="0" y="0"/>
          <a:ext cx="0" cy="0"/>
          <a:chOff x="0" y="0"/>
          <a:chExt cx="0" cy="0"/>
        </a:xfrm>
      </p:grpSpPr>
      <p:sp>
        <p:nvSpPr>
          <p:cNvPr id="6" name="Ornament">
            <a:extLst>
              <a:ext uri="{FF2B5EF4-FFF2-40B4-BE49-F238E27FC236}">
                <a16:creationId xmlns:a16="http://schemas.microsoft.com/office/drawing/2014/main" id="{EC4793DF-C0A2-FDE2-3FB8-800813320A74}"/>
              </a:ext>
            </a:extLst>
          </p:cNvPr>
          <p:cNvSpPr/>
          <p:nvPr/>
        </p:nvSpPr>
        <p:spPr>
          <a:xfrm>
            <a:off x="2452256" y="-5831316"/>
            <a:ext cx="18333898" cy="1833389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7" name="Ornament">
            <a:extLst>
              <a:ext uri="{FF2B5EF4-FFF2-40B4-BE49-F238E27FC236}">
                <a16:creationId xmlns:a16="http://schemas.microsoft.com/office/drawing/2014/main" id="{4828A8E6-9A33-D7DB-CDB3-10D6355CAAEA}"/>
              </a:ext>
            </a:extLst>
          </p:cNvPr>
          <p:cNvSpPr/>
          <p:nvPr/>
        </p:nvSpPr>
        <p:spPr>
          <a:xfrm>
            <a:off x="6080700" y="-2202872"/>
            <a:ext cx="11077010" cy="1107701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Ornament">
            <a:extLst>
              <a:ext uri="{FF2B5EF4-FFF2-40B4-BE49-F238E27FC236}">
                <a16:creationId xmlns:a16="http://schemas.microsoft.com/office/drawing/2014/main" id="{F9C2E2B2-023A-EF33-ECB0-CEE708F3537E}"/>
              </a:ext>
            </a:extLst>
          </p:cNvPr>
          <p:cNvSpPr/>
          <p:nvPr/>
        </p:nvSpPr>
        <p:spPr>
          <a:xfrm>
            <a:off x="9414225" y="1130653"/>
            <a:ext cx="4409959" cy="4409959"/>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grpSp>
        <p:nvGrpSpPr>
          <p:cNvPr id="24" name="Group 23">
            <a:extLst>
              <a:ext uri="{FF2B5EF4-FFF2-40B4-BE49-F238E27FC236}">
                <a16:creationId xmlns:a16="http://schemas.microsoft.com/office/drawing/2014/main" id="{04EE6092-1892-28F7-5597-D0AF27DDEB99}"/>
              </a:ext>
            </a:extLst>
          </p:cNvPr>
          <p:cNvGrpSpPr/>
          <p:nvPr/>
        </p:nvGrpSpPr>
        <p:grpSpPr>
          <a:xfrm>
            <a:off x="978259" y="1039650"/>
            <a:ext cx="7064265" cy="2641499"/>
            <a:chOff x="978259" y="972415"/>
            <a:chExt cx="7064265" cy="2641499"/>
          </a:xfrm>
        </p:grpSpPr>
        <p:sp>
          <p:nvSpPr>
            <p:cNvPr id="2" name="Text">
              <a:extLst>
                <a:ext uri="{FF2B5EF4-FFF2-40B4-BE49-F238E27FC236}">
                  <a16:creationId xmlns:a16="http://schemas.microsoft.com/office/drawing/2014/main" id="{2DD0C5FC-BD07-0AFE-5908-FF734B01AAE2}"/>
                </a:ext>
              </a:extLst>
            </p:cNvPr>
            <p:cNvSpPr txBox="1"/>
            <p:nvPr/>
          </p:nvSpPr>
          <p:spPr>
            <a:xfrm>
              <a:off x="978259" y="972415"/>
              <a:ext cx="6688617" cy="1846659"/>
            </a:xfrm>
            <a:prstGeom prst="rect">
              <a:avLst/>
            </a:prstGeom>
            <a:noFill/>
          </p:spPr>
          <p:txBody>
            <a:bodyPr wrap="square" lIns="0" tIns="0" rIns="0" bIns="0" rtlCol="0">
              <a:spAutoFit/>
            </a:bodyPr>
            <a:lstStyle/>
            <a:p>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Trend analysis of the system data over several months after public launch</a:t>
              </a:r>
              <a:endParaRPr lang="en-GB" sz="4000" b="1" dirty="0">
                <a:solidFill>
                  <a:schemeClr val="bg1"/>
                </a:solidFill>
                <a:latin typeface="Arial" panose="020B0604020202020204" pitchFamily="34" charset="0"/>
                <a:cs typeface="Arial" panose="020B0604020202020204" pitchFamily="34" charset="0"/>
              </a:endParaRPr>
            </a:p>
          </p:txBody>
        </p:sp>
        <p:sp>
          <p:nvSpPr>
            <p:cNvPr id="3" name="Text">
              <a:extLst>
                <a:ext uri="{FF2B5EF4-FFF2-40B4-BE49-F238E27FC236}">
                  <a16:creationId xmlns:a16="http://schemas.microsoft.com/office/drawing/2014/main" id="{F70C2041-11D3-7D46-048C-8BE71678E145}"/>
                </a:ext>
              </a:extLst>
            </p:cNvPr>
            <p:cNvSpPr txBox="1"/>
            <p:nvPr/>
          </p:nvSpPr>
          <p:spPr>
            <a:xfrm>
              <a:off x="1021978" y="2875250"/>
              <a:ext cx="7020546" cy="738664"/>
            </a:xfrm>
            <a:prstGeom prst="rect">
              <a:avLst/>
            </a:prstGeom>
            <a:noFill/>
          </p:spPr>
          <p:txBody>
            <a:bodyPr wrap="square" lIns="0" tIns="0" rIns="0" bIns="0" rtlCol="0">
              <a:spAutoFit/>
            </a:bodyPr>
            <a:lstStyle/>
            <a:p>
              <a:r>
                <a:rPr lang="en-US" sz="2400" b="1" dirty="0">
                  <a:solidFill>
                    <a:schemeClr val="accent2"/>
                  </a:solidFill>
                  <a:latin typeface="Arial" panose="020B0604020202020204" pitchFamily="34" charset="0"/>
                  <a:ea typeface="Calibri" panose="020F0502020204030204" pitchFamily="34" charset="0"/>
                  <a:cs typeface="Arial" panose="020B0604020202020204" pitchFamily="34" charset="0"/>
                </a:rPr>
                <a:t>Scheme F hasn’t returned any possible </a:t>
              </a:r>
            </a:p>
            <a:p>
              <a:r>
                <a:rPr lang="en-US" sz="2400" b="1" dirty="0">
                  <a:solidFill>
                    <a:schemeClr val="accent2"/>
                  </a:solidFill>
                  <a:latin typeface="Arial" panose="020B0604020202020204" pitchFamily="34" charset="0"/>
                  <a:ea typeface="Calibri" panose="020F0502020204030204" pitchFamily="34" charset="0"/>
                  <a:cs typeface="Arial" panose="020B0604020202020204" pitchFamily="34" charset="0"/>
                </a:rPr>
                <a:t>matches</a:t>
              </a:r>
              <a:endParaRPr lang="en-GB" sz="2400" b="1"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36CE4E4A-AAE3-E482-B745-B32A7F8E8765}"/>
              </a:ext>
            </a:extLst>
          </p:cNvPr>
          <p:cNvGrpSpPr/>
          <p:nvPr/>
        </p:nvGrpSpPr>
        <p:grpSpPr>
          <a:xfrm>
            <a:off x="1001430" y="4820593"/>
            <a:ext cx="5913720" cy="1488996"/>
            <a:chOff x="1001430" y="4296157"/>
            <a:chExt cx="5913720" cy="1488996"/>
          </a:xfrm>
        </p:grpSpPr>
        <p:sp>
          <p:nvSpPr>
            <p:cNvPr id="4" name="Text">
              <a:extLst>
                <a:ext uri="{FF2B5EF4-FFF2-40B4-BE49-F238E27FC236}">
                  <a16:creationId xmlns:a16="http://schemas.microsoft.com/office/drawing/2014/main" id="{FE0FBAF7-6D89-E63D-771F-4E59630E5823}"/>
                </a:ext>
              </a:extLst>
            </p:cNvPr>
            <p:cNvSpPr txBox="1"/>
            <p:nvPr/>
          </p:nvSpPr>
          <p:spPr>
            <a:xfrm>
              <a:off x="1001430" y="4296157"/>
              <a:ext cx="2989555" cy="369332"/>
            </a:xfrm>
            <a:prstGeom prst="rect">
              <a:avLst/>
            </a:prstGeom>
            <a:noFill/>
          </p:spPr>
          <p:txBody>
            <a:bodyPr wrap="square" lIns="0" tIns="0" rIns="0" bIns="0" rtlCol="0">
              <a:spAutoFit/>
            </a:bodyPr>
            <a:lstStyle/>
            <a:p>
              <a:r>
                <a:rPr lang="en-US" sz="2400" b="1">
                  <a:solidFill>
                    <a:schemeClr val="accent2"/>
                  </a:solidFill>
                  <a:latin typeface="Arial" panose="020B0604020202020204" pitchFamily="34" charset="0"/>
                  <a:ea typeface="Calibri" panose="020F0502020204030204" pitchFamily="34" charset="0"/>
                  <a:cs typeface="Arial" panose="020B0604020202020204" pitchFamily="34" charset="0"/>
                </a:rPr>
                <a:t>Action</a:t>
              </a:r>
              <a:endParaRPr lang="en-GB" sz="2400" b="1">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
              <a:extLst>
                <a:ext uri="{FF2B5EF4-FFF2-40B4-BE49-F238E27FC236}">
                  <a16:creationId xmlns:a16="http://schemas.microsoft.com/office/drawing/2014/main" id="{06080A0D-6257-A152-5AF4-B67B413A9A04}"/>
                </a:ext>
              </a:extLst>
            </p:cNvPr>
            <p:cNvSpPr txBox="1"/>
            <p:nvPr/>
          </p:nvSpPr>
          <p:spPr>
            <a:xfrm>
              <a:off x="1001430" y="4677157"/>
              <a:ext cx="5913720" cy="1107996"/>
            </a:xfrm>
            <a:prstGeom prst="rect">
              <a:avLst/>
            </a:prstGeom>
            <a:noFill/>
          </p:spPr>
          <p:txBody>
            <a:bodyPr wrap="square" lIns="0" tIns="0" rIns="0" bIns="0" rtlCol="0">
              <a:spAutoFit/>
            </a:bodyPr>
            <a:lstStyle/>
            <a:p>
              <a:r>
                <a:rPr lang="en-US" sz="2400" b="1">
                  <a:solidFill>
                    <a:schemeClr val="bg1"/>
                  </a:solidFill>
                  <a:latin typeface="Arial" panose="020B0604020202020204" pitchFamily="34" charset="0"/>
                  <a:ea typeface="Calibri" panose="020F0502020204030204" pitchFamily="34" charset="0"/>
                  <a:cs typeface="Arial" panose="020B0604020202020204" pitchFamily="34" charset="0"/>
                </a:rPr>
                <a:t>Not matching savers is a breach, we issue a compliance notice for the scheme to review its matching policy</a:t>
              </a:r>
              <a:endParaRPr lang="en-GB" sz="2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11" name="Freeform: Shape 10">
            <a:extLst>
              <a:ext uri="{FF2B5EF4-FFF2-40B4-BE49-F238E27FC236}">
                <a16:creationId xmlns:a16="http://schemas.microsoft.com/office/drawing/2014/main" id="{2A0017C4-60F1-CF06-2796-3B4ED3126815}"/>
              </a:ext>
            </a:extLst>
          </p:cNvPr>
          <p:cNvSpPr/>
          <p:nvPr/>
        </p:nvSpPr>
        <p:spPr>
          <a:xfrm rot="16200000">
            <a:off x="1136787" y="4245394"/>
            <a:ext cx="319087" cy="533400"/>
          </a:xfrm>
          <a:custGeom>
            <a:avLst/>
            <a:gdLst>
              <a:gd name="connsiteX0" fmla="*/ 0 w 319087"/>
              <a:gd name="connsiteY0" fmla="*/ 266700 h 533400"/>
              <a:gd name="connsiteX1" fmla="*/ 200025 w 319087"/>
              <a:gd name="connsiteY1" fmla="*/ 533400 h 533400"/>
              <a:gd name="connsiteX2" fmla="*/ 319088 w 319087"/>
              <a:gd name="connsiteY2" fmla="*/ 533400 h 533400"/>
              <a:gd name="connsiteX3" fmla="*/ 119063 w 319087"/>
              <a:gd name="connsiteY3" fmla="*/ 266700 h 533400"/>
              <a:gd name="connsiteX4" fmla="*/ 319088 w 319087"/>
              <a:gd name="connsiteY4" fmla="*/ 0 h 533400"/>
              <a:gd name="connsiteX5" fmla="*/ 200025 w 319087"/>
              <a:gd name="connsiteY5" fmla="*/ 0 h 533400"/>
              <a:gd name="connsiteX6" fmla="*/ 0 w 319087"/>
              <a:gd name="connsiteY6" fmla="*/ 2667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0" y="266700"/>
                </a:moveTo>
                <a:lnTo>
                  <a:pt x="200025" y="533400"/>
                </a:lnTo>
                <a:lnTo>
                  <a:pt x="319088" y="533400"/>
                </a:lnTo>
                <a:lnTo>
                  <a:pt x="119063" y="266700"/>
                </a:lnTo>
                <a:lnTo>
                  <a:pt x="319088" y="0"/>
                </a:lnTo>
                <a:lnTo>
                  <a:pt x="200025" y="0"/>
                </a:lnTo>
                <a:lnTo>
                  <a:pt x="0" y="266700"/>
                </a:lnTo>
                <a:close/>
              </a:path>
            </a:pathLst>
          </a:custGeom>
          <a:solidFill>
            <a:schemeClr val="bg1"/>
          </a:solidFill>
          <a:ln w="9525" cap="flat">
            <a:noFill/>
            <a:prstDash val="solid"/>
            <a:miter/>
          </a:ln>
        </p:spPr>
        <p:txBody>
          <a:bodyPr rtlCol="0" anchor="ctr"/>
          <a:lstStyle/>
          <a:p>
            <a:endParaRPr lang="en-GB"/>
          </a:p>
        </p:txBody>
      </p:sp>
      <p:pic>
        <p:nvPicPr>
          <p:cNvPr id="23" name="Graphic 22">
            <a:extLst>
              <a:ext uri="{FF2B5EF4-FFF2-40B4-BE49-F238E27FC236}">
                <a16:creationId xmlns:a16="http://schemas.microsoft.com/office/drawing/2014/main" id="{390FD2BE-041F-697F-E2C6-D61AEC41307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21267794">
            <a:off x="7875421" y="1188725"/>
            <a:ext cx="3077608" cy="4488178"/>
          </a:xfrm>
          <a:prstGeom prst="rect">
            <a:avLst/>
          </a:prstGeom>
        </p:spPr>
      </p:pic>
    </p:spTree>
    <p:extLst>
      <p:ext uri="{BB962C8B-B14F-4D97-AF65-F5344CB8AC3E}">
        <p14:creationId xmlns:p14="http://schemas.microsoft.com/office/powerpoint/2010/main" val="833693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15000" fill="hold"/>
                                        <p:tgtEl>
                                          <p:spTgt spid="8"/>
                                        </p:tgtEl>
                                      </p:cBhvr>
                                      <p:by x="125000" y="125000"/>
                                    </p:animScale>
                                  </p:childTnLst>
                                </p:cTn>
                              </p:par>
                              <p:par>
                                <p:cTn id="7" presetID="6" presetClass="emph" presetSubtype="0" repeatCount="indefinite" autoRev="1" fill="hold" grpId="0" nodeType="withEffect">
                                  <p:stCondLst>
                                    <p:cond delay="0"/>
                                  </p:stCondLst>
                                  <p:childTnLst>
                                    <p:animScale>
                                      <p:cBhvr>
                                        <p:cTn id="8" dur="20000" fill="hold"/>
                                        <p:tgtEl>
                                          <p:spTgt spid="7"/>
                                        </p:tgtEl>
                                      </p:cBhvr>
                                      <p:by x="125000" y="125000"/>
                                    </p:animScale>
                                  </p:childTnLst>
                                </p:cTn>
                              </p:par>
                              <p:par>
                                <p:cTn id="9" presetID="2" presetClass="entr" presetSubtype="8" accel="15000" decel="8500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250" fill="hold"/>
                                        <p:tgtEl>
                                          <p:spTgt spid="24"/>
                                        </p:tgtEl>
                                        <p:attrNameLst>
                                          <p:attrName>ppt_x</p:attrName>
                                        </p:attrNameLst>
                                      </p:cBhvr>
                                      <p:tavLst>
                                        <p:tav tm="0">
                                          <p:val>
                                            <p:strVal val="0-#ppt_w/2"/>
                                          </p:val>
                                        </p:tav>
                                        <p:tav tm="100000">
                                          <p:val>
                                            <p:strVal val="#ppt_x"/>
                                          </p:val>
                                        </p:tav>
                                      </p:tavLst>
                                    </p:anim>
                                    <p:anim calcmode="lin" valueType="num">
                                      <p:cBhvr additive="base">
                                        <p:cTn id="12" dur="1250" fill="hold"/>
                                        <p:tgtEl>
                                          <p:spTgt spid="24"/>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7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accel="15000" decel="85000" fill="hold" nodeType="withEffect">
                                  <p:stCondLst>
                                    <p:cond delay="75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250" fill="hold"/>
                                        <p:tgtEl>
                                          <p:spTgt spid="25"/>
                                        </p:tgtEl>
                                        <p:attrNameLst>
                                          <p:attrName>ppt_x</p:attrName>
                                        </p:attrNameLst>
                                      </p:cBhvr>
                                      <p:tavLst>
                                        <p:tav tm="0">
                                          <p:val>
                                            <p:strVal val="0-#ppt_w/2"/>
                                          </p:val>
                                        </p:tav>
                                        <p:tav tm="100000">
                                          <p:val>
                                            <p:strVal val="#ppt_x"/>
                                          </p:val>
                                        </p:tav>
                                      </p:tavLst>
                                    </p:anim>
                                    <p:anim calcmode="lin" valueType="num">
                                      <p:cBhvr additive="base">
                                        <p:cTn id="21" dur="125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4" accel="15000" decel="8500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1250" fill="hold"/>
                                        <p:tgtEl>
                                          <p:spTgt spid="23"/>
                                        </p:tgtEl>
                                        <p:attrNameLst>
                                          <p:attrName>ppt_x</p:attrName>
                                        </p:attrNameLst>
                                      </p:cBhvr>
                                      <p:tavLst>
                                        <p:tav tm="0">
                                          <p:val>
                                            <p:strVal val="#ppt_x"/>
                                          </p:val>
                                        </p:tav>
                                        <p:tav tm="100000">
                                          <p:val>
                                            <p:strVal val="#ppt_x"/>
                                          </p:val>
                                        </p:tav>
                                      </p:tavLst>
                                    </p:anim>
                                    <p:anim calcmode="lin" valueType="num">
                                      <p:cBhvr additive="base">
                                        <p:cTn id="25" dur="12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59257-E587-022A-F3F9-6F7C0C6ED183}"/>
            </a:ext>
          </a:extLst>
        </p:cNvPr>
        <p:cNvGrpSpPr/>
        <p:nvPr/>
      </p:nvGrpSpPr>
      <p:grpSpPr>
        <a:xfrm>
          <a:off x="0" y="0"/>
          <a:ext cx="0" cy="0"/>
          <a:chOff x="0" y="0"/>
          <a:chExt cx="0" cy="0"/>
        </a:xfrm>
      </p:grpSpPr>
      <p:sp>
        <p:nvSpPr>
          <p:cNvPr id="4" name="Ornament">
            <a:extLst>
              <a:ext uri="{FF2B5EF4-FFF2-40B4-BE49-F238E27FC236}">
                <a16:creationId xmlns:a16="http://schemas.microsoft.com/office/drawing/2014/main" id="{0F5C8D53-3354-E5F0-EBC5-EF80EAF6B763}"/>
              </a:ext>
            </a:extLst>
          </p:cNvPr>
          <p:cNvSpPr/>
          <p:nvPr/>
        </p:nvSpPr>
        <p:spPr>
          <a:xfrm>
            <a:off x="4450625" y="-6343737"/>
            <a:ext cx="14371859" cy="14371859"/>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5" name="Ornament">
            <a:extLst>
              <a:ext uri="{FF2B5EF4-FFF2-40B4-BE49-F238E27FC236}">
                <a16:creationId xmlns:a16="http://schemas.microsoft.com/office/drawing/2014/main" id="{8A2D4AA2-8B70-7CD3-56B2-0D63881138FB}"/>
              </a:ext>
            </a:extLst>
          </p:cNvPr>
          <p:cNvSpPr/>
          <p:nvPr/>
        </p:nvSpPr>
        <p:spPr>
          <a:xfrm>
            <a:off x="7067227" y="-3463160"/>
            <a:ext cx="8589745" cy="8589745"/>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6" name="Ornament">
            <a:extLst>
              <a:ext uri="{FF2B5EF4-FFF2-40B4-BE49-F238E27FC236}">
                <a16:creationId xmlns:a16="http://schemas.microsoft.com/office/drawing/2014/main" id="{8A8228B9-4E75-F884-9909-DAAE4E8942CB}"/>
              </a:ext>
            </a:extLst>
          </p:cNvPr>
          <p:cNvSpPr/>
          <p:nvPr/>
        </p:nvSpPr>
        <p:spPr>
          <a:xfrm>
            <a:off x="9716980" y="-1933127"/>
            <a:ext cx="4409959" cy="4409959"/>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Text">
            <a:extLst>
              <a:ext uri="{FF2B5EF4-FFF2-40B4-BE49-F238E27FC236}">
                <a16:creationId xmlns:a16="http://schemas.microsoft.com/office/drawing/2014/main" id="{94056BA0-466D-5357-D082-0241B09B80AE}"/>
              </a:ext>
            </a:extLst>
          </p:cNvPr>
          <p:cNvSpPr txBox="1"/>
          <p:nvPr/>
        </p:nvSpPr>
        <p:spPr>
          <a:xfrm>
            <a:off x="688368" y="769785"/>
            <a:ext cx="11013897" cy="3046988"/>
          </a:xfrm>
          <a:prstGeom prst="rect">
            <a:avLst/>
          </a:prstGeom>
          <a:noFill/>
        </p:spPr>
        <p:txBody>
          <a:bodyPr wrap="square" lIns="0" tIns="0" rIns="0" bIns="0" rtlCol="0">
            <a:spAutoFit/>
          </a:bodyPr>
          <a:lstStyle/>
          <a:p>
            <a:pPr lvl="0"/>
            <a:r>
              <a:rPr lang="en-GB" dirty="0">
                <a:solidFill>
                  <a:schemeClr val="bg1"/>
                </a:solidFill>
                <a:latin typeface="Arial" panose="020B0604020202020204" pitchFamily="34" charset="0"/>
                <a:cs typeface="Arial" panose="020B0604020202020204" pitchFamily="34" charset="0"/>
              </a:rPr>
              <a:t>Trend analysis of the system data over several months after public launch identifies that scheme F does not seem to have returned any possible matches. </a:t>
            </a:r>
          </a:p>
          <a:p>
            <a:pPr lvl="0"/>
            <a:endParaRPr lang="en-GB" dirty="0">
              <a:solidFill>
                <a:schemeClr val="bg1"/>
              </a:solidFill>
              <a:latin typeface="Arial" panose="020B0604020202020204" pitchFamily="34" charset="0"/>
              <a:cs typeface="Arial" panose="020B0604020202020204" pitchFamily="34" charset="0"/>
            </a:endParaRPr>
          </a:p>
          <a:p>
            <a:pPr lvl="0"/>
            <a:r>
              <a:rPr lang="en-GB" dirty="0">
                <a:solidFill>
                  <a:schemeClr val="bg1"/>
                </a:solidFill>
                <a:latin typeface="Arial" panose="020B0604020202020204" pitchFamily="34" charset="0"/>
                <a:cs typeface="Arial" panose="020B0604020202020204" pitchFamily="34" charset="0"/>
              </a:rPr>
              <a:t>We investigate and confirm that the scheme is using a binary matching policy, which does not allow for possible matches – only full matches. The trustees are unable to provide any explanation as to why they are only allowing for full matches.</a:t>
            </a:r>
          </a:p>
          <a:p>
            <a:pPr lvl="0"/>
            <a:endParaRPr lang="en-GB" dirty="0">
              <a:solidFill>
                <a:schemeClr val="bg1"/>
              </a:solidFill>
              <a:latin typeface="Arial" panose="020B0604020202020204" pitchFamily="34" charset="0"/>
              <a:cs typeface="Arial" panose="020B0604020202020204" pitchFamily="34" charset="0"/>
            </a:endParaRPr>
          </a:p>
          <a:p>
            <a:pPr lvl="1"/>
            <a:r>
              <a:rPr lang="en-GB" dirty="0">
                <a:solidFill>
                  <a:schemeClr val="bg1"/>
                </a:solidFill>
                <a:latin typeface="Arial" panose="020B0604020202020204" pitchFamily="34" charset="0"/>
                <a:cs typeface="Arial" panose="020B0604020202020204" pitchFamily="34" charset="0"/>
              </a:rPr>
              <a:t>Action: As not matching savers is a breach, </a:t>
            </a:r>
            <a:r>
              <a:rPr lang="en-GB" u="sng" dirty="0">
                <a:solidFill>
                  <a:schemeClr val="bg1"/>
                </a:solidFill>
                <a:latin typeface="Arial" panose="020B0604020202020204" pitchFamily="34" charset="0"/>
                <a:cs typeface="Arial" panose="020B0604020202020204" pitchFamily="34" charset="0"/>
              </a:rPr>
              <a:t>and their binary matching policy might be causing this to happen</a:t>
            </a:r>
            <a:r>
              <a:rPr lang="en-GB" dirty="0">
                <a:solidFill>
                  <a:schemeClr val="bg1"/>
                </a:solidFill>
                <a:latin typeface="Arial" panose="020B0604020202020204" pitchFamily="34" charset="0"/>
                <a:cs typeface="Arial" panose="020B0604020202020204" pitchFamily="34" charset="0"/>
              </a:rPr>
              <a:t>, we issue scheme F with a </a:t>
            </a:r>
            <a:r>
              <a:rPr lang="en-GB" u="sng" dirty="0">
                <a:solidFill>
                  <a:schemeClr val="bg1"/>
                </a:solidFill>
                <a:latin typeface="Arial" panose="020B0604020202020204" pitchFamily="34" charset="0"/>
                <a:cs typeface="Arial" panose="020B0604020202020204" pitchFamily="34" charset="0"/>
              </a:rPr>
              <a:t>compliance notice for the scheme to review its matching policy to ensure it is appropriate</a:t>
            </a:r>
            <a:endParaRPr lang="en-GB" dirty="0">
              <a:solidFill>
                <a:schemeClr val="bg1"/>
              </a:solidFill>
              <a:latin typeface="Arial" panose="020B0604020202020204" pitchFamily="34" charset="0"/>
              <a:cs typeface="Arial" panose="020B0604020202020204" pitchFamily="34" charset="0"/>
            </a:endParaRPr>
          </a:p>
          <a:p>
            <a:pPr lvl="0"/>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4783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0" nodeType="withEffect">
                                  <p:stCondLst>
                                    <p:cond delay="0"/>
                                  </p:stCondLst>
                                  <p:childTnLst>
                                    <p:animScale>
                                      <p:cBhvr>
                                        <p:cTn id="10" dur="15000" fill="hold"/>
                                        <p:tgtEl>
                                          <p:spTgt spid="6"/>
                                        </p:tgtEl>
                                      </p:cBhvr>
                                      <p:by x="125000" y="125000"/>
                                    </p:animScale>
                                  </p:childTnLst>
                                </p:cTn>
                              </p:par>
                              <p:par>
                                <p:cTn id="11" presetID="6" presetClass="emph" presetSubtype="0" repeatCount="indefinite" autoRev="1" fill="hold" grpId="0" nodeType="withEffect">
                                  <p:stCondLst>
                                    <p:cond delay="0"/>
                                  </p:stCondLst>
                                  <p:childTnLst>
                                    <p:animScale>
                                      <p:cBhvr>
                                        <p:cTn id="12" dur="20000" fill="hold"/>
                                        <p:tgtEl>
                                          <p:spTgt spid="5"/>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97E43-D9B3-5C13-3E00-D594D2E9F957}"/>
            </a:ext>
          </a:extLst>
        </p:cNvPr>
        <p:cNvGrpSpPr/>
        <p:nvPr/>
      </p:nvGrpSpPr>
      <p:grpSpPr>
        <a:xfrm>
          <a:off x="0" y="0"/>
          <a:ext cx="0" cy="0"/>
          <a:chOff x="0" y="0"/>
          <a:chExt cx="0" cy="0"/>
        </a:xfrm>
      </p:grpSpPr>
      <p:sp>
        <p:nvSpPr>
          <p:cNvPr id="2" name="Text">
            <a:extLst>
              <a:ext uri="{FF2B5EF4-FFF2-40B4-BE49-F238E27FC236}">
                <a16:creationId xmlns:a16="http://schemas.microsoft.com/office/drawing/2014/main" id="{A1E2BD37-B67B-699F-9808-98DD125A6EE7}"/>
              </a:ext>
            </a:extLst>
          </p:cNvPr>
          <p:cNvSpPr txBox="1"/>
          <p:nvPr/>
        </p:nvSpPr>
        <p:spPr>
          <a:xfrm>
            <a:off x="1002716" y="2222519"/>
            <a:ext cx="5672404" cy="1846659"/>
          </a:xfrm>
          <a:prstGeom prst="rect">
            <a:avLst/>
          </a:prstGeom>
          <a:noFill/>
        </p:spPr>
        <p:txBody>
          <a:bodyPr wrap="square" lIns="0" tIns="0" rIns="0" bIns="0" rtlCol="0">
            <a:spAutoFit/>
          </a:bodyPr>
          <a:lstStyle/>
          <a:p>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Comprehensive programme of </a:t>
            </a:r>
          </a:p>
          <a:p>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industry engagement</a:t>
            </a:r>
            <a:endParaRPr lang="en-GB" sz="4000" b="1">
              <a:solidFill>
                <a:schemeClr val="bg1"/>
              </a:solidFill>
              <a:latin typeface="Arial" panose="020B0604020202020204" pitchFamily="34" charset="0"/>
              <a:cs typeface="Arial" panose="020B0604020202020204" pitchFamily="34" charset="0"/>
            </a:endParaRPr>
          </a:p>
        </p:txBody>
      </p:sp>
      <p:sp>
        <p:nvSpPr>
          <p:cNvPr id="4" name="Text">
            <a:extLst>
              <a:ext uri="{FF2B5EF4-FFF2-40B4-BE49-F238E27FC236}">
                <a16:creationId xmlns:a16="http://schemas.microsoft.com/office/drawing/2014/main" id="{FAE00D0B-1B62-E707-1BF4-3F1E799BD365}"/>
              </a:ext>
            </a:extLst>
          </p:cNvPr>
          <p:cNvSpPr txBox="1"/>
          <p:nvPr/>
        </p:nvSpPr>
        <p:spPr>
          <a:xfrm>
            <a:off x="1068496" y="4155355"/>
            <a:ext cx="4260462" cy="738664"/>
          </a:xfrm>
          <a:prstGeom prst="rect">
            <a:avLst/>
          </a:prstGeom>
          <a:noFill/>
        </p:spPr>
        <p:txBody>
          <a:bodyPr wrap="square" lIns="0" tIns="0" rIns="0" bIns="0" rtlCol="0">
            <a:spAutoFit/>
          </a:bodyPr>
          <a:lstStyle/>
          <a:p>
            <a:r>
              <a:rPr lang="en-US" sz="2400" b="1">
                <a:solidFill>
                  <a:schemeClr val="accent2"/>
                </a:solidFill>
                <a:latin typeface="Arial" panose="020B0604020202020204" pitchFamily="34" charset="0"/>
                <a:ea typeface="Calibri" panose="020F0502020204030204" pitchFamily="34" charset="0"/>
                <a:cs typeface="Arial" panose="020B0604020202020204" pitchFamily="34" charset="0"/>
              </a:rPr>
              <a:t>where we meet with a wide variety of stakeholders</a:t>
            </a:r>
            <a:endParaRPr lang="en-GB" sz="2400" b="1">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Ornament">
            <a:extLst>
              <a:ext uri="{FF2B5EF4-FFF2-40B4-BE49-F238E27FC236}">
                <a16:creationId xmlns:a16="http://schemas.microsoft.com/office/drawing/2014/main" id="{7D056373-934F-A44E-4608-9F62FFFF51CB}"/>
              </a:ext>
            </a:extLst>
          </p:cNvPr>
          <p:cNvSpPr/>
          <p:nvPr/>
        </p:nvSpPr>
        <p:spPr>
          <a:xfrm>
            <a:off x="2565702" y="-2782610"/>
            <a:ext cx="11681648" cy="1168164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5" name="Ornament">
            <a:extLst>
              <a:ext uri="{FF2B5EF4-FFF2-40B4-BE49-F238E27FC236}">
                <a16:creationId xmlns:a16="http://schemas.microsoft.com/office/drawing/2014/main" id="{AC0A4BC6-BB95-0615-D899-A6FE857F7C20}"/>
              </a:ext>
            </a:extLst>
          </p:cNvPr>
          <p:cNvSpPr/>
          <p:nvPr/>
        </p:nvSpPr>
        <p:spPr>
          <a:xfrm>
            <a:off x="5016812" y="-321905"/>
            <a:ext cx="6779429" cy="6779429"/>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6" name="Ornament">
            <a:extLst>
              <a:ext uri="{FF2B5EF4-FFF2-40B4-BE49-F238E27FC236}">
                <a16:creationId xmlns:a16="http://schemas.microsoft.com/office/drawing/2014/main" id="{F9EE8F55-987D-865D-93ED-22D86C81DD07}"/>
              </a:ext>
            </a:extLst>
          </p:cNvPr>
          <p:cNvSpPr/>
          <p:nvPr/>
        </p:nvSpPr>
        <p:spPr>
          <a:xfrm>
            <a:off x="6210366" y="871649"/>
            <a:ext cx="4392320" cy="439232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8" name="Graphic 7">
            <a:extLst>
              <a:ext uri="{FF2B5EF4-FFF2-40B4-BE49-F238E27FC236}">
                <a16:creationId xmlns:a16="http://schemas.microsoft.com/office/drawing/2014/main" id="{F8E44FA3-9740-5732-EE62-7735109171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405068">
            <a:off x="6555838" y="1197726"/>
            <a:ext cx="3796948" cy="4462548"/>
          </a:xfrm>
          <a:prstGeom prst="rect">
            <a:avLst/>
          </a:prstGeom>
        </p:spPr>
      </p:pic>
      <p:pic>
        <p:nvPicPr>
          <p:cNvPr id="9" name="Graphic 8">
            <a:extLst>
              <a:ext uri="{FF2B5EF4-FFF2-40B4-BE49-F238E27FC236}">
                <a16:creationId xmlns:a16="http://schemas.microsoft.com/office/drawing/2014/main" id="{3605A498-6BFB-C9BE-A32D-D9EEFDD026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1714" y="574874"/>
            <a:ext cx="1425575" cy="1425575"/>
          </a:xfrm>
          <a:prstGeom prst="rect">
            <a:avLst/>
          </a:prstGeom>
        </p:spPr>
      </p:pic>
      <p:pic>
        <p:nvPicPr>
          <p:cNvPr id="10" name="Graphic 9">
            <a:extLst>
              <a:ext uri="{FF2B5EF4-FFF2-40B4-BE49-F238E27FC236}">
                <a16:creationId xmlns:a16="http://schemas.microsoft.com/office/drawing/2014/main" id="{28D1A59E-3608-2EB5-C74A-A4A2E7DC48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19648" y="4551181"/>
            <a:ext cx="1425575" cy="1425575"/>
          </a:xfrm>
          <a:prstGeom prst="rect">
            <a:avLst/>
          </a:prstGeom>
        </p:spPr>
      </p:pic>
      <p:pic>
        <p:nvPicPr>
          <p:cNvPr id="11" name="Graphic 10">
            <a:extLst>
              <a:ext uri="{FF2B5EF4-FFF2-40B4-BE49-F238E27FC236}">
                <a16:creationId xmlns:a16="http://schemas.microsoft.com/office/drawing/2014/main" id="{71CE08DC-CD0D-5DF8-666B-E651F8D03A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23427" y="3461434"/>
            <a:ext cx="1425575" cy="1425575"/>
          </a:xfrm>
          <a:prstGeom prst="rect">
            <a:avLst/>
          </a:prstGeom>
        </p:spPr>
      </p:pic>
    </p:spTree>
    <p:extLst>
      <p:ext uri="{BB962C8B-B14F-4D97-AF65-F5344CB8AC3E}">
        <p14:creationId xmlns:p14="http://schemas.microsoft.com/office/powerpoint/2010/main" val="2665526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15000" fill="hold"/>
                                        <p:tgtEl>
                                          <p:spTgt spid="6"/>
                                        </p:tgtEl>
                                      </p:cBhvr>
                                      <p:by x="125000" y="125000"/>
                                    </p:animScale>
                                  </p:childTnLst>
                                </p:cTn>
                              </p:par>
                              <p:par>
                                <p:cTn id="7" presetID="6" presetClass="emph" presetSubtype="0" repeatCount="indefinite" autoRev="1" fill="hold" grpId="0" nodeType="withEffect">
                                  <p:stCondLst>
                                    <p:cond delay="0"/>
                                  </p:stCondLst>
                                  <p:childTnLst>
                                    <p:animScale>
                                      <p:cBhvr>
                                        <p:cTn id="8" dur="20000" fill="hold"/>
                                        <p:tgtEl>
                                          <p:spTgt spid="5"/>
                                        </p:tgtEl>
                                      </p:cBhvr>
                                      <p:by x="125000" y="125000"/>
                                    </p:animScale>
                                  </p:childTnLst>
                                </p:cTn>
                              </p:par>
                              <p:par>
                                <p:cTn id="9" presetID="6" presetClass="emph" presetSubtype="0" repeatCount="indefinite" autoRev="1" fill="hold" grpId="0" nodeType="withEffect">
                                  <p:stCondLst>
                                    <p:cond delay="0"/>
                                  </p:stCondLst>
                                  <p:childTnLst>
                                    <p:animScale>
                                      <p:cBhvr>
                                        <p:cTn id="10" dur="25000" fill="hold"/>
                                        <p:tgtEl>
                                          <p:spTgt spid="3"/>
                                        </p:tgtEl>
                                      </p:cBhvr>
                                      <p:by x="125000" y="125000"/>
                                    </p:animScale>
                                  </p:childTnLst>
                                </p:cTn>
                              </p:par>
                              <p:par>
                                <p:cTn id="11" presetID="2" presetClass="entr" presetSubtype="4" accel="50000" decel="50000" fill="hold" nodeType="with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500" fill="hold"/>
                                        <p:tgtEl>
                                          <p:spTgt spid="10"/>
                                        </p:tgtEl>
                                        <p:attrNameLst>
                                          <p:attrName>ppt_x</p:attrName>
                                        </p:attrNameLst>
                                      </p:cBhvr>
                                      <p:tavLst>
                                        <p:tav tm="0">
                                          <p:val>
                                            <p:strVal val="#ppt_x"/>
                                          </p:val>
                                        </p:tav>
                                        <p:tav tm="100000">
                                          <p:val>
                                            <p:strVal val="#ppt_x"/>
                                          </p:val>
                                        </p:tav>
                                      </p:tavLst>
                                    </p:anim>
                                    <p:anim calcmode="lin" valueType="num">
                                      <p:cBhvr additive="base">
                                        <p:cTn id="14" dur="1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ppt_x"/>
                                          </p:val>
                                        </p:tav>
                                        <p:tav tm="100000">
                                          <p:val>
                                            <p:strVal val="#ppt_x"/>
                                          </p:val>
                                        </p:tav>
                                      </p:tavLst>
                                    </p:anim>
                                    <p:anim calcmode="lin" valueType="num">
                                      <p:cBhvr additive="base">
                                        <p:cTn id="18" dur="1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1" accel="50000" decel="50000"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500" fill="hold"/>
                                        <p:tgtEl>
                                          <p:spTgt spid="9"/>
                                        </p:tgtEl>
                                        <p:attrNameLst>
                                          <p:attrName>ppt_x</p:attrName>
                                        </p:attrNameLst>
                                      </p:cBhvr>
                                      <p:tavLst>
                                        <p:tav tm="0">
                                          <p:val>
                                            <p:strVal val="#ppt_x"/>
                                          </p:val>
                                        </p:tav>
                                        <p:tav tm="100000">
                                          <p:val>
                                            <p:strVal val="#ppt_x"/>
                                          </p:val>
                                        </p:tav>
                                      </p:tavLst>
                                    </p:anim>
                                    <p:anim calcmode="lin" valueType="num">
                                      <p:cBhvr additive="base">
                                        <p:cTn id="22" dur="1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4" accel="20000" decel="8000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500" fill="hold"/>
                                        <p:tgtEl>
                                          <p:spTgt spid="8"/>
                                        </p:tgtEl>
                                        <p:attrNameLst>
                                          <p:attrName>ppt_x</p:attrName>
                                        </p:attrNameLst>
                                      </p:cBhvr>
                                      <p:tavLst>
                                        <p:tav tm="0">
                                          <p:val>
                                            <p:strVal val="#ppt_x"/>
                                          </p:val>
                                        </p:tav>
                                        <p:tav tm="100000">
                                          <p:val>
                                            <p:strVal val="#ppt_x"/>
                                          </p:val>
                                        </p:tav>
                                      </p:tavLst>
                                    </p:anim>
                                    <p:anim calcmode="lin" valueType="num">
                                      <p:cBhvr additive="base">
                                        <p:cTn id="26" dur="1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8" accel="9000" decel="9100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250" fill="hold"/>
                                        <p:tgtEl>
                                          <p:spTgt spid="2"/>
                                        </p:tgtEl>
                                        <p:attrNameLst>
                                          <p:attrName>ppt_x</p:attrName>
                                        </p:attrNameLst>
                                      </p:cBhvr>
                                      <p:tavLst>
                                        <p:tav tm="0">
                                          <p:val>
                                            <p:strVal val="0-#ppt_w/2"/>
                                          </p:val>
                                        </p:tav>
                                        <p:tav tm="100000">
                                          <p:val>
                                            <p:strVal val="#ppt_x"/>
                                          </p:val>
                                        </p:tav>
                                      </p:tavLst>
                                    </p:anim>
                                    <p:anim calcmode="lin" valueType="num">
                                      <p:cBhvr additive="base">
                                        <p:cTn id="30" dur="1250" fill="hold"/>
                                        <p:tgtEl>
                                          <p:spTgt spid="2"/>
                                        </p:tgtEl>
                                        <p:attrNameLst>
                                          <p:attrName>ppt_y</p:attrName>
                                        </p:attrNameLst>
                                      </p:cBhvr>
                                      <p:tavLst>
                                        <p:tav tm="0">
                                          <p:val>
                                            <p:strVal val="#ppt_y"/>
                                          </p:val>
                                        </p:tav>
                                        <p:tav tm="100000">
                                          <p:val>
                                            <p:strVal val="#ppt_y"/>
                                          </p:val>
                                        </p:tav>
                                      </p:tavLst>
                                    </p:anim>
                                  </p:childTnLst>
                                </p:cTn>
                              </p:par>
                              <p:par>
                                <p:cTn id="31" presetID="2" presetClass="entr" presetSubtype="8" accel="9000" decel="9100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250" fill="hold"/>
                                        <p:tgtEl>
                                          <p:spTgt spid="4"/>
                                        </p:tgtEl>
                                        <p:attrNameLst>
                                          <p:attrName>ppt_x</p:attrName>
                                        </p:attrNameLst>
                                      </p:cBhvr>
                                      <p:tavLst>
                                        <p:tav tm="0">
                                          <p:val>
                                            <p:strVal val="0-#ppt_w/2"/>
                                          </p:val>
                                        </p:tav>
                                        <p:tav tm="100000">
                                          <p:val>
                                            <p:strVal val="#ppt_x"/>
                                          </p:val>
                                        </p:tav>
                                      </p:tavLst>
                                    </p:anim>
                                    <p:anim calcmode="lin" valueType="num">
                                      <p:cBhvr additive="base">
                                        <p:cTn id="34"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animBg="1"/>
      <p:bldP spid="5" grpId="0"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2E5BF-5A89-86DC-A884-2E2112CA41E2}"/>
            </a:ext>
          </a:extLst>
        </p:cNvPr>
        <p:cNvGrpSpPr/>
        <p:nvPr/>
      </p:nvGrpSpPr>
      <p:grpSpPr>
        <a:xfrm>
          <a:off x="0" y="0"/>
          <a:ext cx="0" cy="0"/>
          <a:chOff x="0" y="0"/>
          <a:chExt cx="0" cy="0"/>
        </a:xfrm>
      </p:grpSpPr>
      <p:sp>
        <p:nvSpPr>
          <p:cNvPr id="2" name="Text">
            <a:extLst>
              <a:ext uri="{FF2B5EF4-FFF2-40B4-BE49-F238E27FC236}">
                <a16:creationId xmlns:a16="http://schemas.microsoft.com/office/drawing/2014/main" id="{80149EF6-94AD-A9A2-81E3-51717272D943}"/>
              </a:ext>
            </a:extLst>
          </p:cNvPr>
          <p:cNvSpPr txBox="1"/>
          <p:nvPr/>
        </p:nvSpPr>
        <p:spPr>
          <a:xfrm>
            <a:off x="1028976" y="789335"/>
            <a:ext cx="8872673" cy="615553"/>
          </a:xfrm>
          <a:prstGeom prst="rect">
            <a:avLst/>
          </a:prstGeom>
          <a:noFill/>
        </p:spPr>
        <p:txBody>
          <a:bodyPr wrap="square" lIns="0" tIns="0" rIns="0" bIns="0" rtlCol="0">
            <a:spAutoFit/>
          </a:bodyPr>
          <a:lstStyle/>
          <a:p>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Multiple administrators and AVCs</a:t>
            </a:r>
            <a:endParaRPr lang="en-GB" sz="4000" b="1">
              <a:solidFill>
                <a:schemeClr val="bg1"/>
              </a:solidFill>
              <a:latin typeface="Arial" panose="020B0604020202020204" pitchFamily="34" charset="0"/>
              <a:cs typeface="Arial" panose="020B0604020202020204" pitchFamily="34" charset="0"/>
            </a:endParaRPr>
          </a:p>
        </p:txBody>
      </p:sp>
      <p:sp>
        <p:nvSpPr>
          <p:cNvPr id="4" name="Text">
            <a:extLst>
              <a:ext uri="{FF2B5EF4-FFF2-40B4-BE49-F238E27FC236}">
                <a16:creationId xmlns:a16="http://schemas.microsoft.com/office/drawing/2014/main" id="{CE3BF7D0-8207-CD84-E8D5-32D652C29736}"/>
              </a:ext>
            </a:extLst>
          </p:cNvPr>
          <p:cNvSpPr txBox="1"/>
          <p:nvPr/>
        </p:nvSpPr>
        <p:spPr>
          <a:xfrm>
            <a:off x="2487758" y="2167742"/>
            <a:ext cx="3213679" cy="830997"/>
          </a:xfrm>
          <a:prstGeom prst="rect">
            <a:avLst/>
          </a:prstGeom>
          <a:noFill/>
        </p:spPr>
        <p:txBody>
          <a:bodyPr wrap="square" lIns="0" tIns="0" rIns="0" bIns="0" rtlCol="0">
            <a:spAutoFit/>
          </a:bodyPr>
          <a:lstStyle/>
          <a:p>
            <a:r>
              <a:rPr lang="en-US" b="1">
                <a:solidFill>
                  <a:schemeClr val="bg1"/>
                </a:solidFill>
                <a:latin typeface="Arial" panose="020B0604020202020204" pitchFamily="34" charset="0"/>
                <a:cs typeface="Arial" panose="020B0604020202020204" pitchFamily="34" charset="0"/>
              </a:rPr>
              <a:t>Discussions with and about schemes with multiple sections and administrators</a:t>
            </a:r>
            <a:endParaRPr lang="en-GB" b="1">
              <a:solidFill>
                <a:schemeClr val="bg1"/>
              </a:solidFill>
              <a:latin typeface="Arial" panose="020B0604020202020204" pitchFamily="34" charset="0"/>
              <a:cs typeface="Arial" panose="020B0604020202020204" pitchFamily="34" charset="0"/>
            </a:endParaRPr>
          </a:p>
        </p:txBody>
      </p:sp>
      <p:sp>
        <p:nvSpPr>
          <p:cNvPr id="5" name="Text">
            <a:extLst>
              <a:ext uri="{FF2B5EF4-FFF2-40B4-BE49-F238E27FC236}">
                <a16:creationId xmlns:a16="http://schemas.microsoft.com/office/drawing/2014/main" id="{EA074B4C-DCCF-9CAB-59D4-5F502BD6243B}"/>
              </a:ext>
            </a:extLst>
          </p:cNvPr>
          <p:cNvSpPr txBox="1"/>
          <p:nvPr/>
        </p:nvSpPr>
        <p:spPr>
          <a:xfrm>
            <a:off x="2487759" y="4104476"/>
            <a:ext cx="3213678" cy="553998"/>
          </a:xfrm>
          <a:prstGeom prst="rect">
            <a:avLst/>
          </a:prstGeom>
          <a:noFill/>
        </p:spPr>
        <p:txBody>
          <a:bodyPr wrap="square" lIns="0" tIns="0" rIns="0" bIns="0" rtlCol="0">
            <a:spAutoFit/>
          </a:bodyPr>
          <a:lstStyle/>
          <a:p>
            <a:r>
              <a:rPr lang="en-US" b="1">
                <a:solidFill>
                  <a:schemeClr val="bg1"/>
                </a:solidFill>
                <a:latin typeface="Arial" panose="020B0604020202020204" pitchFamily="34" charset="0"/>
                <a:cs typeface="Arial" panose="020B0604020202020204" pitchFamily="34" charset="0"/>
              </a:rPr>
              <a:t>Third-party administrator perspective</a:t>
            </a:r>
            <a:endParaRPr lang="en-GB" b="1">
              <a:solidFill>
                <a:schemeClr val="bg1"/>
              </a:solidFill>
              <a:latin typeface="Arial" panose="020B0604020202020204" pitchFamily="34" charset="0"/>
              <a:cs typeface="Arial" panose="020B0604020202020204" pitchFamily="34" charset="0"/>
            </a:endParaRPr>
          </a:p>
        </p:txBody>
      </p:sp>
      <p:sp>
        <p:nvSpPr>
          <p:cNvPr id="6" name="Text">
            <a:extLst>
              <a:ext uri="{FF2B5EF4-FFF2-40B4-BE49-F238E27FC236}">
                <a16:creationId xmlns:a16="http://schemas.microsoft.com/office/drawing/2014/main" id="{456CB1D6-3C74-AF86-5ED1-26CF3FA55C07}"/>
              </a:ext>
            </a:extLst>
          </p:cNvPr>
          <p:cNvSpPr txBox="1"/>
          <p:nvPr/>
        </p:nvSpPr>
        <p:spPr>
          <a:xfrm>
            <a:off x="7579515" y="4114114"/>
            <a:ext cx="3310270" cy="830997"/>
          </a:xfrm>
          <a:prstGeom prst="rect">
            <a:avLst/>
          </a:prstGeom>
          <a:noFill/>
        </p:spPr>
        <p:txBody>
          <a:bodyPr wrap="square" lIns="0" tIns="0" rIns="0" bIns="0" rtlCol="0">
            <a:spAutoFit/>
          </a:bodyPr>
          <a:lstStyle/>
          <a:p>
            <a:r>
              <a:rPr lang="en-US" b="1" dirty="0">
                <a:solidFill>
                  <a:schemeClr val="bg1"/>
                </a:solidFill>
                <a:latin typeface="Arial" panose="020B0604020202020204" pitchFamily="34" charset="0"/>
                <a:cs typeface="Arial" panose="020B0604020202020204" pitchFamily="34" charset="0"/>
              </a:rPr>
              <a:t>Some schemes having difficulties engaging with AVC providers </a:t>
            </a:r>
          </a:p>
        </p:txBody>
      </p:sp>
      <p:sp>
        <p:nvSpPr>
          <p:cNvPr id="7" name="Text">
            <a:extLst>
              <a:ext uri="{FF2B5EF4-FFF2-40B4-BE49-F238E27FC236}">
                <a16:creationId xmlns:a16="http://schemas.microsoft.com/office/drawing/2014/main" id="{5D11B92C-D06E-D69A-AB3E-85972BDCC7A5}"/>
              </a:ext>
            </a:extLst>
          </p:cNvPr>
          <p:cNvSpPr txBox="1"/>
          <p:nvPr/>
        </p:nvSpPr>
        <p:spPr>
          <a:xfrm>
            <a:off x="7433916" y="2203712"/>
            <a:ext cx="1623578" cy="553998"/>
          </a:xfrm>
          <a:prstGeom prst="rect">
            <a:avLst/>
          </a:prstGeom>
          <a:noFill/>
        </p:spPr>
        <p:txBody>
          <a:bodyPr wrap="square" lIns="0" tIns="0" rIns="0" bIns="0" rtlCol="0">
            <a:spAutoFit/>
          </a:bodyPr>
          <a:lstStyle/>
          <a:p>
            <a:r>
              <a:rPr lang="en-US" b="1">
                <a:solidFill>
                  <a:schemeClr val="bg1"/>
                </a:solidFill>
                <a:latin typeface="Arial" panose="020B0604020202020204" pitchFamily="34" charset="0"/>
                <a:cs typeface="Arial" panose="020B0604020202020204" pitchFamily="34" charset="0"/>
              </a:rPr>
              <a:t>Legislative perspective</a:t>
            </a:r>
            <a:endParaRPr lang="en-GB" b="1">
              <a:solidFill>
                <a:schemeClr val="bg1"/>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268453B-C1E9-CAA8-A16A-3C08F3A6B722}"/>
              </a:ext>
            </a:extLst>
          </p:cNvPr>
          <p:cNvGrpSpPr/>
          <p:nvPr/>
        </p:nvGrpSpPr>
        <p:grpSpPr>
          <a:xfrm>
            <a:off x="1054193" y="1978426"/>
            <a:ext cx="1209630" cy="1209630"/>
            <a:chOff x="4345915" y="2437319"/>
            <a:chExt cx="1209630" cy="1209630"/>
          </a:xfrm>
        </p:grpSpPr>
        <p:sp>
          <p:nvSpPr>
            <p:cNvPr id="9" name="Circle">
              <a:extLst>
                <a:ext uri="{FF2B5EF4-FFF2-40B4-BE49-F238E27FC236}">
                  <a16:creationId xmlns:a16="http://schemas.microsoft.com/office/drawing/2014/main" id="{28540A3C-17A3-4C17-862D-D0E4132FA05F}"/>
                </a:ext>
              </a:extLst>
            </p:cNvPr>
            <p:cNvSpPr/>
            <p:nvPr/>
          </p:nvSpPr>
          <p:spPr>
            <a:xfrm>
              <a:off x="4345915" y="2437319"/>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10" name="Icon">
              <a:extLst>
                <a:ext uri="{FF2B5EF4-FFF2-40B4-BE49-F238E27FC236}">
                  <a16:creationId xmlns:a16="http://schemas.microsoft.com/office/drawing/2014/main" id="{E5FAD723-AB28-824F-0121-14EDF4261D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0598" y="2767288"/>
              <a:ext cx="500264" cy="500264"/>
            </a:xfrm>
            <a:prstGeom prst="rect">
              <a:avLst/>
            </a:prstGeom>
          </p:spPr>
        </p:pic>
      </p:grpSp>
      <p:grpSp>
        <p:nvGrpSpPr>
          <p:cNvPr id="16" name="Group 15">
            <a:extLst>
              <a:ext uri="{FF2B5EF4-FFF2-40B4-BE49-F238E27FC236}">
                <a16:creationId xmlns:a16="http://schemas.microsoft.com/office/drawing/2014/main" id="{E2C924C8-FC3D-0056-A941-57AC12EFC7B8}"/>
              </a:ext>
            </a:extLst>
          </p:cNvPr>
          <p:cNvGrpSpPr/>
          <p:nvPr/>
        </p:nvGrpSpPr>
        <p:grpSpPr>
          <a:xfrm>
            <a:off x="5957543" y="3830229"/>
            <a:ext cx="1209630" cy="1209630"/>
            <a:chOff x="4345915" y="4289122"/>
            <a:chExt cx="1209630" cy="1209630"/>
          </a:xfrm>
        </p:grpSpPr>
        <p:sp>
          <p:nvSpPr>
            <p:cNvPr id="17" name="Circle">
              <a:extLst>
                <a:ext uri="{FF2B5EF4-FFF2-40B4-BE49-F238E27FC236}">
                  <a16:creationId xmlns:a16="http://schemas.microsoft.com/office/drawing/2014/main" id="{647719CD-B198-CF84-D955-05A6FC921ADE}"/>
                </a:ext>
              </a:extLst>
            </p:cNvPr>
            <p:cNvSpPr/>
            <p:nvPr/>
          </p:nvSpPr>
          <p:spPr>
            <a:xfrm>
              <a:off x="4345915" y="4289122"/>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grpSp>
          <p:nvGrpSpPr>
            <p:cNvPr id="18" name="Group 17">
              <a:extLst>
                <a:ext uri="{FF2B5EF4-FFF2-40B4-BE49-F238E27FC236}">
                  <a16:creationId xmlns:a16="http://schemas.microsoft.com/office/drawing/2014/main" id="{A56E0E52-4880-03A4-6A0F-BBF775FF55A2}"/>
                </a:ext>
              </a:extLst>
            </p:cNvPr>
            <p:cNvGrpSpPr/>
            <p:nvPr/>
          </p:nvGrpSpPr>
          <p:grpSpPr>
            <a:xfrm>
              <a:off x="4700598" y="4639266"/>
              <a:ext cx="500263" cy="500263"/>
              <a:chOff x="4700598" y="4639266"/>
              <a:chExt cx="500263" cy="500263"/>
            </a:xfrm>
          </p:grpSpPr>
          <p:sp>
            <p:nvSpPr>
              <p:cNvPr id="19" name="Freeform: Shape 18">
                <a:extLst>
                  <a:ext uri="{FF2B5EF4-FFF2-40B4-BE49-F238E27FC236}">
                    <a16:creationId xmlns:a16="http://schemas.microsoft.com/office/drawing/2014/main" id="{13E2683C-882F-2895-0893-77515DBA2419}"/>
                  </a:ext>
                </a:extLst>
              </p:cNvPr>
              <p:cNvSpPr/>
              <p:nvPr/>
            </p:nvSpPr>
            <p:spPr>
              <a:xfrm>
                <a:off x="4892105" y="4639266"/>
                <a:ext cx="117249" cy="149020"/>
              </a:xfrm>
              <a:custGeom>
                <a:avLst/>
                <a:gdLst>
                  <a:gd name="connsiteX0" fmla="*/ 58625 w 117249"/>
                  <a:gd name="connsiteY0" fmla="*/ 0 h 149020"/>
                  <a:gd name="connsiteX1" fmla="*/ 0 w 117249"/>
                  <a:gd name="connsiteY1" fmla="*/ 59602 h 149020"/>
                  <a:gd name="connsiteX2" fmla="*/ 43969 w 117249"/>
                  <a:gd name="connsiteY2" fmla="*/ 116145 h 149020"/>
                  <a:gd name="connsiteX3" fmla="*/ 43969 w 117249"/>
                  <a:gd name="connsiteY3" fmla="*/ 149020 h 149020"/>
                  <a:gd name="connsiteX4" fmla="*/ 58625 w 117249"/>
                  <a:gd name="connsiteY4" fmla="*/ 147539 h 149020"/>
                  <a:gd name="connsiteX5" fmla="*/ 73281 w 117249"/>
                  <a:gd name="connsiteY5" fmla="*/ 149020 h 149020"/>
                  <a:gd name="connsiteX6" fmla="*/ 73281 w 117249"/>
                  <a:gd name="connsiteY6" fmla="*/ 116145 h 149020"/>
                  <a:gd name="connsiteX7" fmla="*/ 117249 w 117249"/>
                  <a:gd name="connsiteY7" fmla="*/ 59602 h 149020"/>
                  <a:gd name="connsiteX8" fmla="*/ 58625 w 117249"/>
                  <a:gd name="connsiteY8" fmla="*/ 0 h 14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49" h="149020">
                    <a:moveTo>
                      <a:pt x="58625" y="0"/>
                    </a:moveTo>
                    <a:cubicBezTo>
                      <a:pt x="26292" y="0"/>
                      <a:pt x="0" y="27269"/>
                      <a:pt x="0" y="59602"/>
                    </a:cubicBezTo>
                    <a:cubicBezTo>
                      <a:pt x="0" y="86844"/>
                      <a:pt x="18753" y="109592"/>
                      <a:pt x="43969" y="116145"/>
                    </a:cubicBezTo>
                    <a:lnTo>
                      <a:pt x="43969" y="149020"/>
                    </a:lnTo>
                    <a:cubicBezTo>
                      <a:pt x="48797" y="148320"/>
                      <a:pt x="53606" y="147539"/>
                      <a:pt x="58625" y="147539"/>
                    </a:cubicBezTo>
                    <a:cubicBezTo>
                      <a:pt x="63643" y="147539"/>
                      <a:pt x="68452" y="148320"/>
                      <a:pt x="73281" y="149020"/>
                    </a:cubicBezTo>
                    <a:lnTo>
                      <a:pt x="73281" y="116145"/>
                    </a:lnTo>
                    <a:cubicBezTo>
                      <a:pt x="98496" y="109592"/>
                      <a:pt x="117249" y="86844"/>
                      <a:pt x="117249" y="59602"/>
                    </a:cubicBezTo>
                    <a:cubicBezTo>
                      <a:pt x="117249" y="27269"/>
                      <a:pt x="90957" y="0"/>
                      <a:pt x="58625" y="0"/>
                    </a:cubicBezTo>
                    <a:close/>
                  </a:path>
                </a:pathLst>
              </a:custGeom>
              <a:solidFill>
                <a:srgbClr val="59B1AD"/>
              </a:solidFill>
              <a:ln w="967"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9B03A40-7207-8EB7-F039-0CE2F5A2083F}"/>
                  </a:ext>
                </a:extLst>
              </p:cNvPr>
              <p:cNvSpPr/>
              <p:nvPr/>
            </p:nvSpPr>
            <p:spPr>
              <a:xfrm>
                <a:off x="4757362" y="4696606"/>
                <a:ext cx="132212" cy="131636"/>
              </a:xfrm>
              <a:custGeom>
                <a:avLst/>
                <a:gdLst>
                  <a:gd name="connsiteX0" fmla="*/ 108993 w 132212"/>
                  <a:gd name="connsiteY0" fmla="*/ 87692 h 131636"/>
                  <a:gd name="connsiteX1" fmla="*/ 100092 w 132212"/>
                  <a:gd name="connsiteY1" fmla="*/ 16617 h 131636"/>
                  <a:gd name="connsiteX2" fmla="*/ 17193 w 132212"/>
                  <a:gd name="connsiteY2" fmla="*/ 16617 h 131636"/>
                  <a:gd name="connsiteX3" fmla="*/ 17193 w 132212"/>
                  <a:gd name="connsiteY3" fmla="*/ 99516 h 131636"/>
                  <a:gd name="connsiteX4" fmla="*/ 88268 w 132212"/>
                  <a:gd name="connsiteY4" fmla="*/ 108417 h 131636"/>
                  <a:gd name="connsiteX5" fmla="*/ 111488 w 132212"/>
                  <a:gd name="connsiteY5" fmla="*/ 131637 h 131636"/>
                  <a:gd name="connsiteX6" fmla="*/ 132213 w 132212"/>
                  <a:gd name="connsiteY6" fmla="*/ 110912 h 131636"/>
                  <a:gd name="connsiteX7" fmla="*/ 108993 w 132212"/>
                  <a:gd name="connsiteY7" fmla="*/ 87692 h 1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212" h="131636">
                    <a:moveTo>
                      <a:pt x="108993" y="87692"/>
                    </a:moveTo>
                    <a:cubicBezTo>
                      <a:pt x="123215" y="63613"/>
                      <a:pt x="118414" y="34939"/>
                      <a:pt x="100092" y="16617"/>
                    </a:cubicBezTo>
                    <a:cubicBezTo>
                      <a:pt x="77936" y="-5539"/>
                      <a:pt x="39321" y="-5539"/>
                      <a:pt x="17193" y="16617"/>
                    </a:cubicBezTo>
                    <a:cubicBezTo>
                      <a:pt x="-5731" y="39512"/>
                      <a:pt x="-5731" y="76621"/>
                      <a:pt x="17193" y="99516"/>
                    </a:cubicBezTo>
                    <a:cubicBezTo>
                      <a:pt x="35417" y="117762"/>
                      <a:pt x="64105" y="122688"/>
                      <a:pt x="88268" y="108417"/>
                    </a:cubicBezTo>
                    <a:lnTo>
                      <a:pt x="111488" y="131637"/>
                    </a:lnTo>
                    <a:cubicBezTo>
                      <a:pt x="117387" y="123765"/>
                      <a:pt x="124341" y="116811"/>
                      <a:pt x="132213" y="110912"/>
                    </a:cubicBezTo>
                    <a:lnTo>
                      <a:pt x="108993" y="87692"/>
                    </a:lnTo>
                    <a:close/>
                  </a:path>
                </a:pathLst>
              </a:custGeom>
              <a:solidFill>
                <a:srgbClr val="59B1AD"/>
              </a:solidFill>
              <a:ln w="967"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A40FCBB0-05B0-66F7-5602-D3194D40BE64}"/>
                  </a:ext>
                </a:extLst>
              </p:cNvPr>
              <p:cNvSpPr/>
              <p:nvPr/>
            </p:nvSpPr>
            <p:spPr>
              <a:xfrm>
                <a:off x="5011884" y="4950552"/>
                <a:ext cx="132219" cy="132213"/>
              </a:xfrm>
              <a:custGeom>
                <a:avLst/>
                <a:gdLst>
                  <a:gd name="connsiteX0" fmla="*/ 115021 w 132219"/>
                  <a:gd name="connsiteY0" fmla="*/ 32121 h 132213"/>
                  <a:gd name="connsiteX1" fmla="*/ 44073 w 132219"/>
                  <a:gd name="connsiteY1" fmla="*/ 23348 h 132213"/>
                  <a:gd name="connsiteX2" fmla="*/ 20725 w 132219"/>
                  <a:gd name="connsiteY2" fmla="*/ 0 h 132213"/>
                  <a:gd name="connsiteX3" fmla="*/ 0 w 132219"/>
                  <a:gd name="connsiteY3" fmla="*/ 20725 h 132213"/>
                  <a:gd name="connsiteX4" fmla="*/ 23220 w 132219"/>
                  <a:gd name="connsiteY4" fmla="*/ 43945 h 132213"/>
                  <a:gd name="connsiteX5" fmla="*/ 32121 w 132219"/>
                  <a:gd name="connsiteY5" fmla="*/ 115021 h 132213"/>
                  <a:gd name="connsiteX6" fmla="*/ 115021 w 132219"/>
                  <a:gd name="connsiteY6" fmla="*/ 115021 h 132213"/>
                  <a:gd name="connsiteX7" fmla="*/ 115021 w 132219"/>
                  <a:gd name="connsiteY7" fmla="*/ 32121 h 13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219" h="132213">
                    <a:moveTo>
                      <a:pt x="115021" y="32121"/>
                    </a:moveTo>
                    <a:cubicBezTo>
                      <a:pt x="96436" y="13536"/>
                      <a:pt x="66374" y="10757"/>
                      <a:pt x="44073" y="23348"/>
                    </a:cubicBezTo>
                    <a:lnTo>
                      <a:pt x="20725" y="0"/>
                    </a:lnTo>
                    <a:cubicBezTo>
                      <a:pt x="14826" y="7872"/>
                      <a:pt x="7872" y="14826"/>
                      <a:pt x="0" y="20725"/>
                    </a:cubicBezTo>
                    <a:lnTo>
                      <a:pt x="23220" y="43945"/>
                    </a:lnTo>
                    <a:cubicBezTo>
                      <a:pt x="8949" y="68108"/>
                      <a:pt x="13875" y="96796"/>
                      <a:pt x="32121" y="115021"/>
                    </a:cubicBezTo>
                    <a:cubicBezTo>
                      <a:pt x="55016" y="137945"/>
                      <a:pt x="92126" y="137945"/>
                      <a:pt x="115021" y="115021"/>
                    </a:cubicBezTo>
                    <a:cubicBezTo>
                      <a:pt x="137913" y="92158"/>
                      <a:pt x="137992" y="55094"/>
                      <a:pt x="115021" y="32121"/>
                    </a:cubicBezTo>
                    <a:close/>
                  </a:path>
                </a:pathLst>
              </a:custGeom>
              <a:solidFill>
                <a:srgbClr val="59B1AD"/>
              </a:solidFill>
              <a:ln w="967"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DFE34F9-B53E-46A2-4997-AF83AC9CEB6F}"/>
                  </a:ext>
                </a:extLst>
              </p:cNvPr>
              <p:cNvSpPr/>
              <p:nvPr/>
            </p:nvSpPr>
            <p:spPr>
              <a:xfrm>
                <a:off x="4700598" y="4830773"/>
                <a:ext cx="149020" cy="117249"/>
              </a:xfrm>
              <a:custGeom>
                <a:avLst/>
                <a:gdLst>
                  <a:gd name="connsiteX0" fmla="*/ 149020 w 149020"/>
                  <a:gd name="connsiteY0" fmla="*/ 43969 h 117249"/>
                  <a:gd name="connsiteX1" fmla="*/ 116145 w 149020"/>
                  <a:gd name="connsiteY1" fmla="*/ 43969 h 117249"/>
                  <a:gd name="connsiteX2" fmla="*/ 59602 w 149020"/>
                  <a:gd name="connsiteY2" fmla="*/ 0 h 117249"/>
                  <a:gd name="connsiteX3" fmla="*/ 0 w 149020"/>
                  <a:gd name="connsiteY3" fmla="*/ 58625 h 117249"/>
                  <a:gd name="connsiteX4" fmla="*/ 59602 w 149020"/>
                  <a:gd name="connsiteY4" fmla="*/ 117249 h 117249"/>
                  <a:gd name="connsiteX5" fmla="*/ 116145 w 149020"/>
                  <a:gd name="connsiteY5" fmla="*/ 73281 h 117249"/>
                  <a:gd name="connsiteX6" fmla="*/ 149020 w 149020"/>
                  <a:gd name="connsiteY6" fmla="*/ 73281 h 117249"/>
                  <a:gd name="connsiteX7" fmla="*/ 147539 w 149020"/>
                  <a:gd name="connsiteY7" fmla="*/ 58625 h 117249"/>
                  <a:gd name="connsiteX8" fmla="*/ 149020 w 149020"/>
                  <a:gd name="connsiteY8" fmla="*/ 43969 h 11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20" h="117249">
                    <a:moveTo>
                      <a:pt x="149020" y="43969"/>
                    </a:moveTo>
                    <a:lnTo>
                      <a:pt x="116145" y="43969"/>
                    </a:lnTo>
                    <a:cubicBezTo>
                      <a:pt x="109592" y="18753"/>
                      <a:pt x="86844" y="0"/>
                      <a:pt x="59602" y="0"/>
                    </a:cubicBezTo>
                    <a:cubicBezTo>
                      <a:pt x="27269" y="0"/>
                      <a:pt x="0" y="26292"/>
                      <a:pt x="0" y="58625"/>
                    </a:cubicBezTo>
                    <a:cubicBezTo>
                      <a:pt x="0" y="90957"/>
                      <a:pt x="27269" y="117249"/>
                      <a:pt x="59602" y="117249"/>
                    </a:cubicBezTo>
                    <a:cubicBezTo>
                      <a:pt x="86844" y="117249"/>
                      <a:pt x="109592" y="98496"/>
                      <a:pt x="116145" y="73281"/>
                    </a:cubicBezTo>
                    <a:lnTo>
                      <a:pt x="149020" y="73281"/>
                    </a:lnTo>
                    <a:cubicBezTo>
                      <a:pt x="148320" y="68452"/>
                      <a:pt x="147539" y="63643"/>
                      <a:pt x="147539" y="58625"/>
                    </a:cubicBezTo>
                    <a:cubicBezTo>
                      <a:pt x="147539" y="53606"/>
                      <a:pt x="148320" y="48797"/>
                      <a:pt x="149020" y="43969"/>
                    </a:cubicBezTo>
                    <a:close/>
                  </a:path>
                </a:pathLst>
              </a:custGeom>
              <a:solidFill>
                <a:srgbClr val="59B1AD"/>
              </a:solidFill>
              <a:ln w="967"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B0D3510-51E6-11FB-71C0-D10778158F81}"/>
                  </a:ext>
                </a:extLst>
              </p:cNvPr>
              <p:cNvSpPr/>
              <p:nvPr/>
            </p:nvSpPr>
            <p:spPr>
              <a:xfrm>
                <a:off x="5051841" y="4830773"/>
                <a:ext cx="149020" cy="117249"/>
              </a:xfrm>
              <a:custGeom>
                <a:avLst/>
                <a:gdLst>
                  <a:gd name="connsiteX0" fmla="*/ 89418 w 149020"/>
                  <a:gd name="connsiteY0" fmla="*/ 0 h 117249"/>
                  <a:gd name="connsiteX1" fmla="*/ 32875 w 149020"/>
                  <a:gd name="connsiteY1" fmla="*/ 43969 h 117249"/>
                  <a:gd name="connsiteX2" fmla="*/ 0 w 149020"/>
                  <a:gd name="connsiteY2" fmla="*/ 43969 h 117249"/>
                  <a:gd name="connsiteX3" fmla="*/ 1481 w 149020"/>
                  <a:gd name="connsiteY3" fmla="*/ 58625 h 117249"/>
                  <a:gd name="connsiteX4" fmla="*/ 0 w 149020"/>
                  <a:gd name="connsiteY4" fmla="*/ 73281 h 117249"/>
                  <a:gd name="connsiteX5" fmla="*/ 32875 w 149020"/>
                  <a:gd name="connsiteY5" fmla="*/ 73281 h 117249"/>
                  <a:gd name="connsiteX6" fmla="*/ 89418 w 149020"/>
                  <a:gd name="connsiteY6" fmla="*/ 117249 h 117249"/>
                  <a:gd name="connsiteX7" fmla="*/ 149020 w 149020"/>
                  <a:gd name="connsiteY7" fmla="*/ 58625 h 117249"/>
                  <a:gd name="connsiteX8" fmla="*/ 89418 w 149020"/>
                  <a:gd name="connsiteY8" fmla="*/ 0 h 11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20" h="117249">
                    <a:moveTo>
                      <a:pt x="89418" y="0"/>
                    </a:moveTo>
                    <a:cubicBezTo>
                      <a:pt x="62176" y="0"/>
                      <a:pt x="39428" y="18753"/>
                      <a:pt x="32875" y="43969"/>
                    </a:cubicBezTo>
                    <a:lnTo>
                      <a:pt x="0" y="43969"/>
                    </a:lnTo>
                    <a:cubicBezTo>
                      <a:pt x="700" y="48797"/>
                      <a:pt x="1481" y="53606"/>
                      <a:pt x="1481" y="58625"/>
                    </a:cubicBezTo>
                    <a:cubicBezTo>
                      <a:pt x="1481" y="63643"/>
                      <a:pt x="700" y="68452"/>
                      <a:pt x="0" y="73281"/>
                    </a:cubicBezTo>
                    <a:lnTo>
                      <a:pt x="32875" y="73281"/>
                    </a:lnTo>
                    <a:cubicBezTo>
                      <a:pt x="39428" y="98496"/>
                      <a:pt x="62176" y="117249"/>
                      <a:pt x="89418" y="117249"/>
                    </a:cubicBezTo>
                    <a:cubicBezTo>
                      <a:pt x="121751" y="117249"/>
                      <a:pt x="149020" y="90957"/>
                      <a:pt x="149020" y="58625"/>
                    </a:cubicBezTo>
                    <a:cubicBezTo>
                      <a:pt x="149020" y="26292"/>
                      <a:pt x="121751" y="0"/>
                      <a:pt x="89418" y="0"/>
                    </a:cubicBezTo>
                    <a:close/>
                  </a:path>
                </a:pathLst>
              </a:custGeom>
              <a:solidFill>
                <a:srgbClr val="59B1AD"/>
              </a:solidFill>
              <a:ln w="967"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8618210-7EF9-6A0C-8B0C-30F296BE9357}"/>
                  </a:ext>
                </a:extLst>
              </p:cNvPr>
              <p:cNvSpPr/>
              <p:nvPr/>
            </p:nvSpPr>
            <p:spPr>
              <a:xfrm>
                <a:off x="4877449" y="4816117"/>
                <a:ext cx="146561" cy="146561"/>
              </a:xfrm>
              <a:custGeom>
                <a:avLst/>
                <a:gdLst>
                  <a:gd name="connsiteX0" fmla="*/ 73281 w 146561"/>
                  <a:gd name="connsiteY0" fmla="*/ 0 h 146561"/>
                  <a:gd name="connsiteX1" fmla="*/ 0 w 146561"/>
                  <a:gd name="connsiteY1" fmla="*/ 73281 h 146561"/>
                  <a:gd name="connsiteX2" fmla="*/ 73281 w 146561"/>
                  <a:gd name="connsiteY2" fmla="*/ 146562 h 146561"/>
                  <a:gd name="connsiteX3" fmla="*/ 146562 w 146561"/>
                  <a:gd name="connsiteY3" fmla="*/ 73281 h 146561"/>
                  <a:gd name="connsiteX4" fmla="*/ 73281 w 146561"/>
                  <a:gd name="connsiteY4" fmla="*/ 0 h 146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1" h="146561">
                    <a:moveTo>
                      <a:pt x="73281" y="0"/>
                    </a:moveTo>
                    <a:cubicBezTo>
                      <a:pt x="32876" y="0"/>
                      <a:pt x="0" y="32876"/>
                      <a:pt x="0" y="73281"/>
                    </a:cubicBezTo>
                    <a:cubicBezTo>
                      <a:pt x="0" y="113686"/>
                      <a:pt x="32876" y="146562"/>
                      <a:pt x="73281" y="146562"/>
                    </a:cubicBezTo>
                    <a:cubicBezTo>
                      <a:pt x="113686" y="146562"/>
                      <a:pt x="146562" y="113686"/>
                      <a:pt x="146562" y="73281"/>
                    </a:cubicBezTo>
                    <a:cubicBezTo>
                      <a:pt x="146562" y="32876"/>
                      <a:pt x="113686" y="0"/>
                      <a:pt x="73281" y="0"/>
                    </a:cubicBezTo>
                    <a:close/>
                  </a:path>
                </a:pathLst>
              </a:custGeom>
              <a:solidFill>
                <a:schemeClr val="bg1"/>
              </a:solidFill>
              <a:ln w="967"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F728524-91BA-4A21-93DB-77B99F7335BF}"/>
                  </a:ext>
                </a:extLst>
              </p:cNvPr>
              <p:cNvSpPr/>
              <p:nvPr/>
            </p:nvSpPr>
            <p:spPr>
              <a:xfrm>
                <a:off x="4757357" y="4950552"/>
                <a:ext cx="132218" cy="132212"/>
              </a:xfrm>
              <a:custGeom>
                <a:avLst/>
                <a:gdLst>
                  <a:gd name="connsiteX0" fmla="*/ 132218 w 132218"/>
                  <a:gd name="connsiteY0" fmla="*/ 20725 h 132212"/>
                  <a:gd name="connsiteX1" fmla="*/ 111494 w 132218"/>
                  <a:gd name="connsiteY1" fmla="*/ 0 h 132212"/>
                  <a:gd name="connsiteX2" fmla="*/ 88146 w 132218"/>
                  <a:gd name="connsiteY2" fmla="*/ 23347 h 132212"/>
                  <a:gd name="connsiteX3" fmla="*/ 17199 w 132218"/>
                  <a:gd name="connsiteY3" fmla="*/ 32120 h 132212"/>
                  <a:gd name="connsiteX4" fmla="*/ 17199 w 132218"/>
                  <a:gd name="connsiteY4" fmla="*/ 115020 h 132212"/>
                  <a:gd name="connsiteX5" fmla="*/ 100098 w 132218"/>
                  <a:gd name="connsiteY5" fmla="*/ 115020 h 132212"/>
                  <a:gd name="connsiteX6" fmla="*/ 108998 w 132218"/>
                  <a:gd name="connsiteY6" fmla="*/ 43945 h 132212"/>
                  <a:gd name="connsiteX7" fmla="*/ 132218 w 132218"/>
                  <a:gd name="connsiteY7" fmla="*/ 20725 h 1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218" h="132212">
                    <a:moveTo>
                      <a:pt x="132218" y="20725"/>
                    </a:moveTo>
                    <a:cubicBezTo>
                      <a:pt x="124346" y="14826"/>
                      <a:pt x="117392" y="7872"/>
                      <a:pt x="111494" y="0"/>
                    </a:cubicBezTo>
                    <a:lnTo>
                      <a:pt x="88146" y="23347"/>
                    </a:lnTo>
                    <a:cubicBezTo>
                      <a:pt x="65845" y="10756"/>
                      <a:pt x="35784" y="13535"/>
                      <a:pt x="17199" y="32120"/>
                    </a:cubicBezTo>
                    <a:cubicBezTo>
                      <a:pt x="-5772" y="55092"/>
                      <a:pt x="-5693" y="92157"/>
                      <a:pt x="17199" y="115020"/>
                    </a:cubicBezTo>
                    <a:cubicBezTo>
                      <a:pt x="40094" y="137944"/>
                      <a:pt x="77203" y="137944"/>
                      <a:pt x="100098" y="115020"/>
                    </a:cubicBezTo>
                    <a:cubicBezTo>
                      <a:pt x="118345" y="96796"/>
                      <a:pt x="123270" y="68107"/>
                      <a:pt x="108998" y="43945"/>
                    </a:cubicBezTo>
                    <a:lnTo>
                      <a:pt x="132218" y="20725"/>
                    </a:lnTo>
                    <a:close/>
                  </a:path>
                </a:pathLst>
              </a:custGeom>
              <a:solidFill>
                <a:srgbClr val="59B1AD"/>
              </a:solidFill>
              <a:ln w="967"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3347E69-634B-5293-9A6F-30C8B3E7D23C}"/>
                  </a:ext>
                </a:extLst>
              </p:cNvPr>
              <p:cNvSpPr/>
              <p:nvPr/>
            </p:nvSpPr>
            <p:spPr>
              <a:xfrm>
                <a:off x="4892105" y="4990509"/>
                <a:ext cx="117249" cy="149020"/>
              </a:xfrm>
              <a:custGeom>
                <a:avLst/>
                <a:gdLst>
                  <a:gd name="connsiteX0" fmla="*/ 73281 w 117249"/>
                  <a:gd name="connsiteY0" fmla="*/ 32875 h 149020"/>
                  <a:gd name="connsiteX1" fmla="*/ 73281 w 117249"/>
                  <a:gd name="connsiteY1" fmla="*/ 0 h 149020"/>
                  <a:gd name="connsiteX2" fmla="*/ 58625 w 117249"/>
                  <a:gd name="connsiteY2" fmla="*/ 1481 h 149020"/>
                  <a:gd name="connsiteX3" fmla="*/ 43969 w 117249"/>
                  <a:gd name="connsiteY3" fmla="*/ 0 h 149020"/>
                  <a:gd name="connsiteX4" fmla="*/ 43969 w 117249"/>
                  <a:gd name="connsiteY4" fmla="*/ 32875 h 149020"/>
                  <a:gd name="connsiteX5" fmla="*/ 0 w 117249"/>
                  <a:gd name="connsiteY5" fmla="*/ 89418 h 149020"/>
                  <a:gd name="connsiteX6" fmla="*/ 58625 w 117249"/>
                  <a:gd name="connsiteY6" fmla="*/ 149020 h 149020"/>
                  <a:gd name="connsiteX7" fmla="*/ 117249 w 117249"/>
                  <a:gd name="connsiteY7" fmla="*/ 89418 h 149020"/>
                  <a:gd name="connsiteX8" fmla="*/ 73281 w 117249"/>
                  <a:gd name="connsiteY8" fmla="*/ 32875 h 14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49" h="149020">
                    <a:moveTo>
                      <a:pt x="73281" y="32875"/>
                    </a:moveTo>
                    <a:lnTo>
                      <a:pt x="73281" y="0"/>
                    </a:lnTo>
                    <a:cubicBezTo>
                      <a:pt x="68452" y="700"/>
                      <a:pt x="63643" y="1481"/>
                      <a:pt x="58625" y="1481"/>
                    </a:cubicBezTo>
                    <a:cubicBezTo>
                      <a:pt x="53606" y="1481"/>
                      <a:pt x="48797" y="700"/>
                      <a:pt x="43969" y="0"/>
                    </a:cubicBezTo>
                    <a:lnTo>
                      <a:pt x="43969" y="32875"/>
                    </a:lnTo>
                    <a:cubicBezTo>
                      <a:pt x="18753" y="39428"/>
                      <a:pt x="0" y="62176"/>
                      <a:pt x="0" y="89418"/>
                    </a:cubicBezTo>
                    <a:cubicBezTo>
                      <a:pt x="0" y="121751"/>
                      <a:pt x="26292" y="149020"/>
                      <a:pt x="58625" y="149020"/>
                    </a:cubicBezTo>
                    <a:cubicBezTo>
                      <a:pt x="90957" y="149020"/>
                      <a:pt x="117249" y="121751"/>
                      <a:pt x="117249" y="89418"/>
                    </a:cubicBezTo>
                    <a:cubicBezTo>
                      <a:pt x="117249" y="62176"/>
                      <a:pt x="98496" y="39428"/>
                      <a:pt x="73281" y="32875"/>
                    </a:cubicBezTo>
                    <a:close/>
                  </a:path>
                </a:pathLst>
              </a:custGeom>
              <a:solidFill>
                <a:srgbClr val="59B1AD"/>
              </a:solidFill>
              <a:ln w="967"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EDDCBFE-55E1-DB06-DE99-E86C649D96EA}"/>
                  </a:ext>
                </a:extLst>
              </p:cNvPr>
              <p:cNvSpPr/>
              <p:nvPr/>
            </p:nvSpPr>
            <p:spPr>
              <a:xfrm>
                <a:off x="5011884" y="4696606"/>
                <a:ext cx="132212" cy="131636"/>
              </a:xfrm>
              <a:custGeom>
                <a:avLst/>
                <a:gdLst>
                  <a:gd name="connsiteX0" fmla="*/ 115020 w 132212"/>
                  <a:gd name="connsiteY0" fmla="*/ 16617 h 131636"/>
                  <a:gd name="connsiteX1" fmla="*/ 32120 w 132212"/>
                  <a:gd name="connsiteY1" fmla="*/ 16617 h 131636"/>
                  <a:gd name="connsiteX2" fmla="*/ 23220 w 132212"/>
                  <a:gd name="connsiteY2" fmla="*/ 87692 h 131636"/>
                  <a:gd name="connsiteX3" fmla="*/ 0 w 132212"/>
                  <a:gd name="connsiteY3" fmla="*/ 110912 h 131636"/>
                  <a:gd name="connsiteX4" fmla="*/ 20725 w 132212"/>
                  <a:gd name="connsiteY4" fmla="*/ 131637 h 131636"/>
                  <a:gd name="connsiteX5" fmla="*/ 43945 w 132212"/>
                  <a:gd name="connsiteY5" fmla="*/ 108417 h 131636"/>
                  <a:gd name="connsiteX6" fmla="*/ 115020 w 132212"/>
                  <a:gd name="connsiteY6" fmla="*/ 99516 h 131636"/>
                  <a:gd name="connsiteX7" fmla="*/ 115020 w 132212"/>
                  <a:gd name="connsiteY7" fmla="*/ 16617 h 1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212" h="131636">
                    <a:moveTo>
                      <a:pt x="115020" y="16617"/>
                    </a:moveTo>
                    <a:cubicBezTo>
                      <a:pt x="92893" y="-5539"/>
                      <a:pt x="54277" y="-5539"/>
                      <a:pt x="32120" y="16617"/>
                    </a:cubicBezTo>
                    <a:cubicBezTo>
                      <a:pt x="13798" y="34939"/>
                      <a:pt x="8997" y="63613"/>
                      <a:pt x="23220" y="87692"/>
                    </a:cubicBezTo>
                    <a:lnTo>
                      <a:pt x="0" y="110912"/>
                    </a:lnTo>
                    <a:cubicBezTo>
                      <a:pt x="7872" y="116811"/>
                      <a:pt x="14826" y="123765"/>
                      <a:pt x="20725" y="131637"/>
                    </a:cubicBezTo>
                    <a:lnTo>
                      <a:pt x="43945" y="108417"/>
                    </a:lnTo>
                    <a:cubicBezTo>
                      <a:pt x="68107" y="122688"/>
                      <a:pt x="96796" y="117763"/>
                      <a:pt x="115020" y="99516"/>
                    </a:cubicBezTo>
                    <a:cubicBezTo>
                      <a:pt x="137944" y="76621"/>
                      <a:pt x="137944" y="39512"/>
                      <a:pt x="115020" y="16617"/>
                    </a:cubicBezTo>
                    <a:close/>
                  </a:path>
                </a:pathLst>
              </a:custGeom>
              <a:solidFill>
                <a:srgbClr val="59B1AD"/>
              </a:solidFill>
              <a:ln w="967" cap="flat">
                <a:noFill/>
                <a:prstDash val="solid"/>
                <a:miter/>
              </a:ln>
            </p:spPr>
            <p:txBody>
              <a:bodyPr rtlCol="0" anchor="ctr"/>
              <a:lstStyle/>
              <a:p>
                <a:endParaRPr lang="en-GB"/>
              </a:p>
            </p:txBody>
          </p:sp>
        </p:grpSp>
      </p:grpSp>
      <p:sp>
        <p:nvSpPr>
          <p:cNvPr id="36" name="Circle">
            <a:extLst>
              <a:ext uri="{FF2B5EF4-FFF2-40B4-BE49-F238E27FC236}">
                <a16:creationId xmlns:a16="http://schemas.microsoft.com/office/drawing/2014/main" id="{6868C7F0-12C2-03B1-939A-C8DDAD698FF8}"/>
              </a:ext>
            </a:extLst>
          </p:cNvPr>
          <p:cNvSpPr/>
          <p:nvPr/>
        </p:nvSpPr>
        <p:spPr>
          <a:xfrm>
            <a:off x="8757139" y="-4563125"/>
            <a:ext cx="7380376" cy="7380378"/>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sp>
        <p:nvSpPr>
          <p:cNvPr id="37" name="Circle">
            <a:extLst>
              <a:ext uri="{FF2B5EF4-FFF2-40B4-BE49-F238E27FC236}">
                <a16:creationId xmlns:a16="http://schemas.microsoft.com/office/drawing/2014/main" id="{E6BF5743-1019-088E-6548-7BB6237AD4F7}"/>
              </a:ext>
            </a:extLst>
          </p:cNvPr>
          <p:cNvSpPr/>
          <p:nvPr/>
        </p:nvSpPr>
        <p:spPr>
          <a:xfrm>
            <a:off x="-1277995" y="5702772"/>
            <a:ext cx="2992796" cy="2992797"/>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grpSp>
        <p:nvGrpSpPr>
          <p:cNvPr id="38" name="Group 37">
            <a:extLst>
              <a:ext uri="{FF2B5EF4-FFF2-40B4-BE49-F238E27FC236}">
                <a16:creationId xmlns:a16="http://schemas.microsoft.com/office/drawing/2014/main" id="{24D2CC9D-A859-21E3-D281-EC08C06442FE}"/>
              </a:ext>
            </a:extLst>
          </p:cNvPr>
          <p:cNvGrpSpPr/>
          <p:nvPr/>
        </p:nvGrpSpPr>
        <p:grpSpPr>
          <a:xfrm>
            <a:off x="1025301" y="3829856"/>
            <a:ext cx="1209630" cy="1209630"/>
            <a:chOff x="7712610" y="4289122"/>
            <a:chExt cx="1209630" cy="1209630"/>
          </a:xfrm>
        </p:grpSpPr>
        <p:sp>
          <p:nvSpPr>
            <p:cNvPr id="39" name="Circle">
              <a:extLst>
                <a:ext uri="{FF2B5EF4-FFF2-40B4-BE49-F238E27FC236}">
                  <a16:creationId xmlns:a16="http://schemas.microsoft.com/office/drawing/2014/main" id="{4D9FCB7E-6590-2508-BF6C-C31F489D4E7E}"/>
                </a:ext>
              </a:extLst>
            </p:cNvPr>
            <p:cNvSpPr/>
            <p:nvPr/>
          </p:nvSpPr>
          <p:spPr>
            <a:xfrm>
              <a:off x="7712610" y="4289122"/>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grpSp>
          <p:nvGrpSpPr>
            <p:cNvPr id="40" name="Icon">
              <a:extLst>
                <a:ext uri="{FF2B5EF4-FFF2-40B4-BE49-F238E27FC236}">
                  <a16:creationId xmlns:a16="http://schemas.microsoft.com/office/drawing/2014/main" id="{9B9CA0CA-8CEE-566C-EE8C-54350634BE41}"/>
                </a:ext>
              </a:extLst>
            </p:cNvPr>
            <p:cNvGrpSpPr/>
            <p:nvPr/>
          </p:nvGrpSpPr>
          <p:grpSpPr>
            <a:xfrm>
              <a:off x="8077715" y="4612610"/>
              <a:ext cx="479419" cy="500264"/>
              <a:chOff x="8077715" y="4612610"/>
              <a:chExt cx="479419" cy="500264"/>
            </a:xfrm>
            <a:solidFill>
              <a:srgbClr val="000000"/>
            </a:solidFill>
          </p:grpSpPr>
          <p:sp>
            <p:nvSpPr>
              <p:cNvPr id="41" name="Freeform: Shape 40">
                <a:extLst>
                  <a:ext uri="{FF2B5EF4-FFF2-40B4-BE49-F238E27FC236}">
                    <a16:creationId xmlns:a16="http://schemas.microsoft.com/office/drawing/2014/main" id="{E30B1FCD-50E6-A2E3-EBAD-0CB7F78F31C8}"/>
                  </a:ext>
                </a:extLst>
              </p:cNvPr>
              <p:cNvSpPr/>
              <p:nvPr/>
            </p:nvSpPr>
            <p:spPr>
              <a:xfrm>
                <a:off x="8265314" y="4612610"/>
                <a:ext cx="106306" cy="102137"/>
              </a:xfrm>
              <a:custGeom>
                <a:avLst/>
                <a:gdLst>
                  <a:gd name="connsiteX0" fmla="*/ 33351 w 106306"/>
                  <a:gd name="connsiteY0" fmla="*/ 100053 h 102137"/>
                  <a:gd name="connsiteX1" fmla="*/ 41689 w 106306"/>
                  <a:gd name="connsiteY1" fmla="*/ 102137 h 102137"/>
                  <a:gd name="connsiteX2" fmla="*/ 52111 w 106306"/>
                  <a:gd name="connsiteY2" fmla="*/ 102137 h 102137"/>
                  <a:gd name="connsiteX3" fmla="*/ 62533 w 106306"/>
                  <a:gd name="connsiteY3" fmla="*/ 102137 h 102137"/>
                  <a:gd name="connsiteX4" fmla="*/ 70871 w 106306"/>
                  <a:gd name="connsiteY4" fmla="*/ 100053 h 102137"/>
                  <a:gd name="connsiteX5" fmla="*/ 72955 w 106306"/>
                  <a:gd name="connsiteY5" fmla="*/ 100053 h 102137"/>
                  <a:gd name="connsiteX6" fmla="*/ 106306 w 106306"/>
                  <a:gd name="connsiteY6" fmla="*/ 52111 h 102137"/>
                  <a:gd name="connsiteX7" fmla="*/ 52111 w 106306"/>
                  <a:gd name="connsiteY7" fmla="*/ 0 h 102137"/>
                  <a:gd name="connsiteX8" fmla="*/ 0 w 106306"/>
                  <a:gd name="connsiteY8" fmla="*/ 52111 h 102137"/>
                  <a:gd name="connsiteX9" fmla="*/ 33351 w 106306"/>
                  <a:gd name="connsiteY9" fmla="*/ 100053 h 10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06" h="102137">
                    <a:moveTo>
                      <a:pt x="33351" y="100053"/>
                    </a:moveTo>
                    <a:cubicBezTo>
                      <a:pt x="37520" y="102137"/>
                      <a:pt x="39604" y="102137"/>
                      <a:pt x="41689" y="102137"/>
                    </a:cubicBezTo>
                    <a:lnTo>
                      <a:pt x="52111" y="102137"/>
                    </a:lnTo>
                    <a:lnTo>
                      <a:pt x="62533" y="102137"/>
                    </a:lnTo>
                    <a:cubicBezTo>
                      <a:pt x="64617" y="102137"/>
                      <a:pt x="68786" y="100053"/>
                      <a:pt x="70871" y="100053"/>
                    </a:cubicBezTo>
                    <a:lnTo>
                      <a:pt x="72955" y="100053"/>
                    </a:lnTo>
                    <a:cubicBezTo>
                      <a:pt x="91715" y="91715"/>
                      <a:pt x="106306" y="72955"/>
                      <a:pt x="106306" y="52111"/>
                    </a:cubicBezTo>
                    <a:cubicBezTo>
                      <a:pt x="104222" y="22929"/>
                      <a:pt x="81293" y="0"/>
                      <a:pt x="52111" y="0"/>
                    </a:cubicBezTo>
                    <a:cubicBezTo>
                      <a:pt x="22929" y="0"/>
                      <a:pt x="0" y="22929"/>
                      <a:pt x="0" y="52111"/>
                    </a:cubicBezTo>
                    <a:cubicBezTo>
                      <a:pt x="0" y="75040"/>
                      <a:pt x="14591" y="93800"/>
                      <a:pt x="33351" y="100053"/>
                    </a:cubicBezTo>
                    <a:close/>
                  </a:path>
                </a:pathLst>
              </a:custGeom>
              <a:solidFill>
                <a:srgbClr val="59B1AD"/>
              </a:solidFill>
              <a:ln w="20638"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33111108-50F9-0029-89DC-0072DE0E4452}"/>
                  </a:ext>
                </a:extLst>
              </p:cNvPr>
              <p:cNvSpPr/>
              <p:nvPr/>
            </p:nvSpPr>
            <p:spPr>
              <a:xfrm>
                <a:off x="8119403" y="4925275"/>
                <a:ext cx="106306" cy="102137"/>
              </a:xfrm>
              <a:custGeom>
                <a:avLst/>
                <a:gdLst>
                  <a:gd name="connsiteX0" fmla="*/ 33351 w 106306"/>
                  <a:gd name="connsiteY0" fmla="*/ 100053 h 102137"/>
                  <a:gd name="connsiteX1" fmla="*/ 41689 w 106306"/>
                  <a:gd name="connsiteY1" fmla="*/ 102137 h 102137"/>
                  <a:gd name="connsiteX2" fmla="*/ 52111 w 106306"/>
                  <a:gd name="connsiteY2" fmla="*/ 102137 h 102137"/>
                  <a:gd name="connsiteX3" fmla="*/ 62533 w 106306"/>
                  <a:gd name="connsiteY3" fmla="*/ 102137 h 102137"/>
                  <a:gd name="connsiteX4" fmla="*/ 70871 w 106306"/>
                  <a:gd name="connsiteY4" fmla="*/ 100053 h 102137"/>
                  <a:gd name="connsiteX5" fmla="*/ 72955 w 106306"/>
                  <a:gd name="connsiteY5" fmla="*/ 100053 h 102137"/>
                  <a:gd name="connsiteX6" fmla="*/ 106306 w 106306"/>
                  <a:gd name="connsiteY6" fmla="*/ 52111 h 102137"/>
                  <a:gd name="connsiteX7" fmla="*/ 52111 w 106306"/>
                  <a:gd name="connsiteY7" fmla="*/ 0 h 102137"/>
                  <a:gd name="connsiteX8" fmla="*/ 0 w 106306"/>
                  <a:gd name="connsiteY8" fmla="*/ 52111 h 102137"/>
                  <a:gd name="connsiteX9" fmla="*/ 33351 w 106306"/>
                  <a:gd name="connsiteY9" fmla="*/ 100053 h 10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06" h="102137">
                    <a:moveTo>
                      <a:pt x="33351" y="100053"/>
                    </a:moveTo>
                    <a:cubicBezTo>
                      <a:pt x="37520" y="102137"/>
                      <a:pt x="39604" y="102137"/>
                      <a:pt x="41689" y="102137"/>
                    </a:cubicBezTo>
                    <a:lnTo>
                      <a:pt x="52111" y="102137"/>
                    </a:lnTo>
                    <a:lnTo>
                      <a:pt x="62533" y="102137"/>
                    </a:lnTo>
                    <a:cubicBezTo>
                      <a:pt x="64617" y="102137"/>
                      <a:pt x="68786" y="100053"/>
                      <a:pt x="70871" y="100053"/>
                    </a:cubicBezTo>
                    <a:lnTo>
                      <a:pt x="72955" y="100053"/>
                    </a:lnTo>
                    <a:cubicBezTo>
                      <a:pt x="91715" y="91715"/>
                      <a:pt x="106306" y="72955"/>
                      <a:pt x="106306" y="52111"/>
                    </a:cubicBezTo>
                    <a:cubicBezTo>
                      <a:pt x="104222" y="22929"/>
                      <a:pt x="81293" y="0"/>
                      <a:pt x="52111" y="0"/>
                    </a:cubicBezTo>
                    <a:cubicBezTo>
                      <a:pt x="22929" y="0"/>
                      <a:pt x="0" y="22929"/>
                      <a:pt x="0" y="52111"/>
                    </a:cubicBezTo>
                    <a:cubicBezTo>
                      <a:pt x="0" y="75040"/>
                      <a:pt x="14591" y="93800"/>
                      <a:pt x="33351" y="100053"/>
                    </a:cubicBezTo>
                    <a:close/>
                  </a:path>
                </a:pathLst>
              </a:custGeom>
              <a:solidFill>
                <a:schemeClr val="bg1"/>
              </a:solidFill>
              <a:ln w="20638"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9403D7B-A25B-282F-9CAC-833D31441CD4}"/>
                  </a:ext>
                </a:extLst>
              </p:cNvPr>
              <p:cNvSpPr/>
              <p:nvPr/>
            </p:nvSpPr>
            <p:spPr>
              <a:xfrm>
                <a:off x="8223625" y="4712662"/>
                <a:ext cx="187599" cy="87546"/>
              </a:xfrm>
              <a:custGeom>
                <a:avLst/>
                <a:gdLst>
                  <a:gd name="connsiteX0" fmla="*/ 10422 w 187599"/>
                  <a:gd name="connsiteY0" fmla="*/ 87546 h 87546"/>
                  <a:gd name="connsiteX1" fmla="*/ 177177 w 187599"/>
                  <a:gd name="connsiteY1" fmla="*/ 87546 h 87546"/>
                  <a:gd name="connsiteX2" fmla="*/ 187599 w 187599"/>
                  <a:gd name="connsiteY2" fmla="*/ 77124 h 87546"/>
                  <a:gd name="connsiteX3" fmla="*/ 147995 w 187599"/>
                  <a:gd name="connsiteY3" fmla="*/ 0 h 87546"/>
                  <a:gd name="connsiteX4" fmla="*/ 93800 w 187599"/>
                  <a:gd name="connsiteY4" fmla="*/ 25013 h 87546"/>
                  <a:gd name="connsiteX5" fmla="*/ 39604 w 187599"/>
                  <a:gd name="connsiteY5" fmla="*/ 0 h 87546"/>
                  <a:gd name="connsiteX6" fmla="*/ 0 w 187599"/>
                  <a:gd name="connsiteY6" fmla="*/ 77124 h 87546"/>
                  <a:gd name="connsiteX7" fmla="*/ 10422 w 187599"/>
                  <a:gd name="connsiteY7" fmla="*/ 87546 h 8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99" h="87546">
                    <a:moveTo>
                      <a:pt x="10422" y="87546"/>
                    </a:moveTo>
                    <a:lnTo>
                      <a:pt x="177177" y="87546"/>
                    </a:lnTo>
                    <a:cubicBezTo>
                      <a:pt x="183430" y="87546"/>
                      <a:pt x="187599" y="83377"/>
                      <a:pt x="187599" y="77124"/>
                    </a:cubicBezTo>
                    <a:cubicBezTo>
                      <a:pt x="187599" y="45858"/>
                      <a:pt x="170924" y="16675"/>
                      <a:pt x="147995" y="0"/>
                    </a:cubicBezTo>
                    <a:cubicBezTo>
                      <a:pt x="133404" y="14591"/>
                      <a:pt x="114644" y="25013"/>
                      <a:pt x="93800" y="25013"/>
                    </a:cubicBezTo>
                    <a:cubicBezTo>
                      <a:pt x="72955" y="25013"/>
                      <a:pt x="54195" y="14591"/>
                      <a:pt x="39604" y="0"/>
                    </a:cubicBezTo>
                    <a:cubicBezTo>
                      <a:pt x="16675" y="16675"/>
                      <a:pt x="0" y="45858"/>
                      <a:pt x="0" y="77124"/>
                    </a:cubicBezTo>
                    <a:cubicBezTo>
                      <a:pt x="0" y="83377"/>
                      <a:pt x="4169" y="87546"/>
                      <a:pt x="10422" y="87546"/>
                    </a:cubicBezTo>
                    <a:close/>
                  </a:path>
                </a:pathLst>
              </a:custGeom>
              <a:solidFill>
                <a:schemeClr val="bg1"/>
              </a:solidFill>
              <a:ln w="20638"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0843AA4-4804-8958-00C1-FFC1B44757C3}"/>
                  </a:ext>
                </a:extLst>
              </p:cNvPr>
              <p:cNvSpPr/>
              <p:nvPr/>
            </p:nvSpPr>
            <p:spPr>
              <a:xfrm>
                <a:off x="8411224" y="4925275"/>
                <a:ext cx="108390" cy="102137"/>
              </a:xfrm>
              <a:custGeom>
                <a:avLst/>
                <a:gdLst>
                  <a:gd name="connsiteX0" fmla="*/ 0 w 108390"/>
                  <a:gd name="connsiteY0" fmla="*/ 52111 h 102137"/>
                  <a:gd name="connsiteX1" fmla="*/ 33351 w 108390"/>
                  <a:gd name="connsiteY1" fmla="*/ 100053 h 102137"/>
                  <a:gd name="connsiteX2" fmla="*/ 35435 w 108390"/>
                  <a:gd name="connsiteY2" fmla="*/ 100053 h 102137"/>
                  <a:gd name="connsiteX3" fmla="*/ 43773 w 108390"/>
                  <a:gd name="connsiteY3" fmla="*/ 102137 h 102137"/>
                  <a:gd name="connsiteX4" fmla="*/ 54195 w 108390"/>
                  <a:gd name="connsiteY4" fmla="*/ 102137 h 102137"/>
                  <a:gd name="connsiteX5" fmla="*/ 64617 w 108390"/>
                  <a:gd name="connsiteY5" fmla="*/ 102137 h 102137"/>
                  <a:gd name="connsiteX6" fmla="*/ 72955 w 108390"/>
                  <a:gd name="connsiteY6" fmla="*/ 100053 h 102137"/>
                  <a:gd name="connsiteX7" fmla="*/ 75040 w 108390"/>
                  <a:gd name="connsiteY7" fmla="*/ 100053 h 102137"/>
                  <a:gd name="connsiteX8" fmla="*/ 108391 w 108390"/>
                  <a:gd name="connsiteY8" fmla="*/ 52111 h 102137"/>
                  <a:gd name="connsiteX9" fmla="*/ 56280 w 108390"/>
                  <a:gd name="connsiteY9" fmla="*/ 0 h 102137"/>
                  <a:gd name="connsiteX10" fmla="*/ 0 w 108390"/>
                  <a:gd name="connsiteY10" fmla="*/ 52111 h 10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390" h="102137">
                    <a:moveTo>
                      <a:pt x="0" y="52111"/>
                    </a:moveTo>
                    <a:cubicBezTo>
                      <a:pt x="0" y="75040"/>
                      <a:pt x="14591" y="93800"/>
                      <a:pt x="33351" y="100053"/>
                    </a:cubicBezTo>
                    <a:lnTo>
                      <a:pt x="35435" y="100053"/>
                    </a:lnTo>
                    <a:cubicBezTo>
                      <a:pt x="37520" y="100053"/>
                      <a:pt x="39604" y="102137"/>
                      <a:pt x="43773" y="102137"/>
                    </a:cubicBezTo>
                    <a:lnTo>
                      <a:pt x="54195" y="102137"/>
                    </a:lnTo>
                    <a:lnTo>
                      <a:pt x="64617" y="102137"/>
                    </a:lnTo>
                    <a:cubicBezTo>
                      <a:pt x="66702" y="102137"/>
                      <a:pt x="70871" y="100053"/>
                      <a:pt x="72955" y="100053"/>
                    </a:cubicBezTo>
                    <a:lnTo>
                      <a:pt x="75040" y="100053"/>
                    </a:lnTo>
                    <a:cubicBezTo>
                      <a:pt x="93800" y="91715"/>
                      <a:pt x="108391" y="72955"/>
                      <a:pt x="108391" y="52111"/>
                    </a:cubicBezTo>
                    <a:cubicBezTo>
                      <a:pt x="108391" y="22929"/>
                      <a:pt x="85462" y="0"/>
                      <a:pt x="56280" y="0"/>
                    </a:cubicBezTo>
                    <a:cubicBezTo>
                      <a:pt x="27098" y="0"/>
                      <a:pt x="0" y="22929"/>
                      <a:pt x="0" y="52111"/>
                    </a:cubicBezTo>
                    <a:close/>
                  </a:path>
                </a:pathLst>
              </a:custGeom>
              <a:solidFill>
                <a:schemeClr val="bg1"/>
              </a:solidFill>
              <a:ln w="20638"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6A40613C-276E-069E-998C-6ED30B3F95F4}"/>
                  </a:ext>
                </a:extLst>
              </p:cNvPr>
              <p:cNvSpPr/>
              <p:nvPr/>
            </p:nvSpPr>
            <p:spPr>
              <a:xfrm>
                <a:off x="8369535" y="5025327"/>
                <a:ext cx="187599" cy="87546"/>
              </a:xfrm>
              <a:custGeom>
                <a:avLst/>
                <a:gdLst>
                  <a:gd name="connsiteX0" fmla="*/ 147995 w 187599"/>
                  <a:gd name="connsiteY0" fmla="*/ 0 h 87546"/>
                  <a:gd name="connsiteX1" fmla="*/ 93800 w 187599"/>
                  <a:gd name="connsiteY1" fmla="*/ 25013 h 87546"/>
                  <a:gd name="connsiteX2" fmla="*/ 39604 w 187599"/>
                  <a:gd name="connsiteY2" fmla="*/ 0 h 87546"/>
                  <a:gd name="connsiteX3" fmla="*/ 0 w 187599"/>
                  <a:gd name="connsiteY3" fmla="*/ 77124 h 87546"/>
                  <a:gd name="connsiteX4" fmla="*/ 10422 w 187599"/>
                  <a:gd name="connsiteY4" fmla="*/ 87546 h 87546"/>
                  <a:gd name="connsiteX5" fmla="*/ 177177 w 187599"/>
                  <a:gd name="connsiteY5" fmla="*/ 87546 h 87546"/>
                  <a:gd name="connsiteX6" fmla="*/ 187599 w 187599"/>
                  <a:gd name="connsiteY6" fmla="*/ 77124 h 87546"/>
                  <a:gd name="connsiteX7" fmla="*/ 147995 w 187599"/>
                  <a:gd name="connsiteY7" fmla="*/ 0 h 8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99" h="87546">
                    <a:moveTo>
                      <a:pt x="147995" y="0"/>
                    </a:moveTo>
                    <a:cubicBezTo>
                      <a:pt x="133404" y="14591"/>
                      <a:pt x="114644" y="25013"/>
                      <a:pt x="93800" y="25013"/>
                    </a:cubicBezTo>
                    <a:cubicBezTo>
                      <a:pt x="72955" y="25013"/>
                      <a:pt x="54195" y="14591"/>
                      <a:pt x="39604" y="0"/>
                    </a:cubicBezTo>
                    <a:cubicBezTo>
                      <a:pt x="14591" y="16675"/>
                      <a:pt x="0" y="45858"/>
                      <a:pt x="0" y="77124"/>
                    </a:cubicBezTo>
                    <a:cubicBezTo>
                      <a:pt x="0" y="83377"/>
                      <a:pt x="4169" y="87546"/>
                      <a:pt x="10422" y="87546"/>
                    </a:cubicBezTo>
                    <a:lnTo>
                      <a:pt x="177177" y="87546"/>
                    </a:lnTo>
                    <a:cubicBezTo>
                      <a:pt x="183430" y="87546"/>
                      <a:pt x="187599" y="83377"/>
                      <a:pt x="187599" y="77124"/>
                    </a:cubicBezTo>
                    <a:cubicBezTo>
                      <a:pt x="187599" y="45858"/>
                      <a:pt x="170924" y="16675"/>
                      <a:pt x="147995" y="0"/>
                    </a:cubicBezTo>
                    <a:close/>
                  </a:path>
                </a:pathLst>
              </a:custGeom>
              <a:solidFill>
                <a:schemeClr val="accent2"/>
              </a:solidFill>
              <a:ln w="20638"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BA9EDD60-AC5D-2284-3569-A65B5056B3EA}"/>
                  </a:ext>
                </a:extLst>
              </p:cNvPr>
              <p:cNvSpPr/>
              <p:nvPr/>
            </p:nvSpPr>
            <p:spPr>
              <a:xfrm>
                <a:off x="8077715" y="5025327"/>
                <a:ext cx="187599" cy="87546"/>
              </a:xfrm>
              <a:custGeom>
                <a:avLst/>
                <a:gdLst>
                  <a:gd name="connsiteX0" fmla="*/ 147995 w 187599"/>
                  <a:gd name="connsiteY0" fmla="*/ 0 h 87546"/>
                  <a:gd name="connsiteX1" fmla="*/ 93800 w 187599"/>
                  <a:gd name="connsiteY1" fmla="*/ 25013 h 87546"/>
                  <a:gd name="connsiteX2" fmla="*/ 39604 w 187599"/>
                  <a:gd name="connsiteY2" fmla="*/ 0 h 87546"/>
                  <a:gd name="connsiteX3" fmla="*/ 0 w 187599"/>
                  <a:gd name="connsiteY3" fmla="*/ 77124 h 87546"/>
                  <a:gd name="connsiteX4" fmla="*/ 10422 w 187599"/>
                  <a:gd name="connsiteY4" fmla="*/ 87546 h 87546"/>
                  <a:gd name="connsiteX5" fmla="*/ 177177 w 187599"/>
                  <a:gd name="connsiteY5" fmla="*/ 87546 h 87546"/>
                  <a:gd name="connsiteX6" fmla="*/ 187599 w 187599"/>
                  <a:gd name="connsiteY6" fmla="*/ 77124 h 87546"/>
                  <a:gd name="connsiteX7" fmla="*/ 147995 w 187599"/>
                  <a:gd name="connsiteY7" fmla="*/ 0 h 8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99" h="87546">
                    <a:moveTo>
                      <a:pt x="147995" y="0"/>
                    </a:moveTo>
                    <a:cubicBezTo>
                      <a:pt x="133404" y="14591"/>
                      <a:pt x="114644" y="25013"/>
                      <a:pt x="93800" y="25013"/>
                    </a:cubicBezTo>
                    <a:cubicBezTo>
                      <a:pt x="72955" y="25013"/>
                      <a:pt x="54195" y="14591"/>
                      <a:pt x="39604" y="0"/>
                    </a:cubicBezTo>
                    <a:cubicBezTo>
                      <a:pt x="14591" y="16675"/>
                      <a:pt x="0" y="45858"/>
                      <a:pt x="0" y="77124"/>
                    </a:cubicBezTo>
                    <a:cubicBezTo>
                      <a:pt x="0" y="83377"/>
                      <a:pt x="4169" y="87546"/>
                      <a:pt x="10422" y="87546"/>
                    </a:cubicBezTo>
                    <a:lnTo>
                      <a:pt x="177177" y="87546"/>
                    </a:lnTo>
                    <a:cubicBezTo>
                      <a:pt x="183430" y="87546"/>
                      <a:pt x="187599" y="83377"/>
                      <a:pt x="187599" y="77124"/>
                    </a:cubicBezTo>
                    <a:cubicBezTo>
                      <a:pt x="187599" y="45858"/>
                      <a:pt x="170924" y="16675"/>
                      <a:pt x="147995" y="0"/>
                    </a:cubicBezTo>
                    <a:close/>
                  </a:path>
                </a:pathLst>
              </a:custGeom>
              <a:solidFill>
                <a:schemeClr val="accent2"/>
              </a:solidFill>
              <a:ln w="20638"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5691E710-AB7B-FE1C-7531-62104846693D}"/>
                  </a:ext>
                </a:extLst>
              </p:cNvPr>
              <p:cNvSpPr/>
              <p:nvPr/>
            </p:nvSpPr>
            <p:spPr>
              <a:xfrm>
                <a:off x="8161092" y="4716831"/>
                <a:ext cx="62533" cy="187599"/>
              </a:xfrm>
              <a:custGeom>
                <a:avLst/>
                <a:gdLst>
                  <a:gd name="connsiteX0" fmla="*/ 10422 w 62533"/>
                  <a:gd name="connsiteY0" fmla="*/ 187599 h 187599"/>
                  <a:gd name="connsiteX1" fmla="*/ 20844 w 62533"/>
                  <a:gd name="connsiteY1" fmla="*/ 177177 h 187599"/>
                  <a:gd name="connsiteX2" fmla="*/ 20844 w 62533"/>
                  <a:gd name="connsiteY2" fmla="*/ 20844 h 187599"/>
                  <a:gd name="connsiteX3" fmla="*/ 52111 w 62533"/>
                  <a:gd name="connsiteY3" fmla="*/ 20844 h 187599"/>
                  <a:gd name="connsiteX4" fmla="*/ 62533 w 62533"/>
                  <a:gd name="connsiteY4" fmla="*/ 10422 h 187599"/>
                  <a:gd name="connsiteX5" fmla="*/ 52111 w 62533"/>
                  <a:gd name="connsiteY5" fmla="*/ 0 h 187599"/>
                  <a:gd name="connsiteX6" fmla="*/ 10422 w 62533"/>
                  <a:gd name="connsiteY6" fmla="*/ 0 h 187599"/>
                  <a:gd name="connsiteX7" fmla="*/ 0 w 62533"/>
                  <a:gd name="connsiteY7" fmla="*/ 10422 h 187599"/>
                  <a:gd name="connsiteX8" fmla="*/ 0 w 62533"/>
                  <a:gd name="connsiteY8" fmla="*/ 177177 h 187599"/>
                  <a:gd name="connsiteX9" fmla="*/ 10422 w 62533"/>
                  <a:gd name="connsiteY9" fmla="*/ 187599 h 18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33" h="187599">
                    <a:moveTo>
                      <a:pt x="10422" y="187599"/>
                    </a:moveTo>
                    <a:cubicBezTo>
                      <a:pt x="16675" y="187599"/>
                      <a:pt x="20844" y="183430"/>
                      <a:pt x="20844" y="177177"/>
                    </a:cubicBezTo>
                    <a:lnTo>
                      <a:pt x="20844" y="20844"/>
                    </a:lnTo>
                    <a:lnTo>
                      <a:pt x="52111" y="20844"/>
                    </a:lnTo>
                    <a:cubicBezTo>
                      <a:pt x="58364" y="20844"/>
                      <a:pt x="62533" y="16675"/>
                      <a:pt x="62533" y="10422"/>
                    </a:cubicBezTo>
                    <a:cubicBezTo>
                      <a:pt x="62533" y="4169"/>
                      <a:pt x="58364" y="0"/>
                      <a:pt x="52111" y="0"/>
                    </a:cubicBezTo>
                    <a:lnTo>
                      <a:pt x="10422" y="0"/>
                    </a:lnTo>
                    <a:cubicBezTo>
                      <a:pt x="4169" y="0"/>
                      <a:pt x="0" y="4169"/>
                      <a:pt x="0" y="10422"/>
                    </a:cubicBezTo>
                    <a:lnTo>
                      <a:pt x="0" y="177177"/>
                    </a:lnTo>
                    <a:cubicBezTo>
                      <a:pt x="0" y="183430"/>
                      <a:pt x="4169" y="187599"/>
                      <a:pt x="10422" y="187599"/>
                    </a:cubicBezTo>
                    <a:close/>
                  </a:path>
                </a:pathLst>
              </a:custGeom>
              <a:solidFill>
                <a:schemeClr val="bg1"/>
              </a:solidFill>
              <a:ln w="20638"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E6FB9937-0729-4F89-E13E-CB466B25310F}"/>
                  </a:ext>
                </a:extLst>
              </p:cNvPr>
              <p:cNvSpPr/>
              <p:nvPr/>
            </p:nvSpPr>
            <p:spPr>
              <a:xfrm>
                <a:off x="8411224" y="4716831"/>
                <a:ext cx="62533" cy="187599"/>
              </a:xfrm>
              <a:custGeom>
                <a:avLst/>
                <a:gdLst>
                  <a:gd name="connsiteX0" fmla="*/ 10422 w 62533"/>
                  <a:gd name="connsiteY0" fmla="*/ 20844 h 187599"/>
                  <a:gd name="connsiteX1" fmla="*/ 41689 w 62533"/>
                  <a:gd name="connsiteY1" fmla="*/ 20844 h 187599"/>
                  <a:gd name="connsiteX2" fmla="*/ 41689 w 62533"/>
                  <a:gd name="connsiteY2" fmla="*/ 177177 h 187599"/>
                  <a:gd name="connsiteX3" fmla="*/ 52111 w 62533"/>
                  <a:gd name="connsiteY3" fmla="*/ 187599 h 187599"/>
                  <a:gd name="connsiteX4" fmla="*/ 62533 w 62533"/>
                  <a:gd name="connsiteY4" fmla="*/ 177177 h 187599"/>
                  <a:gd name="connsiteX5" fmla="*/ 62533 w 62533"/>
                  <a:gd name="connsiteY5" fmla="*/ 10422 h 187599"/>
                  <a:gd name="connsiteX6" fmla="*/ 52111 w 62533"/>
                  <a:gd name="connsiteY6" fmla="*/ 0 h 187599"/>
                  <a:gd name="connsiteX7" fmla="*/ 10422 w 62533"/>
                  <a:gd name="connsiteY7" fmla="*/ 0 h 187599"/>
                  <a:gd name="connsiteX8" fmla="*/ 0 w 62533"/>
                  <a:gd name="connsiteY8" fmla="*/ 10422 h 187599"/>
                  <a:gd name="connsiteX9" fmla="*/ 10422 w 62533"/>
                  <a:gd name="connsiteY9" fmla="*/ 20844 h 18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33" h="187599">
                    <a:moveTo>
                      <a:pt x="10422" y="20844"/>
                    </a:moveTo>
                    <a:lnTo>
                      <a:pt x="41689" y="20844"/>
                    </a:lnTo>
                    <a:lnTo>
                      <a:pt x="41689" y="177177"/>
                    </a:lnTo>
                    <a:cubicBezTo>
                      <a:pt x="41689" y="183430"/>
                      <a:pt x="45858" y="187599"/>
                      <a:pt x="52111" y="187599"/>
                    </a:cubicBezTo>
                    <a:cubicBezTo>
                      <a:pt x="58364" y="187599"/>
                      <a:pt x="62533" y="183430"/>
                      <a:pt x="62533" y="177177"/>
                    </a:cubicBezTo>
                    <a:lnTo>
                      <a:pt x="62533" y="10422"/>
                    </a:lnTo>
                    <a:cubicBezTo>
                      <a:pt x="62533" y="4169"/>
                      <a:pt x="58364" y="0"/>
                      <a:pt x="52111" y="0"/>
                    </a:cubicBezTo>
                    <a:lnTo>
                      <a:pt x="10422" y="0"/>
                    </a:lnTo>
                    <a:cubicBezTo>
                      <a:pt x="4169" y="0"/>
                      <a:pt x="0" y="4169"/>
                      <a:pt x="0" y="10422"/>
                    </a:cubicBezTo>
                    <a:cubicBezTo>
                      <a:pt x="0" y="16675"/>
                      <a:pt x="4169" y="20844"/>
                      <a:pt x="10422" y="20844"/>
                    </a:cubicBezTo>
                    <a:close/>
                  </a:path>
                </a:pathLst>
              </a:custGeom>
              <a:solidFill>
                <a:schemeClr val="bg1"/>
              </a:solidFill>
              <a:ln w="20638" cap="flat">
                <a:noFill/>
                <a:prstDash val="solid"/>
                <a:miter/>
              </a:ln>
            </p:spPr>
            <p:txBody>
              <a:bodyPr rtlCol="0" anchor="ctr"/>
              <a:lstStyle/>
              <a:p>
                <a:endParaRPr lang="en-GB"/>
              </a:p>
            </p:txBody>
          </p:sp>
        </p:grpSp>
      </p:grpSp>
      <p:grpSp>
        <p:nvGrpSpPr>
          <p:cNvPr id="49" name="Icon">
            <a:extLst>
              <a:ext uri="{FF2B5EF4-FFF2-40B4-BE49-F238E27FC236}">
                <a16:creationId xmlns:a16="http://schemas.microsoft.com/office/drawing/2014/main" id="{6FAEC512-A3A5-CF4F-B808-8A4B5E496618}"/>
              </a:ext>
            </a:extLst>
          </p:cNvPr>
          <p:cNvGrpSpPr/>
          <p:nvPr/>
        </p:nvGrpSpPr>
        <p:grpSpPr>
          <a:xfrm>
            <a:off x="5973336" y="1975045"/>
            <a:ext cx="1209630" cy="1209630"/>
            <a:chOff x="572796" y="3333949"/>
            <a:chExt cx="1209630" cy="1209630"/>
          </a:xfrm>
        </p:grpSpPr>
        <p:sp>
          <p:nvSpPr>
            <p:cNvPr id="50" name="Circle">
              <a:extLst>
                <a:ext uri="{FF2B5EF4-FFF2-40B4-BE49-F238E27FC236}">
                  <a16:creationId xmlns:a16="http://schemas.microsoft.com/office/drawing/2014/main" id="{09E6E463-70F8-0062-A6C1-155B13837DE7}"/>
                </a:ext>
              </a:extLst>
            </p:cNvPr>
            <p:cNvSpPr/>
            <p:nvPr/>
          </p:nvSpPr>
          <p:spPr>
            <a:xfrm>
              <a:off x="572796" y="3333949"/>
              <a:ext cx="1209630" cy="120963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51" name="Icon">
              <a:extLst>
                <a:ext uri="{FF2B5EF4-FFF2-40B4-BE49-F238E27FC236}">
                  <a16:creationId xmlns:a16="http://schemas.microsoft.com/office/drawing/2014/main" id="{194BEF23-5B23-31AC-2B10-A06D5B61C2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2981" y="3711119"/>
              <a:ext cx="369262" cy="455290"/>
            </a:xfrm>
            <a:prstGeom prst="rect">
              <a:avLst/>
            </a:prstGeom>
          </p:spPr>
        </p:pic>
      </p:grpSp>
    </p:spTree>
    <p:extLst>
      <p:ext uri="{BB962C8B-B14F-4D97-AF65-F5344CB8AC3E}">
        <p14:creationId xmlns:p14="http://schemas.microsoft.com/office/powerpoint/2010/main" val="54122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repeatCount="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repeatCount="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repeatCount="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par>
                                <p:cTn id="28" presetID="10" presetClass="entr" presetSubtype="0" fill="hold" nodeType="withEffect">
                                  <p:stCondLst>
                                    <p:cond delay="25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par>
                                <p:cTn id="31" presetID="2" presetClass="entr" presetSubtype="1" accel="50000" decel="5000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1500" fill="hold"/>
                                        <p:tgtEl>
                                          <p:spTgt spid="36"/>
                                        </p:tgtEl>
                                        <p:attrNameLst>
                                          <p:attrName>ppt_x</p:attrName>
                                        </p:attrNameLst>
                                      </p:cBhvr>
                                      <p:tavLst>
                                        <p:tav tm="0">
                                          <p:val>
                                            <p:strVal val="#ppt_x"/>
                                          </p:val>
                                        </p:tav>
                                        <p:tav tm="100000">
                                          <p:val>
                                            <p:strVal val="#ppt_x"/>
                                          </p:val>
                                        </p:tav>
                                      </p:tavLst>
                                    </p:anim>
                                    <p:anim calcmode="lin" valueType="num">
                                      <p:cBhvr additive="base">
                                        <p:cTn id="34" dur="1500" fill="hold"/>
                                        <p:tgtEl>
                                          <p:spTgt spid="36"/>
                                        </p:tgtEl>
                                        <p:attrNameLst>
                                          <p:attrName>ppt_y</p:attrName>
                                        </p:attrNameLst>
                                      </p:cBhvr>
                                      <p:tavLst>
                                        <p:tav tm="0">
                                          <p:val>
                                            <p:strVal val="0-#ppt_h/2"/>
                                          </p:val>
                                        </p:tav>
                                        <p:tav tm="100000">
                                          <p:val>
                                            <p:strVal val="#ppt_y"/>
                                          </p:val>
                                        </p:tav>
                                      </p:tavLst>
                                    </p:anim>
                                  </p:childTnLst>
                                </p:cTn>
                              </p:par>
                              <p:par>
                                <p:cTn id="35" presetID="6" presetClass="emph" presetSubtype="0" repeatCount="indefinite" accel="50000" decel="50000" autoRev="1" fill="hold" grpId="1" nodeType="withEffect">
                                  <p:stCondLst>
                                    <p:cond delay="0"/>
                                  </p:stCondLst>
                                  <p:childTnLst>
                                    <p:animScale>
                                      <p:cBhvr>
                                        <p:cTn id="36" dur="15000" fill="hold"/>
                                        <p:tgtEl>
                                          <p:spTgt spid="36"/>
                                        </p:tgtEl>
                                      </p:cBhvr>
                                      <p:by x="110000" y="110000"/>
                                    </p:animScale>
                                  </p:childTnLst>
                                </p:cTn>
                              </p:par>
                              <p:par>
                                <p:cTn id="37" presetID="2" presetClass="entr" presetSubtype="8" accel="50000" decel="5000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1500" fill="hold"/>
                                        <p:tgtEl>
                                          <p:spTgt spid="37"/>
                                        </p:tgtEl>
                                        <p:attrNameLst>
                                          <p:attrName>ppt_x</p:attrName>
                                        </p:attrNameLst>
                                      </p:cBhvr>
                                      <p:tavLst>
                                        <p:tav tm="0">
                                          <p:val>
                                            <p:strVal val="0-#ppt_w/2"/>
                                          </p:val>
                                        </p:tav>
                                        <p:tav tm="100000">
                                          <p:val>
                                            <p:strVal val="#ppt_x"/>
                                          </p:val>
                                        </p:tav>
                                      </p:tavLst>
                                    </p:anim>
                                    <p:anim calcmode="lin" valueType="num">
                                      <p:cBhvr additive="base">
                                        <p:cTn id="40" dur="1500" fill="hold"/>
                                        <p:tgtEl>
                                          <p:spTgt spid="37"/>
                                        </p:tgtEl>
                                        <p:attrNameLst>
                                          <p:attrName>ppt_y</p:attrName>
                                        </p:attrNameLst>
                                      </p:cBhvr>
                                      <p:tavLst>
                                        <p:tav tm="0">
                                          <p:val>
                                            <p:strVal val="#ppt_y"/>
                                          </p:val>
                                        </p:tav>
                                        <p:tav tm="100000">
                                          <p:val>
                                            <p:strVal val="#ppt_y"/>
                                          </p:val>
                                        </p:tav>
                                      </p:tavLst>
                                    </p:anim>
                                  </p:childTnLst>
                                </p:cTn>
                              </p:par>
                              <p:par>
                                <p:cTn id="41" presetID="6" presetClass="emph" presetSubtype="0" repeatCount="indefinite" accel="50000" decel="50000" autoRev="1" fill="hold" grpId="1" nodeType="withEffect">
                                  <p:stCondLst>
                                    <p:cond delay="0"/>
                                  </p:stCondLst>
                                  <p:childTnLst>
                                    <p:animScale>
                                      <p:cBhvr>
                                        <p:cTn id="42" dur="15000" fill="hold"/>
                                        <p:tgtEl>
                                          <p:spTgt spid="37"/>
                                        </p:tgtEl>
                                      </p:cBhvr>
                                      <p:by x="110000" y="110000"/>
                                    </p:animScale>
                                  </p:childTnLst>
                                </p:cTn>
                              </p:par>
                              <p:par>
                                <p:cTn id="43" presetID="2" presetClass="entr" presetSubtype="1" accel="23000" decel="7700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1500" fill="hold"/>
                                        <p:tgtEl>
                                          <p:spTgt spid="2"/>
                                        </p:tgtEl>
                                        <p:attrNameLst>
                                          <p:attrName>ppt_x</p:attrName>
                                        </p:attrNameLst>
                                      </p:cBhvr>
                                      <p:tavLst>
                                        <p:tav tm="0">
                                          <p:val>
                                            <p:strVal val="#ppt_x"/>
                                          </p:val>
                                        </p:tav>
                                        <p:tav tm="100000">
                                          <p:val>
                                            <p:strVal val="#ppt_x"/>
                                          </p:val>
                                        </p:tav>
                                      </p:tavLst>
                                    </p:anim>
                                    <p:anim calcmode="lin" valueType="num">
                                      <p:cBhvr additive="base">
                                        <p:cTn id="46" dur="1500" fill="hold"/>
                                        <p:tgtEl>
                                          <p:spTgt spid="2"/>
                                        </p:tgtEl>
                                        <p:attrNameLst>
                                          <p:attrName>ppt_y</p:attrName>
                                        </p:attrNameLst>
                                      </p:cBhvr>
                                      <p:tavLst>
                                        <p:tav tm="0">
                                          <p:val>
                                            <p:strVal val="0-#ppt_h/2"/>
                                          </p:val>
                                        </p:tav>
                                        <p:tav tm="100000">
                                          <p:val>
                                            <p:strVal val="#ppt_y"/>
                                          </p:val>
                                        </p:tav>
                                      </p:tavLst>
                                    </p:anim>
                                  </p:childTnLst>
                                </p:cTn>
                              </p:par>
                              <p:par>
                                <p:cTn id="47" presetID="10" presetClass="entr" presetSubtype="0" fill="hold" nodeType="withEffect">
                                  <p:stCondLst>
                                    <p:cond delay="25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childTnLst>
                                </p:cTn>
                              </p:par>
                              <p:par>
                                <p:cTn id="50" presetID="10" presetClass="entr" presetSubtype="0" fill="hold" nodeType="withEffect">
                                  <p:stCondLst>
                                    <p:cond delay="25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36" grpId="0" animBg="1"/>
      <p:bldP spid="36" grpId="1" animBg="1"/>
      <p:bldP spid="37" grpId="0" animBg="1"/>
      <p:bldP spid="37"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71C33-328D-1A05-7401-5ADCEF1372BF}"/>
            </a:ext>
          </a:extLst>
        </p:cNvPr>
        <p:cNvGrpSpPr/>
        <p:nvPr/>
      </p:nvGrpSpPr>
      <p:grpSpPr>
        <a:xfrm>
          <a:off x="0" y="0"/>
          <a:ext cx="0" cy="0"/>
          <a:chOff x="0" y="0"/>
          <a:chExt cx="0" cy="0"/>
        </a:xfrm>
      </p:grpSpPr>
      <p:sp>
        <p:nvSpPr>
          <p:cNvPr id="7" name="Ornament">
            <a:extLst>
              <a:ext uri="{FF2B5EF4-FFF2-40B4-BE49-F238E27FC236}">
                <a16:creationId xmlns:a16="http://schemas.microsoft.com/office/drawing/2014/main" id="{93E3C999-FD72-BF19-EF61-9B82CCAAB6F0}"/>
              </a:ext>
            </a:extLst>
          </p:cNvPr>
          <p:cNvSpPr/>
          <p:nvPr/>
        </p:nvSpPr>
        <p:spPr>
          <a:xfrm>
            <a:off x="6683829" y="-5450688"/>
            <a:ext cx="11021858" cy="1102186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Ornament">
            <a:extLst>
              <a:ext uri="{FF2B5EF4-FFF2-40B4-BE49-F238E27FC236}">
                <a16:creationId xmlns:a16="http://schemas.microsoft.com/office/drawing/2014/main" id="{574605A5-46DE-6806-5CDB-231C1870FD96}"/>
              </a:ext>
            </a:extLst>
          </p:cNvPr>
          <p:cNvSpPr/>
          <p:nvPr/>
        </p:nvSpPr>
        <p:spPr>
          <a:xfrm>
            <a:off x="9296400" y="-2838116"/>
            <a:ext cx="5796714" cy="579671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0" name="Text">
            <a:extLst>
              <a:ext uri="{FF2B5EF4-FFF2-40B4-BE49-F238E27FC236}">
                <a16:creationId xmlns:a16="http://schemas.microsoft.com/office/drawing/2014/main" id="{746138C3-72AF-8CFF-BF23-055D355EB5DF}"/>
              </a:ext>
            </a:extLst>
          </p:cNvPr>
          <p:cNvSpPr txBox="1"/>
          <p:nvPr/>
        </p:nvSpPr>
        <p:spPr>
          <a:xfrm>
            <a:off x="523328" y="687593"/>
            <a:ext cx="11230308" cy="5539978"/>
          </a:xfrm>
          <a:prstGeom prst="rect">
            <a:avLst/>
          </a:prstGeom>
          <a:noFill/>
        </p:spPr>
        <p:txBody>
          <a:bodyPr wrap="square" lIns="0" tIns="0" rIns="0" bIns="0" rtlCol="0">
            <a:spAutoFit/>
          </a:bodyPr>
          <a:lstStyle/>
          <a:p>
            <a:pPr marL="285750" lvl="0" indent="-285750"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Since the publication of DWP’s guidance on connection, there have been discussions with and about schemes who have multiple sections with multiple administrators. So where do the main challenges lie?</a:t>
            </a:r>
            <a:br>
              <a:rPr lang="en-GB" dirty="0">
                <a:solidFill>
                  <a:schemeClr val="bg1"/>
                </a:solidFill>
                <a:latin typeface="Arial" panose="020B0604020202020204" pitchFamily="34" charset="0"/>
                <a:cs typeface="Arial" panose="020B0604020202020204" pitchFamily="34" charset="0"/>
              </a:rPr>
            </a:br>
            <a:endParaRPr lang="en-GB" dirty="0">
              <a:solidFill>
                <a:schemeClr val="bg1"/>
              </a:solidFill>
              <a:latin typeface="Arial" panose="020B0604020202020204" pitchFamily="34" charset="0"/>
              <a:cs typeface="Arial" panose="020B0604020202020204" pitchFamily="34" charset="0"/>
            </a:endParaRPr>
          </a:p>
          <a:p>
            <a:pPr marL="285750" lvl="0" indent="-285750"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From a legislative perspective, all parts of the scheme must connect at the same time, even if administered by different providers. This means that trustees need to ensure they’re communicating with all those involved to understand how each part of their scheme will connect to dashboards (there is no single solution), which members are in scope to be connected, and to ensure that the quality of data enables the right information to be returned to the right person. Don’t assume your administrators are dealing with this for you – the decisions lie with you, the trustees.</a:t>
            </a:r>
          </a:p>
          <a:p>
            <a:pPr lvl="0" fontAlgn="base"/>
            <a:endParaRPr lang="en-GB" dirty="0">
              <a:solidFill>
                <a:schemeClr val="bg1"/>
              </a:solidFill>
              <a:latin typeface="Arial" panose="020B0604020202020204" pitchFamily="34" charset="0"/>
              <a:cs typeface="Arial" panose="020B0604020202020204" pitchFamily="34" charset="0"/>
            </a:endParaRPr>
          </a:p>
          <a:p>
            <a:pPr marL="285750" lvl="0" indent="-285750"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From a third-party administrator perspective, it may not beknown that there are multiple sections within a scheme, administered elsewhere, and this can lead to incorrect assumptions by administrators on what a scheme’s connect by date is. In fact, there could be a risk that an administrator may not know that the section of a scheme that they administer is even in scope for dashboards. This may also apply to your AVC provider. This just reiterates it is so important to start those dashboards conversations early. </a:t>
            </a:r>
          </a:p>
          <a:p>
            <a:pPr marL="285750" lvl="0" indent="-285750" fontAlgn="base">
              <a:buFont typeface="Arial" panose="020B0604020202020204" pitchFamily="34" charset="0"/>
              <a:buChar char="•"/>
            </a:pPr>
            <a:endParaRPr lang="en-GB" dirty="0">
              <a:solidFill>
                <a:schemeClr val="bg1"/>
              </a:solidFill>
              <a:latin typeface="Arial" panose="020B0604020202020204" pitchFamily="34" charset="0"/>
              <a:cs typeface="Arial" panose="020B0604020202020204" pitchFamily="34" charset="0"/>
            </a:endParaRPr>
          </a:p>
          <a:p>
            <a:pPr marL="285750" lvl="0" indent="-285750"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We are also hearing that some schemes are having difficulties engaging with providers – particularly some of the AVC providers. What’s important is to keep communicating, and ensure you have robust governance and audit trails in place so that you are able to clearly demonstrate the actions that you have taken.</a:t>
            </a:r>
          </a:p>
          <a:p>
            <a:r>
              <a:rPr lang="en-GB"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8858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9000" decel="91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par>
                                <p:cTn id="12" presetID="10" presetClass="entr" presetSubtype="0" fill="hold" grpId="1"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childTnLst>
                                </p:cTn>
                              </p:par>
                              <p:par>
                                <p:cTn id="15" presetID="6" presetClass="emph" presetSubtype="0" repeatCount="indefinite" autoRev="1" fill="hold" grpId="0" nodeType="withEffect">
                                  <p:stCondLst>
                                    <p:cond delay="500"/>
                                  </p:stCondLst>
                                  <p:childTnLst>
                                    <p:animScale>
                                      <p:cBhvr>
                                        <p:cTn id="16" dur="15000" fill="hold"/>
                                        <p:tgtEl>
                                          <p:spTgt spid="8"/>
                                        </p:tgtEl>
                                      </p:cBhvr>
                                      <p:by x="125000" y="125000"/>
                                    </p:animScale>
                                  </p:childTnLst>
                                </p:cTn>
                              </p:par>
                              <p:par>
                                <p:cTn id="17" presetID="6" presetClass="emph" presetSubtype="0" repeatCount="indefinite" autoRev="1" fill="hold" grpId="0" nodeType="withEffect">
                                  <p:stCondLst>
                                    <p:cond delay="500"/>
                                  </p:stCondLst>
                                  <p:childTnLst>
                                    <p:animScale>
                                      <p:cBhvr>
                                        <p:cTn id="18" dur="20000" fill="hold"/>
                                        <p:tgtEl>
                                          <p:spTgt spid="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71C33-328D-1A05-7401-5ADCEF1372BF}"/>
            </a:ext>
          </a:extLst>
        </p:cNvPr>
        <p:cNvGrpSpPr/>
        <p:nvPr/>
      </p:nvGrpSpPr>
      <p:grpSpPr>
        <a:xfrm>
          <a:off x="0" y="0"/>
          <a:ext cx="0" cy="0"/>
          <a:chOff x="0" y="0"/>
          <a:chExt cx="0" cy="0"/>
        </a:xfrm>
      </p:grpSpPr>
      <p:sp>
        <p:nvSpPr>
          <p:cNvPr id="6" name="Ornament">
            <a:extLst>
              <a:ext uri="{FF2B5EF4-FFF2-40B4-BE49-F238E27FC236}">
                <a16:creationId xmlns:a16="http://schemas.microsoft.com/office/drawing/2014/main" id="{1C0FA51D-551E-3C68-9B7A-A6C5541C224E}"/>
              </a:ext>
            </a:extLst>
          </p:cNvPr>
          <p:cNvSpPr/>
          <p:nvPr/>
        </p:nvSpPr>
        <p:spPr>
          <a:xfrm>
            <a:off x="4133850" y="-8010261"/>
            <a:ext cx="16121814" cy="1612181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7" name="Ornament">
            <a:extLst>
              <a:ext uri="{FF2B5EF4-FFF2-40B4-BE49-F238E27FC236}">
                <a16:creationId xmlns:a16="http://schemas.microsoft.com/office/drawing/2014/main" id="{93E3C999-FD72-BF19-EF61-9B82CCAAB6F0}"/>
              </a:ext>
            </a:extLst>
          </p:cNvPr>
          <p:cNvSpPr/>
          <p:nvPr/>
        </p:nvSpPr>
        <p:spPr>
          <a:xfrm>
            <a:off x="6683829" y="-5450688"/>
            <a:ext cx="11021858" cy="1102186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Ornament">
            <a:extLst>
              <a:ext uri="{FF2B5EF4-FFF2-40B4-BE49-F238E27FC236}">
                <a16:creationId xmlns:a16="http://schemas.microsoft.com/office/drawing/2014/main" id="{574605A5-46DE-6806-5CDB-231C1870FD96}"/>
              </a:ext>
            </a:extLst>
          </p:cNvPr>
          <p:cNvSpPr/>
          <p:nvPr/>
        </p:nvSpPr>
        <p:spPr>
          <a:xfrm>
            <a:off x="9296400" y="-2838116"/>
            <a:ext cx="5796714" cy="579671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9" name="Rectangle 8">
            <a:extLst>
              <a:ext uri="{FF2B5EF4-FFF2-40B4-BE49-F238E27FC236}">
                <a16:creationId xmlns:a16="http://schemas.microsoft.com/office/drawing/2014/main" id="{B97D84B7-F6C2-409F-C378-B2B4F55CFA61}"/>
              </a:ext>
            </a:extLst>
          </p:cNvPr>
          <p:cNvSpPr/>
          <p:nvPr/>
        </p:nvSpPr>
        <p:spPr>
          <a:xfrm>
            <a:off x="6524281" y="1504950"/>
            <a:ext cx="3693946" cy="3465245"/>
          </a:xfrm>
          <a:prstGeom prst="rect">
            <a:avLst/>
          </a:prstGeom>
          <a:solidFill>
            <a:schemeClr val="accent1">
              <a:alpha val="0"/>
            </a:schemeClr>
          </a:solidFill>
          <a:ln w="158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5" name="Target">
            <a:extLst>
              <a:ext uri="{FF2B5EF4-FFF2-40B4-BE49-F238E27FC236}">
                <a16:creationId xmlns:a16="http://schemas.microsoft.com/office/drawing/2014/main" id="{3B49600D-63A4-C72E-FF8A-C6B2A70EC0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4230" y="792340"/>
            <a:ext cx="3011150" cy="3011148"/>
          </a:xfrm>
          <a:prstGeom prst="rect">
            <a:avLst/>
          </a:prstGeom>
          <a:effectLst>
            <a:outerShdw dist="88900" dir="9000000" algn="ctr" rotWithShape="0">
              <a:schemeClr val="tx2">
                <a:alpha val="25000"/>
              </a:schemeClr>
            </a:outerShdw>
          </a:effectLst>
        </p:spPr>
      </p:pic>
      <p:pic>
        <p:nvPicPr>
          <p:cNvPr id="3" name="Improve">
            <a:extLst>
              <a:ext uri="{FF2B5EF4-FFF2-40B4-BE49-F238E27FC236}">
                <a16:creationId xmlns:a16="http://schemas.microsoft.com/office/drawing/2014/main" id="{58AE43A3-CE10-07FE-12AB-F74210E942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67720" y="2482248"/>
            <a:ext cx="3571530" cy="3722819"/>
          </a:xfrm>
          <a:prstGeom prst="rect">
            <a:avLst/>
          </a:prstGeom>
          <a:effectLst>
            <a:outerShdw dist="88900" algn="ctr" rotWithShape="0">
              <a:schemeClr val="tx2">
                <a:alpha val="25000"/>
              </a:schemeClr>
            </a:outerShdw>
          </a:effectLst>
        </p:spPr>
      </p:pic>
      <p:sp>
        <p:nvSpPr>
          <p:cNvPr id="10" name="Text">
            <a:extLst>
              <a:ext uri="{FF2B5EF4-FFF2-40B4-BE49-F238E27FC236}">
                <a16:creationId xmlns:a16="http://schemas.microsoft.com/office/drawing/2014/main" id="{746138C3-72AF-8CFF-BF23-055D355EB5DF}"/>
              </a:ext>
            </a:extLst>
          </p:cNvPr>
          <p:cNvSpPr txBox="1"/>
          <p:nvPr/>
        </p:nvSpPr>
        <p:spPr>
          <a:xfrm>
            <a:off x="1037036" y="2197894"/>
            <a:ext cx="4978919" cy="1231106"/>
          </a:xfrm>
          <a:prstGeom prst="rect">
            <a:avLst/>
          </a:prstGeom>
          <a:noFill/>
        </p:spPr>
        <p:txBody>
          <a:bodyPr wrap="square" lIns="0" tIns="0" rIns="0" bIns="0" rtlCol="0">
            <a:spAutoFit/>
          </a:bodyPr>
          <a:lstStyle/>
          <a:p>
            <a:r>
              <a:rPr lang="en-US" sz="4000" b="1">
                <a:solidFill>
                  <a:schemeClr val="bg1"/>
                </a:solidFill>
                <a:latin typeface="Arial" panose="020B0604020202020204" pitchFamily="34" charset="0"/>
                <a:ea typeface="Calibri" panose="020F0502020204030204" pitchFamily="34" charset="0"/>
                <a:cs typeface="Arial" panose="020B0604020202020204" pitchFamily="34" charset="0"/>
              </a:rPr>
              <a:t>Buy outs and schemes in scope</a:t>
            </a:r>
            <a:endParaRPr lang="en-GB" sz="4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1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1+#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1" presetClass="entr" presetSubtype="1"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 presetClass="entr" presetSubtype="8" accel="9000" decel="91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250" fill="hold"/>
                                        <p:tgtEl>
                                          <p:spTgt spid="10"/>
                                        </p:tgtEl>
                                        <p:attrNameLst>
                                          <p:attrName>ppt_x</p:attrName>
                                        </p:attrNameLst>
                                      </p:cBhvr>
                                      <p:tavLst>
                                        <p:tav tm="0">
                                          <p:val>
                                            <p:strVal val="0-#ppt_w/2"/>
                                          </p:val>
                                        </p:tav>
                                        <p:tav tm="100000">
                                          <p:val>
                                            <p:strVal val="#ppt_x"/>
                                          </p:val>
                                        </p:tav>
                                      </p:tavLst>
                                    </p:anim>
                                    <p:anim calcmode="lin" valueType="num">
                                      <p:cBhvr additive="base">
                                        <p:cTn id="19" dur="1250" fill="hold"/>
                                        <p:tgtEl>
                                          <p:spTgt spid="10"/>
                                        </p:tgtEl>
                                        <p:attrNameLst>
                                          <p:attrName>ppt_y</p:attrName>
                                        </p:attrNameLst>
                                      </p:cBhvr>
                                      <p:tavLst>
                                        <p:tav tm="0">
                                          <p:val>
                                            <p:strVal val="#ppt_y"/>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10" presetClass="entr" presetSubtype="0" fill="hold" grpId="1" nodeType="withEffect">
                                  <p:stCondLst>
                                    <p:cond delay="25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50"/>
                                        <p:tgtEl>
                                          <p:spTgt spid="7"/>
                                        </p:tgtEl>
                                      </p:cBhvr>
                                    </p:animEffect>
                                  </p:childTnLst>
                                </p:cTn>
                              </p:par>
                              <p:par>
                                <p:cTn id="26" presetID="10" presetClass="entr" presetSubtype="0" fill="hold" grpId="1" nodeType="with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childTnLst>
                                </p:cTn>
                              </p:par>
                              <p:par>
                                <p:cTn id="29" presetID="6" presetClass="emph" presetSubtype="0" repeatCount="indefinite" autoRev="1" fill="hold" grpId="0" nodeType="withEffect">
                                  <p:stCondLst>
                                    <p:cond delay="500"/>
                                  </p:stCondLst>
                                  <p:childTnLst>
                                    <p:animScale>
                                      <p:cBhvr>
                                        <p:cTn id="30" dur="15000" fill="hold"/>
                                        <p:tgtEl>
                                          <p:spTgt spid="8"/>
                                        </p:tgtEl>
                                      </p:cBhvr>
                                      <p:by x="125000" y="125000"/>
                                    </p:animScale>
                                  </p:childTnLst>
                                </p:cTn>
                              </p:par>
                              <p:par>
                                <p:cTn id="31" presetID="6" presetClass="emph" presetSubtype="0" repeatCount="indefinite" autoRev="1" fill="hold" grpId="0" nodeType="withEffect">
                                  <p:stCondLst>
                                    <p:cond delay="500"/>
                                  </p:stCondLst>
                                  <p:childTnLst>
                                    <p:animScale>
                                      <p:cBhvr>
                                        <p:cTn id="32" dur="20000" fill="hold"/>
                                        <p:tgtEl>
                                          <p:spTgt spid="7"/>
                                        </p:tgtEl>
                                      </p:cBhvr>
                                      <p:by x="125000" y="125000"/>
                                    </p:animScale>
                                  </p:childTnLst>
                                </p:cTn>
                              </p:par>
                              <p:par>
                                <p:cTn id="33" presetID="6" presetClass="emph" presetSubtype="0" repeatCount="indefinite" autoRev="1" fill="hold" grpId="0" nodeType="withEffect">
                                  <p:stCondLst>
                                    <p:cond delay="500"/>
                                  </p:stCondLst>
                                  <p:childTnLst>
                                    <p:animScale>
                                      <p:cBhvr>
                                        <p:cTn id="34" dur="25000" fill="hold"/>
                                        <p:tgtEl>
                                          <p:spTgt spid="6"/>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71C33-328D-1A05-7401-5ADCEF1372BF}"/>
            </a:ext>
          </a:extLst>
        </p:cNvPr>
        <p:cNvGrpSpPr/>
        <p:nvPr/>
      </p:nvGrpSpPr>
      <p:grpSpPr>
        <a:xfrm>
          <a:off x="0" y="0"/>
          <a:ext cx="0" cy="0"/>
          <a:chOff x="0" y="0"/>
          <a:chExt cx="0" cy="0"/>
        </a:xfrm>
      </p:grpSpPr>
      <p:sp>
        <p:nvSpPr>
          <p:cNvPr id="7" name="Ornament">
            <a:extLst>
              <a:ext uri="{FF2B5EF4-FFF2-40B4-BE49-F238E27FC236}">
                <a16:creationId xmlns:a16="http://schemas.microsoft.com/office/drawing/2014/main" id="{93E3C999-FD72-BF19-EF61-9B82CCAAB6F0}"/>
              </a:ext>
            </a:extLst>
          </p:cNvPr>
          <p:cNvSpPr/>
          <p:nvPr/>
        </p:nvSpPr>
        <p:spPr>
          <a:xfrm>
            <a:off x="6683829" y="-5450688"/>
            <a:ext cx="11021858" cy="1102186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Ornament">
            <a:extLst>
              <a:ext uri="{FF2B5EF4-FFF2-40B4-BE49-F238E27FC236}">
                <a16:creationId xmlns:a16="http://schemas.microsoft.com/office/drawing/2014/main" id="{574605A5-46DE-6806-5CDB-231C1870FD96}"/>
              </a:ext>
            </a:extLst>
          </p:cNvPr>
          <p:cNvSpPr/>
          <p:nvPr/>
        </p:nvSpPr>
        <p:spPr>
          <a:xfrm>
            <a:off x="9296400" y="-2838116"/>
            <a:ext cx="5796714" cy="579671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0" name="Text">
            <a:extLst>
              <a:ext uri="{FF2B5EF4-FFF2-40B4-BE49-F238E27FC236}">
                <a16:creationId xmlns:a16="http://schemas.microsoft.com/office/drawing/2014/main" id="{746138C3-72AF-8CFF-BF23-055D355EB5DF}"/>
              </a:ext>
            </a:extLst>
          </p:cNvPr>
          <p:cNvSpPr txBox="1"/>
          <p:nvPr/>
        </p:nvSpPr>
        <p:spPr>
          <a:xfrm>
            <a:off x="574698" y="646496"/>
            <a:ext cx="10952905" cy="3323987"/>
          </a:xfrm>
          <a:prstGeom prst="rect">
            <a:avLst/>
          </a:prstGeom>
          <a:noFill/>
        </p:spPr>
        <p:txBody>
          <a:bodyPr wrap="square" lIns="0" tIns="0" rIns="0" bIns="0" rtlCol="0">
            <a:spAutoFit/>
          </a:bodyPr>
          <a:lstStyle/>
          <a:p>
            <a:pPr marL="285750" lvl="0" indent="-285750"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Buy-outs are a common theme that we are hearing. More schemes are thinking about derisking, so may be wondering – why bother with dashboards?. Well, you should bother, the data improvements you need to make for dashboards are also the kind of improvements you need to make for derisking, so they may help you get a better deal. And not everyone who hopes to buy-out before 31</a:t>
            </a:r>
            <a:r>
              <a:rPr lang="en-GB" baseline="30000" dirty="0">
                <a:solidFill>
                  <a:schemeClr val="bg1"/>
                </a:solidFill>
                <a:latin typeface="Arial" panose="020B0604020202020204" pitchFamily="34" charset="0"/>
                <a:cs typeface="Arial" panose="020B0604020202020204" pitchFamily="34" charset="0"/>
              </a:rPr>
              <a:t>st</a:t>
            </a:r>
            <a:r>
              <a:rPr lang="en-GB" dirty="0">
                <a:solidFill>
                  <a:schemeClr val="bg1"/>
                </a:solidFill>
                <a:latin typeface="Arial" panose="020B0604020202020204" pitchFamily="34" charset="0"/>
                <a:cs typeface="Arial" panose="020B0604020202020204" pitchFamily="34" charset="0"/>
              </a:rPr>
              <a:t> October 2026 will buy-out, and then you, as trustees, will be responsible for not complying​. Considerations need to be made about the limited capacity in the market, unless a scheme is already working with a buy-out provider, it’s risky to assume the transaction will be completed in time. ​</a:t>
            </a:r>
          </a:p>
          <a:p>
            <a:pPr marL="285750" lvl="0" indent="-285750" fontAlgn="base">
              <a:buFont typeface="Arial" panose="020B0604020202020204" pitchFamily="34" charset="0"/>
              <a:buChar char="•"/>
            </a:pPr>
            <a:endParaRPr lang="en-GB" dirty="0">
              <a:solidFill>
                <a:schemeClr val="bg1"/>
              </a:solidFill>
              <a:latin typeface="Arial" panose="020B0604020202020204" pitchFamily="34" charset="0"/>
              <a:cs typeface="Arial" panose="020B0604020202020204" pitchFamily="34" charset="0"/>
            </a:endParaRPr>
          </a:p>
          <a:p>
            <a:pPr marL="285750" lvl="0" indent="-285750"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Schemes only fall out of scope of the dashboards regulations when the number of relevant members falls to zero. This means that, unless all  members in the scheme are pensioners, or the buy-out has completed for all relevant members, the scheme will remain in scope for dashboards.  </a:t>
            </a:r>
          </a:p>
          <a:p>
            <a:r>
              <a:rPr lang="en-GB"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7400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9000" decel="91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par>
                                <p:cTn id="12" presetID="10" presetClass="entr" presetSubtype="0" fill="hold" grpId="1"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childTnLst>
                                </p:cTn>
                              </p:par>
                              <p:par>
                                <p:cTn id="15" presetID="6" presetClass="emph" presetSubtype="0" repeatCount="indefinite" autoRev="1" fill="hold" grpId="0" nodeType="withEffect">
                                  <p:stCondLst>
                                    <p:cond delay="500"/>
                                  </p:stCondLst>
                                  <p:childTnLst>
                                    <p:animScale>
                                      <p:cBhvr>
                                        <p:cTn id="16" dur="15000" fill="hold"/>
                                        <p:tgtEl>
                                          <p:spTgt spid="8"/>
                                        </p:tgtEl>
                                      </p:cBhvr>
                                      <p:by x="125000" y="125000"/>
                                    </p:animScale>
                                  </p:childTnLst>
                                </p:cTn>
                              </p:par>
                              <p:par>
                                <p:cTn id="17" presetID="6" presetClass="emph" presetSubtype="0" repeatCount="indefinite" autoRev="1" fill="hold" grpId="0" nodeType="withEffect">
                                  <p:stCondLst>
                                    <p:cond delay="500"/>
                                  </p:stCondLst>
                                  <p:childTnLst>
                                    <p:animScale>
                                      <p:cBhvr>
                                        <p:cTn id="18" dur="20000" fill="hold"/>
                                        <p:tgtEl>
                                          <p:spTgt spid="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B5A30-C727-C8F9-8969-960CA4BAEF44}"/>
            </a:ext>
          </a:extLst>
        </p:cNvPr>
        <p:cNvGrpSpPr/>
        <p:nvPr/>
      </p:nvGrpSpPr>
      <p:grpSpPr>
        <a:xfrm>
          <a:off x="0" y="0"/>
          <a:ext cx="0" cy="0"/>
          <a:chOff x="0" y="0"/>
          <a:chExt cx="0" cy="0"/>
        </a:xfrm>
      </p:grpSpPr>
      <p:sp>
        <p:nvSpPr>
          <p:cNvPr id="4" name="Ornament">
            <a:extLst>
              <a:ext uri="{FF2B5EF4-FFF2-40B4-BE49-F238E27FC236}">
                <a16:creationId xmlns:a16="http://schemas.microsoft.com/office/drawing/2014/main" id="{B3BAD22C-FF28-260A-150A-EBF0F55B665E}"/>
              </a:ext>
            </a:extLst>
          </p:cNvPr>
          <p:cNvSpPr/>
          <p:nvPr/>
        </p:nvSpPr>
        <p:spPr>
          <a:xfrm>
            <a:off x="-7318506" y="-7299142"/>
            <a:ext cx="14614656" cy="14614656"/>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5" name="Ornament">
            <a:extLst>
              <a:ext uri="{FF2B5EF4-FFF2-40B4-BE49-F238E27FC236}">
                <a16:creationId xmlns:a16="http://schemas.microsoft.com/office/drawing/2014/main" id="{E6CFB170-0A1D-65E0-1F15-FC8074623987}"/>
              </a:ext>
            </a:extLst>
          </p:cNvPr>
          <p:cNvSpPr/>
          <p:nvPr/>
        </p:nvSpPr>
        <p:spPr>
          <a:xfrm>
            <a:off x="-4904509" y="-4870857"/>
            <a:ext cx="9786662" cy="978666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6" name="Ornament">
            <a:extLst>
              <a:ext uri="{FF2B5EF4-FFF2-40B4-BE49-F238E27FC236}">
                <a16:creationId xmlns:a16="http://schemas.microsoft.com/office/drawing/2014/main" id="{6E0B8DF6-8077-AF54-4C43-449B3C5FF4A6}"/>
              </a:ext>
            </a:extLst>
          </p:cNvPr>
          <p:cNvSpPr/>
          <p:nvPr/>
        </p:nvSpPr>
        <p:spPr>
          <a:xfrm>
            <a:off x="-1329915" y="-1296263"/>
            <a:ext cx="2637474" cy="263747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9" name="Graphic 8">
            <a:extLst>
              <a:ext uri="{FF2B5EF4-FFF2-40B4-BE49-F238E27FC236}">
                <a16:creationId xmlns:a16="http://schemas.microsoft.com/office/drawing/2014/main" id="{1B9656C2-061F-0C2E-60AD-D1D7B14DFE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38927" y="2141534"/>
            <a:ext cx="2557724" cy="2557722"/>
          </a:xfrm>
          <a:prstGeom prst="rect">
            <a:avLst/>
          </a:prstGeom>
          <a:effectLst>
            <a:outerShdw dist="88900" dir="13200000" algn="ctr" rotWithShape="0">
              <a:schemeClr val="tx2">
                <a:alpha val="25000"/>
              </a:schemeClr>
            </a:outerShdw>
          </a:effectLst>
        </p:spPr>
      </p:pic>
      <p:pic>
        <p:nvPicPr>
          <p:cNvPr id="10" name="Graphic 9">
            <a:extLst>
              <a:ext uri="{FF2B5EF4-FFF2-40B4-BE49-F238E27FC236}">
                <a16:creationId xmlns:a16="http://schemas.microsoft.com/office/drawing/2014/main" id="{94C0423E-D9C9-7ED9-4185-15F1DBD20C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8421" y="2141535"/>
            <a:ext cx="2557724" cy="2557722"/>
          </a:xfrm>
          <a:prstGeom prst="rect">
            <a:avLst/>
          </a:prstGeom>
          <a:effectLst>
            <a:outerShdw dist="88900" dir="20100000" algn="ctr" rotWithShape="0">
              <a:schemeClr val="tx2">
                <a:alpha val="25000"/>
              </a:schemeClr>
            </a:outerShdw>
          </a:effectLst>
        </p:spPr>
      </p:pic>
      <p:sp>
        <p:nvSpPr>
          <p:cNvPr id="2" name="Text">
            <a:extLst>
              <a:ext uri="{FF2B5EF4-FFF2-40B4-BE49-F238E27FC236}">
                <a16:creationId xmlns:a16="http://schemas.microsoft.com/office/drawing/2014/main" id="{F8DEBADE-D994-476C-BB28-03D13A5FBDEB}"/>
              </a:ext>
            </a:extLst>
          </p:cNvPr>
          <p:cNvSpPr txBox="1"/>
          <p:nvPr/>
        </p:nvSpPr>
        <p:spPr>
          <a:xfrm>
            <a:off x="1051495" y="2202376"/>
            <a:ext cx="4170655" cy="1231106"/>
          </a:xfrm>
          <a:prstGeom prst="rect">
            <a:avLst/>
          </a:prstGeom>
          <a:noFill/>
        </p:spPr>
        <p:txBody>
          <a:bodyPr wrap="square" lIns="0" tIns="0" rIns="0" bIns="0" rtlCol="0">
            <a:spAutoFit/>
          </a:bodyPr>
          <a:lstStyle/>
          <a:p>
            <a:r>
              <a:rPr lang="en-US" sz="4000" b="1">
                <a:solidFill>
                  <a:schemeClr val="bg1"/>
                </a:solidFill>
                <a:effectLst/>
                <a:latin typeface="Arial" panose="020B0604020202020204" pitchFamily="34" charset="0"/>
                <a:ea typeface="Calibri" panose="020F0502020204030204" pitchFamily="34" charset="0"/>
                <a:cs typeface="Arial" panose="020B0604020202020204" pitchFamily="34" charset="0"/>
              </a:rPr>
              <a:t>Change of administrator</a:t>
            </a:r>
            <a:endParaRPr lang="en-GB" sz="4000" b="1">
              <a:solidFill>
                <a:schemeClr val="bg1"/>
              </a:solidFill>
              <a:latin typeface="Arial" panose="020B0604020202020204" pitchFamily="34" charset="0"/>
              <a:cs typeface="Arial" panose="020B0604020202020204" pitchFamily="34" charset="0"/>
            </a:endParaRPr>
          </a:p>
        </p:txBody>
      </p:sp>
      <p:sp>
        <p:nvSpPr>
          <p:cNvPr id="3" name="Text">
            <a:extLst>
              <a:ext uri="{FF2B5EF4-FFF2-40B4-BE49-F238E27FC236}">
                <a16:creationId xmlns:a16="http://schemas.microsoft.com/office/drawing/2014/main" id="{12DF7526-F4AC-87F6-A535-718889CA4E12}"/>
              </a:ext>
            </a:extLst>
          </p:cNvPr>
          <p:cNvSpPr txBox="1"/>
          <p:nvPr/>
        </p:nvSpPr>
        <p:spPr>
          <a:xfrm>
            <a:off x="1092889" y="3427103"/>
            <a:ext cx="4170655" cy="738664"/>
          </a:xfrm>
          <a:prstGeom prst="rect">
            <a:avLst/>
          </a:prstGeom>
          <a:noFill/>
        </p:spPr>
        <p:txBody>
          <a:bodyPr wrap="square" lIns="0" tIns="0" rIns="0" bIns="0" rtlCol="0">
            <a:spAutoFit/>
          </a:bodyPr>
          <a:lstStyle/>
          <a:p>
            <a:r>
              <a:rPr lang="en-US" sz="2400" b="1">
                <a:solidFill>
                  <a:schemeClr val="accent2"/>
                </a:solidFill>
                <a:latin typeface="Arial" panose="020B0604020202020204" pitchFamily="34" charset="0"/>
                <a:ea typeface="Calibri" panose="020F0502020204030204" pitchFamily="34" charset="0"/>
                <a:cs typeface="Arial" panose="020B0604020202020204" pitchFamily="34" charset="0"/>
              </a:rPr>
              <a:t>How does the </a:t>
            </a:r>
          </a:p>
          <a:p>
            <a:r>
              <a:rPr lang="en-US" sz="2400" b="1">
                <a:solidFill>
                  <a:schemeClr val="accent2"/>
                </a:solidFill>
                <a:latin typeface="Arial" panose="020B0604020202020204" pitchFamily="34" charset="0"/>
                <a:ea typeface="Calibri" panose="020F0502020204030204" pitchFamily="34" charset="0"/>
                <a:cs typeface="Arial" panose="020B0604020202020204" pitchFamily="34" charset="0"/>
              </a:rPr>
              <a:t>legislation apply? </a:t>
            </a:r>
            <a:endParaRPr lang="en-GB" sz="2400" b="1">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1" name="Arrow">
            <a:extLst>
              <a:ext uri="{FF2B5EF4-FFF2-40B4-BE49-F238E27FC236}">
                <a16:creationId xmlns:a16="http://schemas.microsoft.com/office/drawing/2014/main" id="{C7977693-D517-2F5B-5D5E-252AB0434D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461431" flipH="1">
            <a:off x="8924249" y="590051"/>
            <a:ext cx="1328617" cy="1693335"/>
          </a:xfrm>
          <a:prstGeom prst="rect">
            <a:avLst/>
          </a:prstGeom>
        </p:spPr>
      </p:pic>
      <p:pic>
        <p:nvPicPr>
          <p:cNvPr id="12" name="Arrow">
            <a:extLst>
              <a:ext uri="{FF2B5EF4-FFF2-40B4-BE49-F238E27FC236}">
                <a16:creationId xmlns:a16="http://schemas.microsoft.com/office/drawing/2014/main" id="{FCBDD0A1-F73E-5378-59F1-E6E423CF01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461431" flipH="1">
            <a:off x="7967867" y="1249566"/>
            <a:ext cx="931677" cy="1164597"/>
          </a:xfrm>
          <a:prstGeom prst="rect">
            <a:avLst/>
          </a:prstGeom>
        </p:spPr>
      </p:pic>
      <p:pic>
        <p:nvPicPr>
          <p:cNvPr id="13" name="Arrow">
            <a:extLst>
              <a:ext uri="{FF2B5EF4-FFF2-40B4-BE49-F238E27FC236}">
                <a16:creationId xmlns:a16="http://schemas.microsoft.com/office/drawing/2014/main" id="{7C6389C7-7AB4-A49F-9E3C-A7FADAF4B6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3138569">
            <a:off x="7846028" y="3985796"/>
            <a:ext cx="1926890" cy="2428684"/>
          </a:xfrm>
          <a:prstGeom prst="rect">
            <a:avLst/>
          </a:prstGeom>
        </p:spPr>
      </p:pic>
      <p:pic>
        <p:nvPicPr>
          <p:cNvPr id="14" name="Arrow">
            <a:extLst>
              <a:ext uri="{FF2B5EF4-FFF2-40B4-BE49-F238E27FC236}">
                <a16:creationId xmlns:a16="http://schemas.microsoft.com/office/drawing/2014/main" id="{72E9E2EB-1A58-F714-A571-A0204BF96C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138569">
            <a:off x="6333449" y="4933451"/>
            <a:ext cx="1328617" cy="1693335"/>
          </a:xfrm>
          <a:prstGeom prst="rect">
            <a:avLst/>
          </a:prstGeom>
        </p:spPr>
      </p:pic>
    </p:spTree>
    <p:extLst>
      <p:ext uri="{BB962C8B-B14F-4D97-AF65-F5344CB8AC3E}">
        <p14:creationId xmlns:p14="http://schemas.microsoft.com/office/powerpoint/2010/main" val="1896375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15000" fill="hold"/>
                                        <p:tgtEl>
                                          <p:spTgt spid="6"/>
                                        </p:tgtEl>
                                      </p:cBhvr>
                                      <p:by x="125000" y="125000"/>
                                    </p:animScale>
                                  </p:childTnLst>
                                </p:cTn>
                              </p:par>
                              <p:par>
                                <p:cTn id="7" presetID="6" presetClass="emph" presetSubtype="0" repeatCount="indefinite" autoRev="1" fill="hold" grpId="0" nodeType="withEffect">
                                  <p:stCondLst>
                                    <p:cond delay="0"/>
                                  </p:stCondLst>
                                  <p:childTnLst>
                                    <p:animScale>
                                      <p:cBhvr>
                                        <p:cTn id="8" dur="20000" fill="hold"/>
                                        <p:tgtEl>
                                          <p:spTgt spid="5"/>
                                        </p:tgtEl>
                                      </p:cBhvr>
                                      <p:by x="125000" y="125000"/>
                                    </p:animScale>
                                  </p:childTnLst>
                                </p:cTn>
                              </p:par>
                              <p:par>
                                <p:cTn id="9" presetID="6" presetClass="emph" presetSubtype="0" repeatCount="indefinite" autoRev="1" fill="hold" grpId="0" nodeType="withEffect">
                                  <p:stCondLst>
                                    <p:cond delay="0"/>
                                  </p:stCondLst>
                                  <p:childTnLst>
                                    <p:animScale>
                                      <p:cBhvr>
                                        <p:cTn id="10" dur="25000" fill="hold"/>
                                        <p:tgtEl>
                                          <p:spTgt spid="4"/>
                                        </p:tgtEl>
                                      </p:cBhvr>
                                      <p:by x="120000" y="120000"/>
                                    </p:animScale>
                                  </p:childTnLst>
                                </p:cTn>
                              </p:par>
                              <p:par>
                                <p:cTn id="11" presetID="2" presetClass="entr" presetSubtype="4" accel="50000" decel="5000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500" fill="hold"/>
                                        <p:tgtEl>
                                          <p:spTgt spid="10"/>
                                        </p:tgtEl>
                                        <p:attrNameLst>
                                          <p:attrName>ppt_x</p:attrName>
                                        </p:attrNameLst>
                                      </p:cBhvr>
                                      <p:tavLst>
                                        <p:tav tm="0">
                                          <p:val>
                                            <p:strVal val="#ppt_x"/>
                                          </p:val>
                                        </p:tav>
                                        <p:tav tm="100000">
                                          <p:val>
                                            <p:strVal val="#ppt_x"/>
                                          </p:val>
                                        </p:tav>
                                      </p:tavLst>
                                    </p:anim>
                                    <p:anim calcmode="lin" valueType="num">
                                      <p:cBhvr additive="base">
                                        <p:cTn id="14" dur="1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2" accel="20000" decel="78000" fill="hold"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500" fill="hold"/>
                                        <p:tgtEl>
                                          <p:spTgt spid="12"/>
                                        </p:tgtEl>
                                        <p:attrNameLst>
                                          <p:attrName>ppt_x</p:attrName>
                                        </p:attrNameLst>
                                      </p:cBhvr>
                                      <p:tavLst>
                                        <p:tav tm="0">
                                          <p:val>
                                            <p:strVal val="1+#ppt_w/2"/>
                                          </p:val>
                                        </p:tav>
                                        <p:tav tm="100000">
                                          <p:val>
                                            <p:strVal val="#ppt_x"/>
                                          </p:val>
                                        </p:tav>
                                      </p:tavLst>
                                    </p:anim>
                                    <p:anim calcmode="lin" valueType="num">
                                      <p:cBhvr additive="base">
                                        <p:cTn id="22" dur="1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accel="20000" decel="78000" fill="hold" nodeType="withEffect">
                                  <p:stCondLst>
                                    <p:cond delay="5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500" fill="hold"/>
                                        <p:tgtEl>
                                          <p:spTgt spid="13"/>
                                        </p:tgtEl>
                                        <p:attrNameLst>
                                          <p:attrName>ppt_x</p:attrName>
                                        </p:attrNameLst>
                                      </p:cBhvr>
                                      <p:tavLst>
                                        <p:tav tm="0">
                                          <p:val>
                                            <p:strVal val="0-#ppt_w/2"/>
                                          </p:val>
                                        </p:tav>
                                        <p:tav tm="100000">
                                          <p:val>
                                            <p:strVal val="#ppt_x"/>
                                          </p:val>
                                        </p:tav>
                                      </p:tavLst>
                                    </p:anim>
                                    <p:anim calcmode="lin" valueType="num">
                                      <p:cBhvr additive="base">
                                        <p:cTn id="26" dur="1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2" accel="20000" decel="78000" fill="hold" nodeType="withEffect">
                                  <p:stCondLst>
                                    <p:cond delay="5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500" fill="hold"/>
                                        <p:tgtEl>
                                          <p:spTgt spid="11"/>
                                        </p:tgtEl>
                                        <p:attrNameLst>
                                          <p:attrName>ppt_x</p:attrName>
                                        </p:attrNameLst>
                                      </p:cBhvr>
                                      <p:tavLst>
                                        <p:tav tm="0">
                                          <p:val>
                                            <p:strVal val="1+#ppt_w/2"/>
                                          </p:val>
                                        </p:tav>
                                        <p:tav tm="100000">
                                          <p:val>
                                            <p:strVal val="#ppt_x"/>
                                          </p:val>
                                        </p:tav>
                                      </p:tavLst>
                                    </p:anim>
                                    <p:anim calcmode="lin" valueType="num">
                                      <p:cBhvr additive="base">
                                        <p:cTn id="30" dur="15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accel="20000" decel="78000"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500" fill="hold"/>
                                        <p:tgtEl>
                                          <p:spTgt spid="14"/>
                                        </p:tgtEl>
                                        <p:attrNameLst>
                                          <p:attrName>ppt_x</p:attrName>
                                        </p:attrNameLst>
                                      </p:cBhvr>
                                      <p:tavLst>
                                        <p:tav tm="0">
                                          <p:val>
                                            <p:strVal val="0-#ppt_w/2"/>
                                          </p:val>
                                        </p:tav>
                                        <p:tav tm="100000">
                                          <p:val>
                                            <p:strVal val="#ppt_x"/>
                                          </p:val>
                                        </p:tav>
                                      </p:tavLst>
                                    </p:anim>
                                    <p:anim calcmode="lin" valueType="num">
                                      <p:cBhvr additive="base">
                                        <p:cTn id="34" dur="15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8" accel="20000" decel="7800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1250" fill="hold"/>
                                        <p:tgtEl>
                                          <p:spTgt spid="2"/>
                                        </p:tgtEl>
                                        <p:attrNameLst>
                                          <p:attrName>ppt_x</p:attrName>
                                        </p:attrNameLst>
                                      </p:cBhvr>
                                      <p:tavLst>
                                        <p:tav tm="0">
                                          <p:val>
                                            <p:strVal val="0-#ppt_w/2"/>
                                          </p:val>
                                        </p:tav>
                                        <p:tav tm="100000">
                                          <p:val>
                                            <p:strVal val="#ppt_x"/>
                                          </p:val>
                                        </p:tav>
                                      </p:tavLst>
                                    </p:anim>
                                    <p:anim calcmode="lin" valueType="num">
                                      <p:cBhvr additive="base">
                                        <p:cTn id="38" dur="1250" fill="hold"/>
                                        <p:tgtEl>
                                          <p:spTgt spid="2"/>
                                        </p:tgtEl>
                                        <p:attrNameLst>
                                          <p:attrName>ppt_y</p:attrName>
                                        </p:attrNameLst>
                                      </p:cBhvr>
                                      <p:tavLst>
                                        <p:tav tm="0">
                                          <p:val>
                                            <p:strVal val="#ppt_y"/>
                                          </p:val>
                                        </p:tav>
                                        <p:tav tm="100000">
                                          <p:val>
                                            <p:strVal val="#ppt_y"/>
                                          </p:val>
                                        </p:tav>
                                      </p:tavLst>
                                    </p:anim>
                                  </p:childTnLst>
                                </p:cTn>
                              </p:par>
                              <p:par>
                                <p:cTn id="39" presetID="2" presetClass="entr" presetSubtype="8" accel="20000" decel="7800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1250" fill="hold"/>
                                        <p:tgtEl>
                                          <p:spTgt spid="3"/>
                                        </p:tgtEl>
                                        <p:attrNameLst>
                                          <p:attrName>ppt_x</p:attrName>
                                        </p:attrNameLst>
                                      </p:cBhvr>
                                      <p:tavLst>
                                        <p:tav tm="0">
                                          <p:val>
                                            <p:strVal val="0-#ppt_w/2"/>
                                          </p:val>
                                        </p:tav>
                                        <p:tav tm="100000">
                                          <p:val>
                                            <p:strVal val="#ppt_x"/>
                                          </p:val>
                                        </p:tav>
                                      </p:tavLst>
                                    </p:anim>
                                    <p:anim calcmode="lin" valueType="num">
                                      <p:cBhvr additive="base">
                                        <p:cTn id="42"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ircle">
            <a:extLst>
              <a:ext uri="{FF2B5EF4-FFF2-40B4-BE49-F238E27FC236}">
                <a16:creationId xmlns:a16="http://schemas.microsoft.com/office/drawing/2014/main" id="{16C05BDC-6CA4-2B85-589A-4C73BC13D72F}"/>
              </a:ext>
            </a:extLst>
          </p:cNvPr>
          <p:cNvSpPr/>
          <p:nvPr/>
        </p:nvSpPr>
        <p:spPr>
          <a:xfrm>
            <a:off x="7786256" y="-1278043"/>
            <a:ext cx="5122689" cy="5122689"/>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sp>
        <p:nvSpPr>
          <p:cNvPr id="89" name="Circle">
            <a:extLst>
              <a:ext uri="{FF2B5EF4-FFF2-40B4-BE49-F238E27FC236}">
                <a16:creationId xmlns:a16="http://schemas.microsoft.com/office/drawing/2014/main" id="{C14AEDCC-3292-6110-21D6-570B70F27F61}"/>
              </a:ext>
            </a:extLst>
          </p:cNvPr>
          <p:cNvSpPr/>
          <p:nvPr/>
        </p:nvSpPr>
        <p:spPr>
          <a:xfrm>
            <a:off x="-2639411" y="1002323"/>
            <a:ext cx="9682780" cy="9682780"/>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81" name="Screen">
            <a:extLst>
              <a:ext uri="{FF2B5EF4-FFF2-40B4-BE49-F238E27FC236}">
                <a16:creationId xmlns:a16="http://schemas.microsoft.com/office/drawing/2014/main" id="{00A13019-354C-6D4A-222A-195402BFEC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78590" y="1138605"/>
            <a:ext cx="3693792" cy="4717072"/>
          </a:xfrm>
          <a:prstGeom prst="rect">
            <a:avLst/>
          </a:prstGeom>
        </p:spPr>
      </p:pic>
      <p:pic>
        <p:nvPicPr>
          <p:cNvPr id="83" name="Star">
            <a:extLst>
              <a:ext uri="{FF2B5EF4-FFF2-40B4-BE49-F238E27FC236}">
                <a16:creationId xmlns:a16="http://schemas.microsoft.com/office/drawing/2014/main" id="{86DF819B-6C05-E404-E2AF-710F83D63A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42876" y="4266679"/>
            <a:ext cx="2111582" cy="2011030"/>
          </a:xfrm>
          <a:prstGeom prst="rect">
            <a:avLst/>
          </a:prstGeom>
          <a:effectLst>
            <a:outerShdw dist="88900" dir="14100000" algn="ctr" rotWithShape="0">
              <a:schemeClr val="tx2">
                <a:alpha val="25000"/>
              </a:schemeClr>
            </a:outerShdw>
          </a:effectLst>
        </p:spPr>
      </p:pic>
      <p:pic>
        <p:nvPicPr>
          <p:cNvPr id="85" name="Star">
            <a:extLst>
              <a:ext uri="{FF2B5EF4-FFF2-40B4-BE49-F238E27FC236}">
                <a16:creationId xmlns:a16="http://schemas.microsoft.com/office/drawing/2014/main" id="{967FBE5E-E6DE-1FFC-D87B-AE340184BD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03118" y="1550378"/>
            <a:ext cx="1121912" cy="1069730"/>
          </a:xfrm>
          <a:prstGeom prst="rect">
            <a:avLst/>
          </a:prstGeom>
          <a:effectLst>
            <a:outerShdw dist="88900" dir="8100000" algn="ctr" rotWithShape="0">
              <a:schemeClr val="tx2">
                <a:alpha val="25000"/>
              </a:schemeClr>
            </a:outerShdw>
          </a:effectLst>
        </p:spPr>
      </p:pic>
      <p:pic>
        <p:nvPicPr>
          <p:cNvPr id="87" name="Baloon">
            <a:extLst>
              <a:ext uri="{FF2B5EF4-FFF2-40B4-BE49-F238E27FC236}">
                <a16:creationId xmlns:a16="http://schemas.microsoft.com/office/drawing/2014/main" id="{3AA9492F-0ECE-8FE2-85E1-B1F159144B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29868" y="1663910"/>
            <a:ext cx="2115965" cy="1413398"/>
          </a:xfrm>
          <a:prstGeom prst="rect">
            <a:avLst/>
          </a:prstGeom>
          <a:effectLst>
            <a:outerShdw dist="88900" dir="3300000" algn="ctr" rotWithShape="0">
              <a:schemeClr val="tx2">
                <a:alpha val="25000"/>
              </a:schemeClr>
            </a:outerShdw>
          </a:effectLst>
        </p:spPr>
      </p:pic>
      <p:sp>
        <p:nvSpPr>
          <p:cNvPr id="19" name="Text">
            <a:extLst>
              <a:ext uri="{FF2B5EF4-FFF2-40B4-BE49-F238E27FC236}">
                <a16:creationId xmlns:a16="http://schemas.microsoft.com/office/drawing/2014/main" id="{F4214743-545E-5581-C5EF-0EFDA035EA46}"/>
              </a:ext>
            </a:extLst>
          </p:cNvPr>
          <p:cNvSpPr txBox="1"/>
          <p:nvPr/>
        </p:nvSpPr>
        <p:spPr>
          <a:xfrm>
            <a:off x="1040074" y="2812847"/>
            <a:ext cx="4276812" cy="492443"/>
          </a:xfrm>
          <a:prstGeom prst="rect">
            <a:avLst/>
          </a:prstGeom>
          <a:noFill/>
        </p:spPr>
        <p:txBody>
          <a:bodyPr wrap="none" lIns="0" tIns="0" rIns="0" bIns="0" rtlCol="0">
            <a:spAutoFit/>
          </a:bodyPr>
          <a:lstStyle/>
          <a:p>
            <a:r>
              <a:rPr lang="en-GB" sz="3200" b="1">
                <a:solidFill>
                  <a:schemeClr val="accent2"/>
                </a:solidFill>
                <a:latin typeface="Arial" panose="020B0604020202020204" pitchFamily="34" charset="0"/>
                <a:cs typeface="Arial" panose="020B0604020202020204" pitchFamily="34" charset="0"/>
              </a:rPr>
              <a:t>at the top of the menu</a:t>
            </a:r>
            <a:endParaRPr lang="en-PT" sz="3200" b="1">
              <a:solidFill>
                <a:schemeClr val="accent2"/>
              </a:solidFill>
              <a:latin typeface="Arial" panose="020B0604020202020204" pitchFamily="34" charset="0"/>
              <a:cs typeface="Arial" panose="020B0604020202020204" pitchFamily="34" charset="0"/>
            </a:endParaRPr>
          </a:p>
        </p:txBody>
      </p:sp>
      <p:sp>
        <p:nvSpPr>
          <p:cNvPr id="16" name="Text">
            <a:extLst>
              <a:ext uri="{FF2B5EF4-FFF2-40B4-BE49-F238E27FC236}">
                <a16:creationId xmlns:a16="http://schemas.microsoft.com/office/drawing/2014/main" id="{33254FF9-FCCF-7B3B-3845-7AF769D6605E}"/>
              </a:ext>
            </a:extLst>
          </p:cNvPr>
          <p:cNvSpPr txBox="1"/>
          <p:nvPr/>
        </p:nvSpPr>
        <p:spPr>
          <a:xfrm>
            <a:off x="1040074" y="2234293"/>
            <a:ext cx="5495636" cy="615553"/>
          </a:xfrm>
          <a:prstGeom prst="rect">
            <a:avLst/>
          </a:prstGeom>
          <a:noFill/>
        </p:spPr>
        <p:txBody>
          <a:bodyPr wrap="square" lIns="0" tIns="0" rIns="0" bIns="0" rtlCol="0">
            <a:spAutoFit/>
          </a:bodyPr>
          <a:lstStyle/>
          <a:p>
            <a:r>
              <a:rPr lang="en-GB" sz="4000" b="1" dirty="0">
                <a:solidFill>
                  <a:schemeClr val="bg1"/>
                </a:solidFill>
                <a:latin typeface="Arial" panose="020B0604020202020204" pitchFamily="34" charset="0"/>
                <a:cs typeface="Arial" panose="020B0604020202020204" pitchFamily="34" charset="0"/>
              </a:rPr>
              <a:t>Survey available</a:t>
            </a:r>
            <a:endParaRPr lang="en-PT"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21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0-#ppt_w/2"/>
                                          </p:val>
                                        </p:tav>
                                        <p:tav tm="100000">
                                          <p:val>
                                            <p:strVal val="#ppt_x"/>
                                          </p:val>
                                        </p:tav>
                                      </p:tavLst>
                                    </p:anim>
                                    <p:anim calcmode="lin" valueType="num">
                                      <p:cBhvr additive="base">
                                        <p:cTn id="8" dur="1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500" fill="hold"/>
                                        <p:tgtEl>
                                          <p:spTgt spid="16"/>
                                        </p:tgtEl>
                                        <p:attrNameLst>
                                          <p:attrName>ppt_x</p:attrName>
                                        </p:attrNameLst>
                                      </p:cBhvr>
                                      <p:tavLst>
                                        <p:tav tm="0">
                                          <p:val>
                                            <p:strVal val="0-#ppt_w/2"/>
                                          </p:val>
                                        </p:tav>
                                        <p:tav tm="100000">
                                          <p:val>
                                            <p:strVal val="#ppt_x"/>
                                          </p:val>
                                        </p:tav>
                                      </p:tavLst>
                                    </p:anim>
                                    <p:anim calcmode="lin" valueType="num">
                                      <p:cBhvr additive="base">
                                        <p:cTn id="12" dur="1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50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1500" fill="hold"/>
                                        <p:tgtEl>
                                          <p:spTgt spid="89"/>
                                        </p:tgtEl>
                                        <p:attrNameLst>
                                          <p:attrName>ppt_x</p:attrName>
                                        </p:attrNameLst>
                                      </p:cBhvr>
                                      <p:tavLst>
                                        <p:tav tm="0">
                                          <p:val>
                                            <p:strVal val="0-#ppt_w/2"/>
                                          </p:val>
                                        </p:tav>
                                        <p:tav tm="100000">
                                          <p:val>
                                            <p:strVal val="#ppt_x"/>
                                          </p:val>
                                        </p:tav>
                                      </p:tavLst>
                                    </p:anim>
                                    <p:anim calcmode="lin" valueType="num">
                                      <p:cBhvr additive="base">
                                        <p:cTn id="16" dur="150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50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1500" fill="hold"/>
                                        <p:tgtEl>
                                          <p:spTgt spid="93"/>
                                        </p:tgtEl>
                                        <p:attrNameLst>
                                          <p:attrName>ppt_x</p:attrName>
                                        </p:attrNameLst>
                                      </p:cBhvr>
                                      <p:tavLst>
                                        <p:tav tm="0">
                                          <p:val>
                                            <p:strVal val="1+#ppt_w/2"/>
                                          </p:val>
                                        </p:tav>
                                        <p:tav tm="100000">
                                          <p:val>
                                            <p:strVal val="#ppt_x"/>
                                          </p:val>
                                        </p:tav>
                                      </p:tavLst>
                                    </p:anim>
                                    <p:anim calcmode="lin" valueType="num">
                                      <p:cBhvr additive="base">
                                        <p:cTn id="20" dur="150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1" accel="50000" decel="5000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1500" fill="hold"/>
                                        <p:tgtEl>
                                          <p:spTgt spid="87"/>
                                        </p:tgtEl>
                                        <p:attrNameLst>
                                          <p:attrName>ppt_x</p:attrName>
                                        </p:attrNameLst>
                                      </p:cBhvr>
                                      <p:tavLst>
                                        <p:tav tm="0">
                                          <p:val>
                                            <p:strVal val="#ppt_x"/>
                                          </p:val>
                                        </p:tav>
                                        <p:tav tm="100000">
                                          <p:val>
                                            <p:strVal val="#ppt_x"/>
                                          </p:val>
                                        </p:tav>
                                      </p:tavLst>
                                    </p:anim>
                                    <p:anim calcmode="lin" valueType="num">
                                      <p:cBhvr additive="base">
                                        <p:cTn id="24" dur="1500" fill="hold"/>
                                        <p:tgtEl>
                                          <p:spTgt spid="87"/>
                                        </p:tgtEl>
                                        <p:attrNameLst>
                                          <p:attrName>ppt_y</p:attrName>
                                        </p:attrNameLst>
                                      </p:cBhvr>
                                      <p:tavLst>
                                        <p:tav tm="0">
                                          <p:val>
                                            <p:strVal val="0-#ppt_h/2"/>
                                          </p:val>
                                        </p:tav>
                                        <p:tav tm="100000">
                                          <p:val>
                                            <p:strVal val="#ppt_y"/>
                                          </p:val>
                                        </p:tav>
                                      </p:tavLst>
                                    </p:anim>
                                  </p:childTnLst>
                                </p:cTn>
                              </p:par>
                              <p:par>
                                <p:cTn id="25" presetID="2" presetClass="entr" presetSubtype="2" accel="50000" decel="5000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1500" fill="hold"/>
                                        <p:tgtEl>
                                          <p:spTgt spid="81"/>
                                        </p:tgtEl>
                                        <p:attrNameLst>
                                          <p:attrName>ppt_x</p:attrName>
                                        </p:attrNameLst>
                                      </p:cBhvr>
                                      <p:tavLst>
                                        <p:tav tm="0">
                                          <p:val>
                                            <p:strVal val="1+#ppt_w/2"/>
                                          </p:val>
                                        </p:tav>
                                        <p:tav tm="100000">
                                          <p:val>
                                            <p:strVal val="#ppt_x"/>
                                          </p:val>
                                        </p:tav>
                                      </p:tavLst>
                                    </p:anim>
                                    <p:anim calcmode="lin" valueType="num">
                                      <p:cBhvr additive="base">
                                        <p:cTn id="28" dur="1500" fill="hold"/>
                                        <p:tgtEl>
                                          <p:spTgt spid="81"/>
                                        </p:tgtEl>
                                        <p:attrNameLst>
                                          <p:attrName>ppt_y</p:attrName>
                                        </p:attrNameLst>
                                      </p:cBhvr>
                                      <p:tavLst>
                                        <p:tav tm="0">
                                          <p:val>
                                            <p:strVal val="#ppt_y"/>
                                          </p:val>
                                        </p:tav>
                                        <p:tav tm="100000">
                                          <p:val>
                                            <p:strVal val="#ppt_y"/>
                                          </p:val>
                                        </p:tav>
                                      </p:tavLst>
                                    </p:anim>
                                  </p:childTnLst>
                                </p:cTn>
                              </p:par>
                              <p:par>
                                <p:cTn id="29" presetID="2" presetClass="entr" presetSubtype="2" accel="50000" decel="50000" fill="hold" nodeType="withEffect">
                                  <p:stCondLst>
                                    <p:cond delay="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1500" fill="hold"/>
                                        <p:tgtEl>
                                          <p:spTgt spid="85"/>
                                        </p:tgtEl>
                                        <p:attrNameLst>
                                          <p:attrName>ppt_x</p:attrName>
                                        </p:attrNameLst>
                                      </p:cBhvr>
                                      <p:tavLst>
                                        <p:tav tm="0">
                                          <p:val>
                                            <p:strVal val="1+#ppt_w/2"/>
                                          </p:val>
                                        </p:tav>
                                        <p:tav tm="100000">
                                          <p:val>
                                            <p:strVal val="#ppt_x"/>
                                          </p:val>
                                        </p:tav>
                                      </p:tavLst>
                                    </p:anim>
                                    <p:anim calcmode="lin" valueType="num">
                                      <p:cBhvr additive="base">
                                        <p:cTn id="32" dur="1500" fill="hold"/>
                                        <p:tgtEl>
                                          <p:spTgt spid="85"/>
                                        </p:tgtEl>
                                        <p:attrNameLst>
                                          <p:attrName>ppt_y</p:attrName>
                                        </p:attrNameLst>
                                      </p:cBhvr>
                                      <p:tavLst>
                                        <p:tav tm="0">
                                          <p:val>
                                            <p:strVal val="#ppt_y"/>
                                          </p:val>
                                        </p:tav>
                                        <p:tav tm="100000">
                                          <p:val>
                                            <p:strVal val="#ppt_y"/>
                                          </p:val>
                                        </p:tav>
                                      </p:tavLst>
                                    </p:anim>
                                  </p:childTnLst>
                                </p:cTn>
                              </p:par>
                              <p:par>
                                <p:cTn id="33" presetID="2" presetClass="entr" presetSubtype="4" accel="50000" decel="5000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additive="base">
                                        <p:cTn id="35" dur="1500" fill="hold"/>
                                        <p:tgtEl>
                                          <p:spTgt spid="83"/>
                                        </p:tgtEl>
                                        <p:attrNameLst>
                                          <p:attrName>ppt_x</p:attrName>
                                        </p:attrNameLst>
                                      </p:cBhvr>
                                      <p:tavLst>
                                        <p:tav tm="0">
                                          <p:val>
                                            <p:strVal val="#ppt_x"/>
                                          </p:val>
                                        </p:tav>
                                        <p:tav tm="100000">
                                          <p:val>
                                            <p:strVal val="#ppt_x"/>
                                          </p:val>
                                        </p:tav>
                                      </p:tavLst>
                                    </p:anim>
                                    <p:anim calcmode="lin" valueType="num">
                                      <p:cBhvr additive="base">
                                        <p:cTn id="36" dur="1500" fill="hold"/>
                                        <p:tgtEl>
                                          <p:spTgt spid="83"/>
                                        </p:tgtEl>
                                        <p:attrNameLst>
                                          <p:attrName>ppt_y</p:attrName>
                                        </p:attrNameLst>
                                      </p:cBhvr>
                                      <p:tavLst>
                                        <p:tav tm="0">
                                          <p:val>
                                            <p:strVal val="1+#ppt_h/2"/>
                                          </p:val>
                                        </p:tav>
                                        <p:tav tm="100000">
                                          <p:val>
                                            <p:strVal val="#ppt_y"/>
                                          </p:val>
                                        </p:tav>
                                      </p:tavLst>
                                    </p:anim>
                                  </p:childTnLst>
                                </p:cTn>
                              </p:par>
                              <p:par>
                                <p:cTn id="37" presetID="64" presetClass="path" presetSubtype="0" repeatCount="indefinite" accel="50000" decel="50000" autoRev="1" fill="hold" nodeType="withEffect">
                                  <p:stCondLst>
                                    <p:cond delay="1500"/>
                                  </p:stCondLst>
                                  <p:childTnLst>
                                    <p:animMotion origin="layout" path="M -1.25E-6 -1.85185E-6 L -1.25E-6 -0.02801 " pathEditMode="relative" rAng="0" ptsTypes="AA">
                                      <p:cBhvr>
                                        <p:cTn id="38" dur="3000" fill="hold"/>
                                        <p:tgtEl>
                                          <p:spTgt spid="87"/>
                                        </p:tgtEl>
                                        <p:attrNameLst>
                                          <p:attrName>ppt_x</p:attrName>
                                          <p:attrName>ppt_y</p:attrName>
                                        </p:attrNameLst>
                                      </p:cBhvr>
                                      <p:rCtr x="0" y="-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9" grpId="0" animBg="1"/>
      <p:bldP spid="19" grpId="0"/>
      <p:bldP spid="1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71C33-328D-1A05-7401-5ADCEF1372BF}"/>
            </a:ext>
          </a:extLst>
        </p:cNvPr>
        <p:cNvGrpSpPr/>
        <p:nvPr/>
      </p:nvGrpSpPr>
      <p:grpSpPr>
        <a:xfrm>
          <a:off x="0" y="0"/>
          <a:ext cx="0" cy="0"/>
          <a:chOff x="0" y="0"/>
          <a:chExt cx="0" cy="0"/>
        </a:xfrm>
      </p:grpSpPr>
      <p:sp>
        <p:nvSpPr>
          <p:cNvPr id="7" name="Ornament">
            <a:extLst>
              <a:ext uri="{FF2B5EF4-FFF2-40B4-BE49-F238E27FC236}">
                <a16:creationId xmlns:a16="http://schemas.microsoft.com/office/drawing/2014/main" id="{93E3C999-FD72-BF19-EF61-9B82CCAAB6F0}"/>
              </a:ext>
            </a:extLst>
          </p:cNvPr>
          <p:cNvSpPr/>
          <p:nvPr/>
        </p:nvSpPr>
        <p:spPr>
          <a:xfrm>
            <a:off x="6683829" y="-5450688"/>
            <a:ext cx="11021858" cy="1102186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Ornament">
            <a:extLst>
              <a:ext uri="{FF2B5EF4-FFF2-40B4-BE49-F238E27FC236}">
                <a16:creationId xmlns:a16="http://schemas.microsoft.com/office/drawing/2014/main" id="{574605A5-46DE-6806-5CDB-231C1870FD96}"/>
              </a:ext>
            </a:extLst>
          </p:cNvPr>
          <p:cNvSpPr/>
          <p:nvPr/>
        </p:nvSpPr>
        <p:spPr>
          <a:xfrm>
            <a:off x="9296400" y="-2838116"/>
            <a:ext cx="5796714" cy="579671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0" name="Text">
            <a:extLst>
              <a:ext uri="{FF2B5EF4-FFF2-40B4-BE49-F238E27FC236}">
                <a16:creationId xmlns:a16="http://schemas.microsoft.com/office/drawing/2014/main" id="{746138C3-72AF-8CFF-BF23-055D355EB5DF}"/>
              </a:ext>
            </a:extLst>
          </p:cNvPr>
          <p:cNvSpPr txBox="1"/>
          <p:nvPr/>
        </p:nvSpPr>
        <p:spPr>
          <a:xfrm>
            <a:off x="574699" y="646496"/>
            <a:ext cx="11117292" cy="3600986"/>
          </a:xfrm>
          <a:prstGeom prst="rect">
            <a:avLst/>
          </a:prstGeom>
          <a:noFill/>
        </p:spPr>
        <p:txBody>
          <a:bodyPr wrap="square" lIns="0" tIns="0" rIns="0" bIns="0" rtlCol="0">
            <a:spAutoFit/>
          </a:bodyPr>
          <a:lstStyle/>
          <a:p>
            <a:pPr marL="285750" lvl="0" indent="-285750"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Change of administrator is also a very common topic in terms of how the legislation applies. The legislation is clear – once a scheme is connected, they must stay connected, in line with the PDP’s standards. When there is a change of administrator there will not be a ‘black out’ period for dashboards connection and trustees remain required to meet their dashboards duties and stay connected while the change takes place.</a:t>
            </a:r>
          </a:p>
          <a:p>
            <a:pPr marL="285750" lvl="0" indent="-285750" fontAlgn="base">
              <a:buFont typeface="Arial" panose="020B0604020202020204" pitchFamily="34" charset="0"/>
              <a:buChar char="•"/>
            </a:pPr>
            <a:endParaRPr lang="en-GB" dirty="0">
              <a:solidFill>
                <a:schemeClr val="bg1"/>
              </a:solidFill>
              <a:latin typeface="Arial" panose="020B0604020202020204" pitchFamily="34" charset="0"/>
              <a:cs typeface="Arial" panose="020B0604020202020204" pitchFamily="34" charset="0"/>
            </a:endParaRPr>
          </a:p>
          <a:p>
            <a:pPr marL="285750" lvl="0" indent="-285750"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Trustees and scheme managers must consider dashboards duties when onboarding a new administrator. </a:t>
            </a:r>
            <a:br>
              <a:rPr lang="en-GB" dirty="0">
                <a:solidFill>
                  <a:schemeClr val="bg1"/>
                </a:solidFill>
                <a:latin typeface="Arial" panose="020B0604020202020204" pitchFamily="34" charset="0"/>
                <a:cs typeface="Arial" panose="020B0604020202020204" pitchFamily="34" charset="0"/>
              </a:rPr>
            </a:br>
            <a:endParaRPr lang="en-GB" dirty="0">
              <a:solidFill>
                <a:schemeClr val="bg1"/>
              </a:solidFill>
              <a:latin typeface="Arial" panose="020B0604020202020204" pitchFamily="34" charset="0"/>
              <a:cs typeface="Arial" panose="020B0604020202020204" pitchFamily="34" charset="0"/>
            </a:endParaRPr>
          </a:p>
          <a:p>
            <a:pPr marL="285750" lvl="0" indent="-285750"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They should maintain a robust audit trail, which includes the planning process and any risk management measures put in place for the change of administrator.</a:t>
            </a:r>
            <a:br>
              <a:rPr lang="en-GB" dirty="0">
                <a:solidFill>
                  <a:schemeClr val="bg1"/>
                </a:solidFill>
                <a:latin typeface="Arial" panose="020B0604020202020204" pitchFamily="34" charset="0"/>
                <a:cs typeface="Arial" panose="020B0604020202020204" pitchFamily="34" charset="0"/>
              </a:rPr>
            </a:br>
            <a:endParaRPr lang="en-GB" dirty="0">
              <a:solidFill>
                <a:schemeClr val="bg1"/>
              </a:solidFill>
              <a:latin typeface="Arial" panose="020B0604020202020204" pitchFamily="34" charset="0"/>
              <a:cs typeface="Arial" panose="020B0604020202020204" pitchFamily="34" charset="0"/>
            </a:endParaRPr>
          </a:p>
          <a:p>
            <a:pPr marL="285750" lvl="0" indent="-285750" fontAlgn="base">
              <a:buFont typeface="Arial" panose="020B0604020202020204" pitchFamily="34" charset="0"/>
              <a:buChar char="•"/>
            </a:pPr>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8277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9000" decel="91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par>
                                <p:cTn id="12" presetID="10" presetClass="entr" presetSubtype="0" fill="hold" grpId="1"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childTnLst>
                                </p:cTn>
                              </p:par>
                              <p:par>
                                <p:cTn id="15" presetID="6" presetClass="emph" presetSubtype="0" repeatCount="indefinite" autoRev="1" fill="hold" grpId="0" nodeType="withEffect">
                                  <p:stCondLst>
                                    <p:cond delay="500"/>
                                  </p:stCondLst>
                                  <p:childTnLst>
                                    <p:animScale>
                                      <p:cBhvr>
                                        <p:cTn id="16" dur="15000" fill="hold"/>
                                        <p:tgtEl>
                                          <p:spTgt spid="8"/>
                                        </p:tgtEl>
                                      </p:cBhvr>
                                      <p:by x="125000" y="125000"/>
                                    </p:animScale>
                                  </p:childTnLst>
                                </p:cTn>
                              </p:par>
                              <p:par>
                                <p:cTn id="17" presetID="6" presetClass="emph" presetSubtype="0" repeatCount="indefinite" autoRev="1" fill="hold" grpId="0" nodeType="withEffect">
                                  <p:stCondLst>
                                    <p:cond delay="500"/>
                                  </p:stCondLst>
                                  <p:childTnLst>
                                    <p:animScale>
                                      <p:cBhvr>
                                        <p:cTn id="18" dur="20000" fill="hold"/>
                                        <p:tgtEl>
                                          <p:spTgt spid="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1BAF3-AD6D-973B-A649-B0389B24E1A0}"/>
            </a:ext>
          </a:extLst>
        </p:cNvPr>
        <p:cNvGrpSpPr/>
        <p:nvPr/>
      </p:nvGrpSpPr>
      <p:grpSpPr>
        <a:xfrm>
          <a:off x="0" y="0"/>
          <a:ext cx="0" cy="0"/>
          <a:chOff x="0" y="0"/>
          <a:chExt cx="0" cy="0"/>
        </a:xfrm>
      </p:grpSpPr>
      <p:sp>
        <p:nvSpPr>
          <p:cNvPr id="10" name="Ornament">
            <a:extLst>
              <a:ext uri="{FF2B5EF4-FFF2-40B4-BE49-F238E27FC236}">
                <a16:creationId xmlns:a16="http://schemas.microsoft.com/office/drawing/2014/main" id="{72BE6BA8-E559-A3A0-101B-2183A249BD44}"/>
              </a:ext>
            </a:extLst>
          </p:cNvPr>
          <p:cNvSpPr/>
          <p:nvPr/>
        </p:nvSpPr>
        <p:spPr>
          <a:xfrm>
            <a:off x="-5946906" y="-5913254"/>
            <a:ext cx="11871456" cy="11871456"/>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Ornament">
            <a:extLst>
              <a:ext uri="{FF2B5EF4-FFF2-40B4-BE49-F238E27FC236}">
                <a16:creationId xmlns:a16="http://schemas.microsoft.com/office/drawing/2014/main" id="{210841C1-9F25-973D-1077-CC2B48074846}"/>
              </a:ext>
            </a:extLst>
          </p:cNvPr>
          <p:cNvSpPr/>
          <p:nvPr/>
        </p:nvSpPr>
        <p:spPr>
          <a:xfrm>
            <a:off x="-4137156" y="-4103504"/>
            <a:ext cx="8251956" cy="8251956"/>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2" name="Ornament">
            <a:extLst>
              <a:ext uri="{FF2B5EF4-FFF2-40B4-BE49-F238E27FC236}">
                <a16:creationId xmlns:a16="http://schemas.microsoft.com/office/drawing/2014/main" id="{B933A981-0E42-E0DD-CBA6-EBF748692C30}"/>
              </a:ext>
            </a:extLst>
          </p:cNvPr>
          <p:cNvSpPr/>
          <p:nvPr/>
        </p:nvSpPr>
        <p:spPr>
          <a:xfrm>
            <a:off x="-1329915" y="-1296263"/>
            <a:ext cx="2637474" cy="263747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pic>
        <p:nvPicPr>
          <p:cNvPr id="4" name="Arrow">
            <a:extLst>
              <a:ext uri="{FF2B5EF4-FFF2-40B4-BE49-F238E27FC236}">
                <a16:creationId xmlns:a16="http://schemas.microsoft.com/office/drawing/2014/main" id="{C441617F-2B5C-2E82-3075-2D29E8B22C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96571">
            <a:off x="10018532" y="1335058"/>
            <a:ext cx="1328617" cy="1693335"/>
          </a:xfrm>
          <a:prstGeom prst="rect">
            <a:avLst/>
          </a:prstGeom>
        </p:spPr>
      </p:pic>
      <p:pic>
        <p:nvPicPr>
          <p:cNvPr id="5" name="Arrow">
            <a:extLst>
              <a:ext uri="{FF2B5EF4-FFF2-40B4-BE49-F238E27FC236}">
                <a16:creationId xmlns:a16="http://schemas.microsoft.com/office/drawing/2014/main" id="{8AC4DFA4-0F3B-448B-89AF-7EEABE5B5C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64201">
            <a:off x="10654921" y="4931419"/>
            <a:ext cx="931677" cy="1164597"/>
          </a:xfrm>
          <a:prstGeom prst="rect">
            <a:avLst/>
          </a:prstGeom>
        </p:spPr>
      </p:pic>
      <p:pic>
        <p:nvPicPr>
          <p:cNvPr id="6" name="Arrow">
            <a:extLst>
              <a:ext uri="{FF2B5EF4-FFF2-40B4-BE49-F238E27FC236}">
                <a16:creationId xmlns:a16="http://schemas.microsoft.com/office/drawing/2014/main" id="{EEDDA8F4-E48F-746A-4481-0878747ABB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96571">
            <a:off x="3764099" y="4216755"/>
            <a:ext cx="2057990" cy="2593925"/>
          </a:xfrm>
          <a:prstGeom prst="rect">
            <a:avLst/>
          </a:prstGeom>
        </p:spPr>
      </p:pic>
      <p:grpSp>
        <p:nvGrpSpPr>
          <p:cNvPr id="7" name="Group 6">
            <a:extLst>
              <a:ext uri="{FF2B5EF4-FFF2-40B4-BE49-F238E27FC236}">
                <a16:creationId xmlns:a16="http://schemas.microsoft.com/office/drawing/2014/main" id="{CEEF9165-1759-4174-E171-B003468CB063}"/>
              </a:ext>
            </a:extLst>
          </p:cNvPr>
          <p:cNvGrpSpPr/>
          <p:nvPr/>
        </p:nvGrpSpPr>
        <p:grpSpPr>
          <a:xfrm>
            <a:off x="4230932" y="3429000"/>
            <a:ext cx="7663181" cy="4322025"/>
            <a:chOff x="2458197" y="2783645"/>
            <a:chExt cx="8843575" cy="4987766"/>
          </a:xfrm>
        </p:grpSpPr>
        <p:pic>
          <p:nvPicPr>
            <p:cNvPr id="8" name="Graphic 7">
              <a:extLst>
                <a:ext uri="{FF2B5EF4-FFF2-40B4-BE49-F238E27FC236}">
                  <a16:creationId xmlns:a16="http://schemas.microsoft.com/office/drawing/2014/main" id="{6721EC70-28A4-B7A8-D4F9-66BA314A72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39538" y="2959739"/>
              <a:ext cx="8662234" cy="4811672"/>
            </a:xfrm>
            <a:prstGeom prst="rect">
              <a:avLst/>
            </a:prstGeom>
          </p:spPr>
        </p:pic>
        <p:pic>
          <p:nvPicPr>
            <p:cNvPr id="9" name="Graphic 8">
              <a:extLst>
                <a:ext uri="{FF2B5EF4-FFF2-40B4-BE49-F238E27FC236}">
                  <a16:creationId xmlns:a16="http://schemas.microsoft.com/office/drawing/2014/main" id="{E94C04B9-0E33-95F6-F492-1E7DBDA238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58197" y="2783645"/>
              <a:ext cx="8662234" cy="4811672"/>
            </a:xfrm>
            <a:prstGeom prst="rect">
              <a:avLst/>
            </a:prstGeom>
          </p:spPr>
        </p:pic>
      </p:grpSp>
      <p:pic>
        <p:nvPicPr>
          <p:cNvPr id="3" name="Graphic 2">
            <a:extLst>
              <a:ext uri="{FF2B5EF4-FFF2-40B4-BE49-F238E27FC236}">
                <a16:creationId xmlns:a16="http://schemas.microsoft.com/office/drawing/2014/main" id="{1347C0FE-39B3-16DF-87D1-23A6787C5C8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1405068">
            <a:off x="5598188" y="556281"/>
            <a:ext cx="3686732" cy="4333012"/>
          </a:xfrm>
          <a:prstGeom prst="rect">
            <a:avLst/>
          </a:prstGeom>
        </p:spPr>
      </p:pic>
      <p:sp>
        <p:nvSpPr>
          <p:cNvPr id="13" name="Text">
            <a:extLst>
              <a:ext uri="{FF2B5EF4-FFF2-40B4-BE49-F238E27FC236}">
                <a16:creationId xmlns:a16="http://schemas.microsoft.com/office/drawing/2014/main" id="{B7BA21C9-2474-AF5B-FF8F-C8DEAFD0AC41}"/>
              </a:ext>
            </a:extLst>
          </p:cNvPr>
          <p:cNvSpPr txBox="1"/>
          <p:nvPr/>
        </p:nvSpPr>
        <p:spPr>
          <a:xfrm>
            <a:off x="1039376" y="2248050"/>
            <a:ext cx="3815274" cy="1846659"/>
          </a:xfrm>
          <a:prstGeom prst="rect">
            <a:avLst/>
          </a:prstGeom>
          <a:noFill/>
        </p:spPr>
        <p:txBody>
          <a:bodyPr wrap="square" lIns="0" tIns="0" rIns="0" bIns="0" rtlCol="0">
            <a:spAutoFit/>
          </a:bodyPr>
          <a:lstStyle/>
          <a:p>
            <a:r>
              <a:rPr lang="en-US" sz="4000" b="1">
                <a:solidFill>
                  <a:schemeClr val="bg1"/>
                </a:solidFill>
                <a:latin typeface="Arial" panose="020B0604020202020204" pitchFamily="34" charset="0"/>
                <a:ea typeface="Calibri" panose="020F0502020204030204" pitchFamily="34" charset="0"/>
                <a:cs typeface="Arial" panose="020B0604020202020204" pitchFamily="34" charset="0"/>
              </a:rPr>
              <a:t>Increased engagement from members </a:t>
            </a:r>
            <a:endParaRPr lang="en-GB" sz="4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1954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8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par>
                                <p:cTn id="12" presetID="22" presetClass="entr" presetSubtype="4"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1000"/>
                                        <p:tgtEl>
                                          <p:spTgt spid="6"/>
                                        </p:tgtEl>
                                      </p:cBhvr>
                                    </p:animEffect>
                                  </p:childTnLst>
                                </p:cTn>
                              </p:par>
                              <p:par>
                                <p:cTn id="15" presetID="22" presetClass="entr" presetSubtype="4" fill="hold" nodeType="withEffect">
                                  <p:stCondLst>
                                    <p:cond delay="125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par>
                                <p:cTn id="18" presetID="2" presetClass="entr" presetSubtype="4" accel="28000" decel="72000" fill="hold" nodeType="with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250" fill="hold"/>
                                        <p:tgtEl>
                                          <p:spTgt spid="7"/>
                                        </p:tgtEl>
                                        <p:attrNameLst>
                                          <p:attrName>ppt_x</p:attrName>
                                        </p:attrNameLst>
                                      </p:cBhvr>
                                      <p:tavLst>
                                        <p:tav tm="0">
                                          <p:val>
                                            <p:strVal val="#ppt_x"/>
                                          </p:val>
                                        </p:tav>
                                        <p:tav tm="100000">
                                          <p:val>
                                            <p:strVal val="#ppt_x"/>
                                          </p:val>
                                        </p:tav>
                                      </p:tavLst>
                                    </p:anim>
                                    <p:anim calcmode="lin" valueType="num">
                                      <p:cBhvr additive="base">
                                        <p:cTn id="21" dur="1250" fill="hold"/>
                                        <p:tgtEl>
                                          <p:spTgt spid="7"/>
                                        </p:tgtEl>
                                        <p:attrNameLst>
                                          <p:attrName>ppt_y</p:attrName>
                                        </p:attrNameLst>
                                      </p:cBhvr>
                                      <p:tavLst>
                                        <p:tav tm="0">
                                          <p:val>
                                            <p:strVal val="1+#ppt_h/2"/>
                                          </p:val>
                                        </p:tav>
                                        <p:tav tm="100000">
                                          <p:val>
                                            <p:strVal val="#ppt_y"/>
                                          </p:val>
                                        </p:tav>
                                      </p:tavLst>
                                    </p:anim>
                                  </p:childTnLst>
                                </p:cTn>
                              </p:par>
                              <p:par>
                                <p:cTn id="22" presetID="6" presetClass="emph" presetSubtype="0" repeatCount="indefinite" autoRev="1" fill="hold" grpId="0" nodeType="withEffect">
                                  <p:stCondLst>
                                    <p:cond delay="0"/>
                                  </p:stCondLst>
                                  <p:childTnLst>
                                    <p:animScale>
                                      <p:cBhvr>
                                        <p:cTn id="23" dur="15000" fill="hold"/>
                                        <p:tgtEl>
                                          <p:spTgt spid="12"/>
                                        </p:tgtEl>
                                      </p:cBhvr>
                                      <p:by x="125000" y="125000"/>
                                    </p:animScale>
                                  </p:childTnLst>
                                </p:cTn>
                              </p:par>
                              <p:par>
                                <p:cTn id="24" presetID="6" presetClass="emph" presetSubtype="0" repeatCount="indefinite" autoRev="1" fill="hold" grpId="0" nodeType="withEffect">
                                  <p:stCondLst>
                                    <p:cond delay="0"/>
                                  </p:stCondLst>
                                  <p:childTnLst>
                                    <p:animScale>
                                      <p:cBhvr>
                                        <p:cTn id="25" dur="20000" fill="hold"/>
                                        <p:tgtEl>
                                          <p:spTgt spid="11"/>
                                        </p:tgtEl>
                                      </p:cBhvr>
                                      <p:by x="125000" y="125000"/>
                                    </p:animScale>
                                  </p:childTnLst>
                                </p:cTn>
                              </p:par>
                              <p:par>
                                <p:cTn id="26" presetID="6" presetClass="emph" presetSubtype="0" repeatCount="indefinite" autoRev="1" fill="hold" grpId="0" nodeType="withEffect">
                                  <p:stCondLst>
                                    <p:cond delay="0"/>
                                  </p:stCondLst>
                                  <p:childTnLst>
                                    <p:animScale>
                                      <p:cBhvr>
                                        <p:cTn id="27" dur="25000" fill="hold"/>
                                        <p:tgtEl>
                                          <p:spTgt spid="10"/>
                                        </p:tgtEl>
                                      </p:cBhvr>
                                      <p:by x="120000" y="120000"/>
                                    </p:animScale>
                                  </p:childTnLst>
                                </p:cTn>
                              </p:par>
                              <p:par>
                                <p:cTn id="28" presetID="2" presetClass="entr" presetSubtype="8" accel="20000" decel="7800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250" fill="hold"/>
                                        <p:tgtEl>
                                          <p:spTgt spid="13"/>
                                        </p:tgtEl>
                                        <p:attrNameLst>
                                          <p:attrName>ppt_x</p:attrName>
                                        </p:attrNameLst>
                                      </p:cBhvr>
                                      <p:tavLst>
                                        <p:tav tm="0">
                                          <p:val>
                                            <p:strVal val="0-#ppt_w/2"/>
                                          </p:val>
                                        </p:tav>
                                        <p:tav tm="100000">
                                          <p:val>
                                            <p:strVal val="#ppt_x"/>
                                          </p:val>
                                        </p:tav>
                                      </p:tavLst>
                                    </p:anim>
                                    <p:anim calcmode="lin" valueType="num">
                                      <p:cBhvr additive="base">
                                        <p:cTn id="31"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71C33-328D-1A05-7401-5ADCEF1372BF}"/>
            </a:ext>
          </a:extLst>
        </p:cNvPr>
        <p:cNvGrpSpPr/>
        <p:nvPr/>
      </p:nvGrpSpPr>
      <p:grpSpPr>
        <a:xfrm>
          <a:off x="0" y="0"/>
          <a:ext cx="0" cy="0"/>
          <a:chOff x="0" y="0"/>
          <a:chExt cx="0" cy="0"/>
        </a:xfrm>
      </p:grpSpPr>
      <p:sp>
        <p:nvSpPr>
          <p:cNvPr id="7" name="Ornament">
            <a:extLst>
              <a:ext uri="{FF2B5EF4-FFF2-40B4-BE49-F238E27FC236}">
                <a16:creationId xmlns:a16="http://schemas.microsoft.com/office/drawing/2014/main" id="{93E3C999-FD72-BF19-EF61-9B82CCAAB6F0}"/>
              </a:ext>
            </a:extLst>
          </p:cNvPr>
          <p:cNvSpPr/>
          <p:nvPr/>
        </p:nvSpPr>
        <p:spPr>
          <a:xfrm>
            <a:off x="6683829" y="-5450688"/>
            <a:ext cx="11021858" cy="1102186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Ornament">
            <a:extLst>
              <a:ext uri="{FF2B5EF4-FFF2-40B4-BE49-F238E27FC236}">
                <a16:creationId xmlns:a16="http://schemas.microsoft.com/office/drawing/2014/main" id="{574605A5-46DE-6806-5CDB-231C1870FD96}"/>
              </a:ext>
            </a:extLst>
          </p:cNvPr>
          <p:cNvSpPr/>
          <p:nvPr/>
        </p:nvSpPr>
        <p:spPr>
          <a:xfrm>
            <a:off x="9296400" y="-2838116"/>
            <a:ext cx="5796714" cy="579671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0" name="Text">
            <a:extLst>
              <a:ext uri="{FF2B5EF4-FFF2-40B4-BE49-F238E27FC236}">
                <a16:creationId xmlns:a16="http://schemas.microsoft.com/office/drawing/2014/main" id="{746138C3-72AF-8CFF-BF23-055D355EB5DF}"/>
              </a:ext>
            </a:extLst>
          </p:cNvPr>
          <p:cNvSpPr txBox="1"/>
          <p:nvPr/>
        </p:nvSpPr>
        <p:spPr>
          <a:xfrm>
            <a:off x="574699" y="646496"/>
            <a:ext cx="11117292" cy="3046988"/>
          </a:xfrm>
          <a:prstGeom prst="rect">
            <a:avLst/>
          </a:prstGeom>
          <a:noFill/>
        </p:spPr>
        <p:txBody>
          <a:bodyPr wrap="square" lIns="0" tIns="0" rIns="0" bIns="0" rtlCol="0">
            <a:spAutoFit/>
          </a:bodyPr>
          <a:lstStyle/>
          <a:p>
            <a:pPr marL="285750" lvl="0" indent="-285750"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Dashboards will increase member engagement and there are concerns – from schemes and from administrators – centred around the impact that dashboards will have on traffic to call centres, in an industry where administration resources are already under pressure. </a:t>
            </a:r>
          </a:p>
          <a:p>
            <a:pPr marL="285750" lvl="0" indent="-285750" fontAlgn="base">
              <a:buFont typeface="Arial" panose="020B0604020202020204" pitchFamily="34" charset="0"/>
              <a:buChar char="•"/>
            </a:pPr>
            <a:endParaRPr lang="en-GB" dirty="0">
              <a:solidFill>
                <a:schemeClr val="bg1"/>
              </a:solidFill>
              <a:latin typeface="Arial" panose="020B0604020202020204" pitchFamily="34" charset="0"/>
              <a:cs typeface="Arial" panose="020B0604020202020204" pitchFamily="34" charset="0"/>
            </a:endParaRPr>
          </a:p>
          <a:p>
            <a:pPr marL="285750" lvl="0" indent="-285750"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Another topic that is commonly raised is what the DWP communications campaign look like before the dashboards are launched to the public, and when will schemes have more information so they can understand and plan? While the focus right now is, rightfully, on getting schemes connected, this is an active conversation with delivery partners and more information will be shared on this in the future.</a:t>
            </a:r>
          </a:p>
          <a:p>
            <a:pPr marL="285750" lvl="0" indent="-285750" fontAlgn="base">
              <a:buFont typeface="Arial" panose="020B0604020202020204" pitchFamily="34" charset="0"/>
              <a:buChar char="•"/>
            </a:pPr>
            <a:endParaRPr lang="en-GB" dirty="0">
              <a:solidFill>
                <a:schemeClr val="bg1"/>
              </a:solidFill>
              <a:latin typeface="Arial" panose="020B0604020202020204" pitchFamily="34" charset="0"/>
              <a:cs typeface="Arial" panose="020B0604020202020204" pitchFamily="34" charset="0"/>
            </a:endParaRPr>
          </a:p>
          <a:p>
            <a:pPr lvl="0" fontAlgn="base"/>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2463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9000" decel="91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par>
                                <p:cTn id="12" presetID="10" presetClass="entr" presetSubtype="0" fill="hold" grpId="1"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childTnLst>
                                </p:cTn>
                              </p:par>
                              <p:par>
                                <p:cTn id="15" presetID="6" presetClass="emph" presetSubtype="0" repeatCount="indefinite" autoRev="1" fill="hold" grpId="0" nodeType="withEffect">
                                  <p:stCondLst>
                                    <p:cond delay="500"/>
                                  </p:stCondLst>
                                  <p:childTnLst>
                                    <p:animScale>
                                      <p:cBhvr>
                                        <p:cTn id="16" dur="15000" fill="hold"/>
                                        <p:tgtEl>
                                          <p:spTgt spid="8"/>
                                        </p:tgtEl>
                                      </p:cBhvr>
                                      <p:by x="125000" y="125000"/>
                                    </p:animScale>
                                  </p:childTnLst>
                                </p:cTn>
                              </p:par>
                              <p:par>
                                <p:cTn id="17" presetID="6" presetClass="emph" presetSubtype="0" repeatCount="indefinite" autoRev="1" fill="hold" grpId="0" nodeType="withEffect">
                                  <p:stCondLst>
                                    <p:cond delay="500"/>
                                  </p:stCondLst>
                                  <p:childTnLst>
                                    <p:animScale>
                                      <p:cBhvr>
                                        <p:cTn id="18" dur="20000" fill="hold"/>
                                        <p:tgtEl>
                                          <p:spTgt spid="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0AB8C-1DB4-09D5-D18F-CE72B0BA35F6}"/>
            </a:ext>
          </a:extLst>
        </p:cNvPr>
        <p:cNvGrpSpPr/>
        <p:nvPr/>
      </p:nvGrpSpPr>
      <p:grpSpPr>
        <a:xfrm>
          <a:off x="0" y="0"/>
          <a:ext cx="0" cy="0"/>
          <a:chOff x="0" y="0"/>
          <a:chExt cx="0" cy="0"/>
        </a:xfrm>
      </p:grpSpPr>
      <p:sp>
        <p:nvSpPr>
          <p:cNvPr id="68" name="Ornament">
            <a:extLst>
              <a:ext uri="{FF2B5EF4-FFF2-40B4-BE49-F238E27FC236}">
                <a16:creationId xmlns:a16="http://schemas.microsoft.com/office/drawing/2014/main" id="{AB2778BB-DA8B-70FA-AEB4-B51B01BEDE57}"/>
              </a:ext>
            </a:extLst>
          </p:cNvPr>
          <p:cNvSpPr/>
          <p:nvPr/>
        </p:nvSpPr>
        <p:spPr>
          <a:xfrm>
            <a:off x="649257" y="-1987061"/>
            <a:ext cx="11116430" cy="1111642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69" name="Ornament">
            <a:extLst>
              <a:ext uri="{FF2B5EF4-FFF2-40B4-BE49-F238E27FC236}">
                <a16:creationId xmlns:a16="http://schemas.microsoft.com/office/drawing/2014/main" id="{7E666B54-A91A-F1D2-4999-B537AD66331D}"/>
              </a:ext>
            </a:extLst>
          </p:cNvPr>
          <p:cNvSpPr/>
          <p:nvPr/>
        </p:nvSpPr>
        <p:spPr>
          <a:xfrm>
            <a:off x="2760989" y="124671"/>
            <a:ext cx="6892966" cy="6892964"/>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70" name="Ornament">
            <a:extLst>
              <a:ext uri="{FF2B5EF4-FFF2-40B4-BE49-F238E27FC236}">
                <a16:creationId xmlns:a16="http://schemas.microsoft.com/office/drawing/2014/main" id="{80E7C200-E94A-BCB0-989F-EDCDF19D2246}"/>
              </a:ext>
            </a:extLst>
          </p:cNvPr>
          <p:cNvSpPr/>
          <p:nvPr/>
        </p:nvSpPr>
        <p:spPr>
          <a:xfrm>
            <a:off x="4326020" y="1689703"/>
            <a:ext cx="3762904" cy="3762900"/>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grpSp>
        <p:nvGrpSpPr>
          <p:cNvPr id="67" name="Group 66">
            <a:extLst>
              <a:ext uri="{FF2B5EF4-FFF2-40B4-BE49-F238E27FC236}">
                <a16:creationId xmlns:a16="http://schemas.microsoft.com/office/drawing/2014/main" id="{DBB1D046-A0D5-C22A-3A3E-565812E363A5}"/>
              </a:ext>
            </a:extLst>
          </p:cNvPr>
          <p:cNvGrpSpPr/>
          <p:nvPr/>
        </p:nvGrpSpPr>
        <p:grpSpPr>
          <a:xfrm>
            <a:off x="2147279" y="1280745"/>
            <a:ext cx="2583334" cy="1724390"/>
            <a:chOff x="1673493" y="1016975"/>
            <a:chExt cx="2583334" cy="1724390"/>
          </a:xfrm>
        </p:grpSpPr>
        <p:sp>
          <p:nvSpPr>
            <p:cNvPr id="45" name="Freeform: Shape 44">
              <a:extLst>
                <a:ext uri="{FF2B5EF4-FFF2-40B4-BE49-F238E27FC236}">
                  <a16:creationId xmlns:a16="http://schemas.microsoft.com/office/drawing/2014/main" id="{95FD084F-B8AB-DF65-792F-8CFFFF2D7496}"/>
                </a:ext>
              </a:extLst>
            </p:cNvPr>
            <p:cNvSpPr/>
            <p:nvPr/>
          </p:nvSpPr>
          <p:spPr>
            <a:xfrm>
              <a:off x="1677495" y="1020792"/>
              <a:ext cx="2576396" cy="1716795"/>
            </a:xfrm>
            <a:custGeom>
              <a:avLst/>
              <a:gdLst>
                <a:gd name="connsiteX0" fmla="*/ 2267238 w 2576396"/>
                <a:gd name="connsiteY0" fmla="*/ 0 h 1716795"/>
                <a:gd name="connsiteX1" fmla="*/ 309159 w 2576396"/>
                <a:gd name="connsiteY1" fmla="*/ 0 h 1716795"/>
                <a:gd name="connsiteX2" fmla="*/ 0 w 2576396"/>
                <a:gd name="connsiteY2" fmla="*/ 309762 h 1716795"/>
                <a:gd name="connsiteX3" fmla="*/ 0 w 2576396"/>
                <a:gd name="connsiteY3" fmla="*/ 1045627 h 1716795"/>
                <a:gd name="connsiteX4" fmla="*/ 309159 w 2576396"/>
                <a:gd name="connsiteY4" fmla="*/ 1355389 h 1716795"/>
                <a:gd name="connsiteX5" fmla="*/ 1439720 w 2576396"/>
                <a:gd name="connsiteY5" fmla="*/ 1355389 h 1716795"/>
                <a:gd name="connsiteX6" fmla="*/ 1695276 w 2576396"/>
                <a:gd name="connsiteY6" fmla="*/ 1614319 h 1716795"/>
                <a:gd name="connsiteX7" fmla="*/ 1978916 w 2576396"/>
                <a:gd name="connsiteY7" fmla="*/ 1715606 h 1716795"/>
                <a:gd name="connsiteX8" fmla="*/ 2022327 w 2576396"/>
                <a:gd name="connsiteY8" fmla="*/ 1649115 h 1716795"/>
                <a:gd name="connsiteX9" fmla="*/ 1890887 w 2576396"/>
                <a:gd name="connsiteY9" fmla="*/ 1355389 h 1716795"/>
                <a:gd name="connsiteX10" fmla="*/ 2267238 w 2576396"/>
                <a:gd name="connsiteY10" fmla="*/ 1355389 h 1716795"/>
                <a:gd name="connsiteX11" fmla="*/ 2576396 w 2576396"/>
                <a:gd name="connsiteY11" fmla="*/ 1045627 h 1716795"/>
                <a:gd name="connsiteX12" fmla="*/ 2576396 w 2576396"/>
                <a:gd name="connsiteY12" fmla="*/ 309762 h 1716795"/>
                <a:gd name="connsiteX13" fmla="*/ 2267238 w 2576396"/>
                <a:gd name="connsiteY13" fmla="*/ 0 h 171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6396" h="1716795">
                  <a:moveTo>
                    <a:pt x="2267238" y="0"/>
                  </a:moveTo>
                  <a:lnTo>
                    <a:pt x="309159" y="0"/>
                  </a:lnTo>
                  <a:cubicBezTo>
                    <a:pt x="138385" y="0"/>
                    <a:pt x="0" y="138731"/>
                    <a:pt x="0" y="309762"/>
                  </a:cubicBezTo>
                  <a:lnTo>
                    <a:pt x="0" y="1045627"/>
                  </a:lnTo>
                  <a:cubicBezTo>
                    <a:pt x="0" y="1216734"/>
                    <a:pt x="138385" y="1355389"/>
                    <a:pt x="309159" y="1355389"/>
                  </a:cubicBezTo>
                  <a:lnTo>
                    <a:pt x="1439720" y="1355389"/>
                  </a:lnTo>
                  <a:cubicBezTo>
                    <a:pt x="1490906" y="1466434"/>
                    <a:pt x="1586863" y="1555619"/>
                    <a:pt x="1695276" y="1614319"/>
                  </a:cubicBezTo>
                  <a:cubicBezTo>
                    <a:pt x="1783984" y="1662352"/>
                    <a:pt x="1880469" y="1692610"/>
                    <a:pt x="1978916" y="1715606"/>
                  </a:cubicBezTo>
                  <a:cubicBezTo>
                    <a:pt x="2017571" y="1724607"/>
                    <a:pt x="2046486" y="1680583"/>
                    <a:pt x="2022327" y="1649115"/>
                  </a:cubicBezTo>
                  <a:cubicBezTo>
                    <a:pt x="1956494" y="1563410"/>
                    <a:pt x="1911498" y="1461669"/>
                    <a:pt x="1890887" y="1355389"/>
                  </a:cubicBezTo>
                  <a:lnTo>
                    <a:pt x="2267238" y="1355389"/>
                  </a:lnTo>
                  <a:cubicBezTo>
                    <a:pt x="2438011" y="1355389"/>
                    <a:pt x="2576396" y="1216734"/>
                    <a:pt x="2576396" y="1045627"/>
                  </a:cubicBezTo>
                  <a:lnTo>
                    <a:pt x="2576396" y="309762"/>
                  </a:lnTo>
                  <a:cubicBezTo>
                    <a:pt x="2576396" y="138655"/>
                    <a:pt x="2438011" y="0"/>
                    <a:pt x="2267238" y="0"/>
                  </a:cubicBezTo>
                  <a:close/>
                </a:path>
              </a:pathLst>
            </a:custGeom>
            <a:solidFill>
              <a:srgbClr val="FFFFFF"/>
            </a:solidFill>
            <a:ln w="7548"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F4BA7632-6480-431C-3613-5EF3944158C5}"/>
                </a:ext>
              </a:extLst>
            </p:cNvPr>
            <p:cNvSpPr/>
            <p:nvPr/>
          </p:nvSpPr>
          <p:spPr>
            <a:xfrm>
              <a:off x="1673493" y="1016975"/>
              <a:ext cx="2583334" cy="1724390"/>
            </a:xfrm>
            <a:custGeom>
              <a:avLst/>
              <a:gdLst>
                <a:gd name="connsiteX0" fmla="*/ 2271239 w 2583334"/>
                <a:gd name="connsiteY0" fmla="*/ 3817 h 1724390"/>
                <a:gd name="connsiteX1" fmla="*/ 2280978 w 2583334"/>
                <a:gd name="connsiteY1" fmla="*/ 3968 h 1724390"/>
                <a:gd name="connsiteX2" fmla="*/ 2309667 w 2583334"/>
                <a:gd name="connsiteY2" fmla="*/ 5784 h 1724390"/>
                <a:gd name="connsiteX3" fmla="*/ 2416419 w 2583334"/>
                <a:gd name="connsiteY3" fmla="*/ 38765 h 1724390"/>
                <a:gd name="connsiteX4" fmla="*/ 2544084 w 2583334"/>
                <a:gd name="connsiteY4" fmla="*/ 164182 h 1724390"/>
                <a:gd name="connsiteX5" fmla="*/ 2579492 w 2583334"/>
                <a:gd name="connsiteY5" fmla="*/ 273110 h 1724390"/>
                <a:gd name="connsiteX6" fmla="*/ 2582512 w 2583334"/>
                <a:gd name="connsiteY6" fmla="*/ 336272 h 1724390"/>
                <a:gd name="connsiteX7" fmla="*/ 2582663 w 2583334"/>
                <a:gd name="connsiteY7" fmla="*/ 402990 h 1724390"/>
                <a:gd name="connsiteX8" fmla="*/ 2582965 w 2583334"/>
                <a:gd name="connsiteY8" fmla="*/ 1061698 h 1724390"/>
                <a:gd name="connsiteX9" fmla="*/ 2564241 w 2583334"/>
                <a:gd name="connsiteY9" fmla="*/ 1157086 h 1724390"/>
                <a:gd name="connsiteX10" fmla="*/ 2515320 w 2583334"/>
                <a:gd name="connsiteY10" fmla="*/ 1244530 h 1724390"/>
                <a:gd name="connsiteX11" fmla="*/ 2341300 w 2583334"/>
                <a:gd name="connsiteY11" fmla="*/ 1354441 h 1724390"/>
                <a:gd name="connsiteX12" fmla="*/ 2233415 w 2583334"/>
                <a:gd name="connsiteY12" fmla="*/ 1362686 h 1724390"/>
                <a:gd name="connsiteX13" fmla="*/ 2123039 w 2583334"/>
                <a:gd name="connsiteY13" fmla="*/ 1362761 h 1724390"/>
                <a:gd name="connsiteX14" fmla="*/ 1894889 w 2583334"/>
                <a:gd name="connsiteY14" fmla="*/ 1362913 h 1724390"/>
                <a:gd name="connsiteX15" fmla="*/ 1898664 w 2583334"/>
                <a:gd name="connsiteY15" fmla="*/ 1358298 h 1724390"/>
                <a:gd name="connsiteX16" fmla="*/ 1992128 w 2583334"/>
                <a:gd name="connsiteY16" fmla="*/ 1596275 h 1724390"/>
                <a:gd name="connsiteX17" fmla="*/ 2029801 w 2583334"/>
                <a:gd name="connsiteY17" fmla="*/ 1650663 h 1724390"/>
                <a:gd name="connsiteX18" fmla="*/ 2038634 w 2583334"/>
                <a:gd name="connsiteY18" fmla="*/ 1685383 h 1724390"/>
                <a:gd name="connsiteX19" fmla="*/ 2019609 w 2583334"/>
                <a:gd name="connsiteY19" fmla="*/ 1715868 h 1724390"/>
                <a:gd name="connsiteX20" fmla="*/ 1984352 w 2583334"/>
                <a:gd name="connsiteY20" fmla="*/ 1723583 h 1724390"/>
                <a:gd name="connsiteX21" fmla="*/ 1950983 w 2583334"/>
                <a:gd name="connsiteY21" fmla="*/ 1715716 h 1724390"/>
                <a:gd name="connsiteX22" fmla="*/ 1884621 w 2583334"/>
                <a:gd name="connsiteY22" fmla="*/ 1697486 h 1724390"/>
                <a:gd name="connsiteX23" fmla="*/ 1629443 w 2583334"/>
                <a:gd name="connsiteY23" fmla="*/ 1579557 h 1724390"/>
                <a:gd name="connsiteX24" fmla="*/ 1439871 w 2583334"/>
                <a:gd name="connsiteY24" fmla="*/ 1360795 h 1724390"/>
                <a:gd name="connsiteX25" fmla="*/ 1443797 w 2583334"/>
                <a:gd name="connsiteY25" fmla="*/ 1363291 h 1724390"/>
                <a:gd name="connsiteX26" fmla="*/ 637569 w 2583334"/>
                <a:gd name="connsiteY26" fmla="*/ 1363367 h 1724390"/>
                <a:gd name="connsiteX27" fmla="*/ 432293 w 2583334"/>
                <a:gd name="connsiteY27" fmla="*/ 1363367 h 1724390"/>
                <a:gd name="connsiteX28" fmla="*/ 330675 w 2583334"/>
                <a:gd name="connsiteY28" fmla="*/ 1363367 h 1724390"/>
                <a:gd name="connsiteX29" fmla="*/ 279715 w 2583334"/>
                <a:gd name="connsiteY29" fmla="*/ 1361551 h 1724390"/>
                <a:gd name="connsiteX30" fmla="*/ 254423 w 2583334"/>
                <a:gd name="connsiteY30" fmla="*/ 1357693 h 1724390"/>
                <a:gd name="connsiteX31" fmla="*/ 229585 w 2583334"/>
                <a:gd name="connsiteY31" fmla="*/ 1351793 h 1724390"/>
                <a:gd name="connsiteX32" fmla="*/ 137630 w 2583334"/>
                <a:gd name="connsiteY32" fmla="*/ 1309584 h 1724390"/>
                <a:gd name="connsiteX33" fmla="*/ 64776 w 2583334"/>
                <a:gd name="connsiteY33" fmla="*/ 1240445 h 1724390"/>
                <a:gd name="connsiteX34" fmla="*/ 17440 w 2583334"/>
                <a:gd name="connsiteY34" fmla="*/ 1152774 h 1724390"/>
                <a:gd name="connsiteX35" fmla="*/ 0 w 2583334"/>
                <a:gd name="connsiteY35" fmla="*/ 1055420 h 1724390"/>
                <a:gd name="connsiteX36" fmla="*/ 377 w 2583334"/>
                <a:gd name="connsiteY36" fmla="*/ 305183 h 1724390"/>
                <a:gd name="connsiteX37" fmla="*/ 15401 w 2583334"/>
                <a:gd name="connsiteY37" fmla="*/ 216528 h 1724390"/>
                <a:gd name="connsiteX38" fmla="*/ 54433 w 2583334"/>
                <a:gd name="connsiteY38" fmla="*/ 136799 h 1724390"/>
                <a:gd name="connsiteX39" fmla="*/ 113245 w 2583334"/>
                <a:gd name="connsiteY39" fmla="*/ 72048 h 1724390"/>
                <a:gd name="connsiteX40" fmla="*/ 186552 w 2583334"/>
                <a:gd name="connsiteY40" fmla="*/ 26662 h 1724390"/>
                <a:gd name="connsiteX41" fmla="*/ 268164 w 2583334"/>
                <a:gd name="connsiteY41" fmla="*/ 3363 h 1724390"/>
                <a:gd name="connsiteX42" fmla="*/ 351361 w 2583334"/>
                <a:gd name="connsiteY42" fmla="*/ 35 h 1724390"/>
                <a:gd name="connsiteX43" fmla="*/ 513150 w 2583334"/>
                <a:gd name="connsiteY43" fmla="*/ 186 h 1724390"/>
                <a:gd name="connsiteX44" fmla="*/ 1103307 w 2583334"/>
                <a:gd name="connsiteY44" fmla="*/ 716 h 1724390"/>
                <a:gd name="connsiteX45" fmla="*/ 1957853 w 2583334"/>
                <a:gd name="connsiteY45" fmla="*/ 2077 h 1724390"/>
                <a:gd name="connsiteX46" fmla="*/ 2190156 w 2583334"/>
                <a:gd name="connsiteY46" fmla="*/ 2909 h 1724390"/>
                <a:gd name="connsiteX47" fmla="*/ 2250553 w 2583334"/>
                <a:gd name="connsiteY47" fmla="*/ 3363 h 1724390"/>
                <a:gd name="connsiteX48" fmla="*/ 2271164 w 2583334"/>
                <a:gd name="connsiteY48" fmla="*/ 3817 h 1724390"/>
                <a:gd name="connsiteX49" fmla="*/ 2250553 w 2583334"/>
                <a:gd name="connsiteY49" fmla="*/ 4271 h 1724390"/>
                <a:gd name="connsiteX50" fmla="*/ 2190156 w 2583334"/>
                <a:gd name="connsiteY50" fmla="*/ 4725 h 1724390"/>
                <a:gd name="connsiteX51" fmla="*/ 1957853 w 2583334"/>
                <a:gd name="connsiteY51" fmla="*/ 5557 h 1724390"/>
                <a:gd name="connsiteX52" fmla="*/ 1103307 w 2583334"/>
                <a:gd name="connsiteY52" fmla="*/ 6919 h 1724390"/>
                <a:gd name="connsiteX53" fmla="*/ 513150 w 2583334"/>
                <a:gd name="connsiteY53" fmla="*/ 7448 h 1724390"/>
                <a:gd name="connsiteX54" fmla="*/ 351361 w 2583334"/>
                <a:gd name="connsiteY54" fmla="*/ 7599 h 1724390"/>
                <a:gd name="connsiteX55" fmla="*/ 269221 w 2583334"/>
                <a:gd name="connsiteY55" fmla="*/ 11155 h 1724390"/>
                <a:gd name="connsiteX56" fmla="*/ 189647 w 2583334"/>
                <a:gd name="connsiteY56" fmla="*/ 33999 h 1724390"/>
                <a:gd name="connsiteX57" fmla="*/ 118228 w 2583334"/>
                <a:gd name="connsiteY57" fmla="*/ 78326 h 1724390"/>
                <a:gd name="connsiteX58" fmla="*/ 60926 w 2583334"/>
                <a:gd name="connsiteY58" fmla="*/ 141565 h 1724390"/>
                <a:gd name="connsiteX59" fmla="*/ 23026 w 2583334"/>
                <a:gd name="connsiteY59" fmla="*/ 219251 h 1724390"/>
                <a:gd name="connsiteX60" fmla="*/ 8456 w 2583334"/>
                <a:gd name="connsiteY60" fmla="*/ 305637 h 1724390"/>
                <a:gd name="connsiteX61" fmla="*/ 8607 w 2583334"/>
                <a:gd name="connsiteY61" fmla="*/ 1055496 h 1724390"/>
                <a:gd name="connsiteX62" fmla="*/ 25593 w 2583334"/>
                <a:gd name="connsiteY62" fmla="*/ 1150126 h 1724390"/>
                <a:gd name="connsiteX63" fmla="*/ 71646 w 2583334"/>
                <a:gd name="connsiteY63" fmla="*/ 1235377 h 1724390"/>
                <a:gd name="connsiteX64" fmla="*/ 142538 w 2583334"/>
                <a:gd name="connsiteY64" fmla="*/ 1302624 h 1724390"/>
                <a:gd name="connsiteX65" fmla="*/ 231925 w 2583334"/>
                <a:gd name="connsiteY65" fmla="*/ 1343624 h 1724390"/>
                <a:gd name="connsiteX66" fmla="*/ 256009 w 2583334"/>
                <a:gd name="connsiteY66" fmla="*/ 1349373 h 1724390"/>
                <a:gd name="connsiteX67" fmla="*/ 280545 w 2583334"/>
                <a:gd name="connsiteY67" fmla="*/ 1353155 h 1724390"/>
                <a:gd name="connsiteX68" fmla="*/ 330600 w 2583334"/>
                <a:gd name="connsiteY68" fmla="*/ 1354970 h 1724390"/>
                <a:gd name="connsiteX69" fmla="*/ 432218 w 2583334"/>
                <a:gd name="connsiteY69" fmla="*/ 1354970 h 1724390"/>
                <a:gd name="connsiteX70" fmla="*/ 637493 w 2583334"/>
                <a:gd name="connsiteY70" fmla="*/ 1354970 h 1724390"/>
                <a:gd name="connsiteX71" fmla="*/ 1443721 w 2583334"/>
                <a:gd name="connsiteY71" fmla="*/ 1355046 h 1724390"/>
                <a:gd name="connsiteX72" fmla="*/ 1446439 w 2583334"/>
                <a:gd name="connsiteY72" fmla="*/ 1355046 h 1724390"/>
                <a:gd name="connsiteX73" fmla="*/ 1447572 w 2583334"/>
                <a:gd name="connsiteY73" fmla="*/ 1357542 h 1724390"/>
                <a:gd name="connsiteX74" fmla="*/ 1634199 w 2583334"/>
                <a:gd name="connsiteY74" fmla="*/ 1572976 h 1724390"/>
                <a:gd name="connsiteX75" fmla="*/ 1886886 w 2583334"/>
                <a:gd name="connsiteY75" fmla="*/ 1689922 h 1724390"/>
                <a:gd name="connsiteX76" fmla="*/ 1952870 w 2583334"/>
                <a:gd name="connsiteY76" fmla="*/ 1708076 h 1724390"/>
                <a:gd name="connsiteX77" fmla="*/ 1985711 w 2583334"/>
                <a:gd name="connsiteY77" fmla="*/ 1715868 h 1724390"/>
                <a:gd name="connsiteX78" fmla="*/ 2014777 w 2583334"/>
                <a:gd name="connsiteY78" fmla="*/ 1709589 h 1724390"/>
                <a:gd name="connsiteX79" fmla="*/ 2030556 w 2583334"/>
                <a:gd name="connsiteY79" fmla="*/ 1684400 h 1724390"/>
                <a:gd name="connsiteX80" fmla="*/ 2023308 w 2583334"/>
                <a:gd name="connsiteY80" fmla="*/ 1655882 h 1724390"/>
                <a:gd name="connsiteX81" fmla="*/ 1985334 w 2583334"/>
                <a:gd name="connsiteY81" fmla="*/ 1600813 h 1724390"/>
                <a:gd name="connsiteX82" fmla="*/ 1891114 w 2583334"/>
                <a:gd name="connsiteY82" fmla="*/ 1360114 h 1724390"/>
                <a:gd name="connsiteX83" fmla="*/ 1890208 w 2583334"/>
                <a:gd name="connsiteY83" fmla="*/ 1355500 h 1724390"/>
                <a:gd name="connsiteX84" fmla="*/ 1894889 w 2583334"/>
                <a:gd name="connsiteY84" fmla="*/ 1355500 h 1724390"/>
                <a:gd name="connsiteX85" fmla="*/ 2123039 w 2583334"/>
                <a:gd name="connsiteY85" fmla="*/ 1355651 h 1724390"/>
                <a:gd name="connsiteX86" fmla="*/ 2233415 w 2583334"/>
                <a:gd name="connsiteY86" fmla="*/ 1355727 h 1724390"/>
                <a:gd name="connsiteX87" fmla="*/ 2339715 w 2583334"/>
                <a:gd name="connsiteY87" fmla="*/ 1347784 h 1724390"/>
                <a:gd name="connsiteX88" fmla="*/ 2510035 w 2583334"/>
                <a:gd name="connsiteY88" fmla="*/ 1240596 h 1724390"/>
                <a:gd name="connsiteX89" fmla="*/ 2558051 w 2583334"/>
                <a:gd name="connsiteY89" fmla="*/ 1155119 h 1724390"/>
                <a:gd name="connsiteX90" fmla="*/ 2576547 w 2583334"/>
                <a:gd name="connsiteY90" fmla="*/ 1061698 h 1724390"/>
                <a:gd name="connsiteX91" fmla="*/ 2578057 w 2583334"/>
                <a:gd name="connsiteY91" fmla="*/ 403217 h 1724390"/>
                <a:gd name="connsiteX92" fmla="*/ 2575415 w 2583334"/>
                <a:gd name="connsiteY92" fmla="*/ 273866 h 1724390"/>
                <a:gd name="connsiteX93" fmla="*/ 2540913 w 2583334"/>
                <a:gd name="connsiteY93" fmla="*/ 166073 h 1724390"/>
                <a:gd name="connsiteX94" fmla="*/ 2415211 w 2583334"/>
                <a:gd name="connsiteY94" fmla="*/ 41110 h 1724390"/>
                <a:gd name="connsiteX95" fmla="*/ 2309440 w 2583334"/>
                <a:gd name="connsiteY95" fmla="*/ 7221 h 1724390"/>
                <a:gd name="connsiteX96" fmla="*/ 2280827 w 2583334"/>
                <a:gd name="connsiteY96" fmla="*/ 4800 h 1724390"/>
                <a:gd name="connsiteX97" fmla="*/ 2271088 w 2583334"/>
                <a:gd name="connsiteY97" fmla="*/ 3968 h 172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583334" h="1724390">
                  <a:moveTo>
                    <a:pt x="2271239" y="3817"/>
                  </a:moveTo>
                  <a:cubicBezTo>
                    <a:pt x="2271239" y="3817"/>
                    <a:pt x="2274485" y="3817"/>
                    <a:pt x="2280978" y="3968"/>
                  </a:cubicBezTo>
                  <a:cubicBezTo>
                    <a:pt x="2287396" y="4498"/>
                    <a:pt x="2297134" y="3893"/>
                    <a:pt x="2309667" y="5784"/>
                  </a:cubicBezTo>
                  <a:cubicBezTo>
                    <a:pt x="2334807" y="8431"/>
                    <a:pt x="2372480" y="16298"/>
                    <a:pt x="2416419" y="38765"/>
                  </a:cubicBezTo>
                  <a:cubicBezTo>
                    <a:pt x="2459679" y="61609"/>
                    <a:pt x="2508978" y="101474"/>
                    <a:pt x="2544084" y="164182"/>
                  </a:cubicBezTo>
                  <a:cubicBezTo>
                    <a:pt x="2561146" y="195575"/>
                    <a:pt x="2574207" y="232413"/>
                    <a:pt x="2579492" y="273110"/>
                  </a:cubicBezTo>
                  <a:cubicBezTo>
                    <a:pt x="2582210" y="293382"/>
                    <a:pt x="2582587" y="314714"/>
                    <a:pt x="2582512" y="336272"/>
                  </a:cubicBezTo>
                  <a:cubicBezTo>
                    <a:pt x="2582512" y="357907"/>
                    <a:pt x="2582587" y="380146"/>
                    <a:pt x="2582663" y="402990"/>
                  </a:cubicBezTo>
                  <a:cubicBezTo>
                    <a:pt x="2582663" y="585898"/>
                    <a:pt x="2583946" y="807610"/>
                    <a:pt x="2582965" y="1061698"/>
                  </a:cubicBezTo>
                  <a:cubicBezTo>
                    <a:pt x="2582285" y="1093771"/>
                    <a:pt x="2575641" y="1126147"/>
                    <a:pt x="2564241" y="1157086"/>
                  </a:cubicBezTo>
                  <a:cubicBezTo>
                    <a:pt x="2552766" y="1188024"/>
                    <a:pt x="2536987" y="1218206"/>
                    <a:pt x="2515320" y="1244530"/>
                  </a:cubicBezTo>
                  <a:cubicBezTo>
                    <a:pt x="2472740" y="1297254"/>
                    <a:pt x="2411738" y="1339009"/>
                    <a:pt x="2341300" y="1354441"/>
                  </a:cubicBezTo>
                  <a:cubicBezTo>
                    <a:pt x="2306345" y="1362761"/>
                    <a:pt x="2269503" y="1362988"/>
                    <a:pt x="2233415" y="1362686"/>
                  </a:cubicBezTo>
                  <a:cubicBezTo>
                    <a:pt x="2197026" y="1362686"/>
                    <a:pt x="2160259" y="1362686"/>
                    <a:pt x="2123039" y="1362761"/>
                  </a:cubicBezTo>
                  <a:cubicBezTo>
                    <a:pt x="2048600" y="1362761"/>
                    <a:pt x="1972499" y="1362837"/>
                    <a:pt x="1894889" y="1362913"/>
                  </a:cubicBezTo>
                  <a:lnTo>
                    <a:pt x="1898664" y="1358298"/>
                  </a:lnTo>
                  <a:cubicBezTo>
                    <a:pt x="1914593" y="1440297"/>
                    <a:pt x="1945698" y="1521765"/>
                    <a:pt x="1992128" y="1596275"/>
                  </a:cubicBezTo>
                  <a:cubicBezTo>
                    <a:pt x="2003755" y="1614883"/>
                    <a:pt x="2016363" y="1632962"/>
                    <a:pt x="2029801" y="1650663"/>
                  </a:cubicBezTo>
                  <a:cubicBezTo>
                    <a:pt x="2037049" y="1660345"/>
                    <a:pt x="2040672" y="1673204"/>
                    <a:pt x="2038634" y="1685383"/>
                  </a:cubicBezTo>
                  <a:cubicBezTo>
                    <a:pt x="2036520" y="1697486"/>
                    <a:pt x="2029726" y="1708757"/>
                    <a:pt x="2019609" y="1715868"/>
                  </a:cubicBezTo>
                  <a:cubicBezTo>
                    <a:pt x="2009719" y="1723356"/>
                    <a:pt x="1996432" y="1725853"/>
                    <a:pt x="1984352" y="1723583"/>
                  </a:cubicBezTo>
                  <a:cubicBezTo>
                    <a:pt x="1972877" y="1721238"/>
                    <a:pt x="1962156" y="1718440"/>
                    <a:pt x="1950983" y="1715716"/>
                  </a:cubicBezTo>
                  <a:cubicBezTo>
                    <a:pt x="1928862" y="1710194"/>
                    <a:pt x="1906742" y="1704143"/>
                    <a:pt x="1884621" y="1697486"/>
                  </a:cubicBezTo>
                  <a:cubicBezTo>
                    <a:pt x="1796441" y="1671011"/>
                    <a:pt x="1708186" y="1634777"/>
                    <a:pt x="1629443" y="1579557"/>
                  </a:cubicBezTo>
                  <a:cubicBezTo>
                    <a:pt x="1551228" y="1524640"/>
                    <a:pt x="1481847" y="1451189"/>
                    <a:pt x="1439871" y="1360795"/>
                  </a:cubicBezTo>
                  <a:lnTo>
                    <a:pt x="1443797" y="1363291"/>
                  </a:lnTo>
                  <a:cubicBezTo>
                    <a:pt x="1183484" y="1363291"/>
                    <a:pt x="913811" y="1363291"/>
                    <a:pt x="637569" y="1363367"/>
                  </a:cubicBezTo>
                  <a:cubicBezTo>
                    <a:pt x="568716" y="1363367"/>
                    <a:pt x="500316" y="1363367"/>
                    <a:pt x="432293" y="1363367"/>
                  </a:cubicBezTo>
                  <a:cubicBezTo>
                    <a:pt x="398320" y="1363367"/>
                    <a:pt x="364422" y="1363367"/>
                    <a:pt x="330675" y="1363367"/>
                  </a:cubicBezTo>
                  <a:cubicBezTo>
                    <a:pt x="313915" y="1363669"/>
                    <a:pt x="296702" y="1362610"/>
                    <a:pt x="279715" y="1361551"/>
                  </a:cubicBezTo>
                  <a:lnTo>
                    <a:pt x="254423" y="1357693"/>
                  </a:lnTo>
                  <a:cubicBezTo>
                    <a:pt x="245968" y="1356407"/>
                    <a:pt x="237890" y="1353684"/>
                    <a:pt x="229585" y="1351793"/>
                  </a:cubicBezTo>
                  <a:cubicBezTo>
                    <a:pt x="196895" y="1342640"/>
                    <a:pt x="165790" y="1328344"/>
                    <a:pt x="137630" y="1309584"/>
                  </a:cubicBezTo>
                  <a:cubicBezTo>
                    <a:pt x="109848" y="1290370"/>
                    <a:pt x="85236" y="1266921"/>
                    <a:pt x="64776" y="1240445"/>
                  </a:cubicBezTo>
                  <a:cubicBezTo>
                    <a:pt x="44165" y="1214045"/>
                    <a:pt x="28009" y="1184242"/>
                    <a:pt x="17440" y="1152774"/>
                  </a:cubicBezTo>
                  <a:cubicBezTo>
                    <a:pt x="6870" y="1121382"/>
                    <a:pt x="75" y="1088476"/>
                    <a:pt x="0" y="1055420"/>
                  </a:cubicBezTo>
                  <a:cubicBezTo>
                    <a:pt x="151" y="795205"/>
                    <a:pt x="226" y="544293"/>
                    <a:pt x="377" y="305183"/>
                  </a:cubicBezTo>
                  <a:cubicBezTo>
                    <a:pt x="528" y="274850"/>
                    <a:pt x="6946" y="245121"/>
                    <a:pt x="15401" y="216528"/>
                  </a:cubicBezTo>
                  <a:cubicBezTo>
                    <a:pt x="24612" y="188010"/>
                    <a:pt x="38352" y="161535"/>
                    <a:pt x="54433" y="136799"/>
                  </a:cubicBezTo>
                  <a:cubicBezTo>
                    <a:pt x="71344" y="112593"/>
                    <a:pt x="91200" y="90959"/>
                    <a:pt x="113245" y="72048"/>
                  </a:cubicBezTo>
                  <a:cubicBezTo>
                    <a:pt x="135969" y="54045"/>
                    <a:pt x="160279" y="38084"/>
                    <a:pt x="186552" y="26662"/>
                  </a:cubicBezTo>
                  <a:cubicBezTo>
                    <a:pt x="212825" y="15618"/>
                    <a:pt x="240155" y="6692"/>
                    <a:pt x="268164" y="3363"/>
                  </a:cubicBezTo>
                  <a:cubicBezTo>
                    <a:pt x="296098" y="-797"/>
                    <a:pt x="324182" y="111"/>
                    <a:pt x="351361" y="35"/>
                  </a:cubicBezTo>
                  <a:cubicBezTo>
                    <a:pt x="406172" y="35"/>
                    <a:pt x="460152" y="111"/>
                    <a:pt x="513150" y="186"/>
                  </a:cubicBezTo>
                  <a:cubicBezTo>
                    <a:pt x="725296" y="413"/>
                    <a:pt x="922870" y="564"/>
                    <a:pt x="1103307" y="716"/>
                  </a:cubicBezTo>
                  <a:cubicBezTo>
                    <a:pt x="1464030" y="1321"/>
                    <a:pt x="1755900" y="1775"/>
                    <a:pt x="1957853" y="2077"/>
                  </a:cubicBezTo>
                  <a:cubicBezTo>
                    <a:pt x="2058641" y="2456"/>
                    <a:pt x="2136931" y="2682"/>
                    <a:pt x="2190156" y="2909"/>
                  </a:cubicBezTo>
                  <a:cubicBezTo>
                    <a:pt x="2216580" y="3136"/>
                    <a:pt x="2236813" y="3212"/>
                    <a:pt x="2250553" y="3363"/>
                  </a:cubicBezTo>
                  <a:cubicBezTo>
                    <a:pt x="2264142" y="3515"/>
                    <a:pt x="2271164" y="3817"/>
                    <a:pt x="2271164" y="3817"/>
                  </a:cubicBezTo>
                  <a:cubicBezTo>
                    <a:pt x="2271164" y="3817"/>
                    <a:pt x="2264218" y="4120"/>
                    <a:pt x="2250553" y="4271"/>
                  </a:cubicBezTo>
                  <a:cubicBezTo>
                    <a:pt x="2236737" y="4347"/>
                    <a:pt x="2216580" y="4498"/>
                    <a:pt x="2190156" y="4725"/>
                  </a:cubicBezTo>
                  <a:cubicBezTo>
                    <a:pt x="2136855" y="4952"/>
                    <a:pt x="2058565" y="5179"/>
                    <a:pt x="1957853" y="5557"/>
                  </a:cubicBezTo>
                  <a:cubicBezTo>
                    <a:pt x="1755900" y="5859"/>
                    <a:pt x="1464030" y="6389"/>
                    <a:pt x="1103307" y="6919"/>
                  </a:cubicBezTo>
                  <a:cubicBezTo>
                    <a:pt x="922870" y="7070"/>
                    <a:pt x="725296" y="7297"/>
                    <a:pt x="513150" y="7448"/>
                  </a:cubicBezTo>
                  <a:cubicBezTo>
                    <a:pt x="460076" y="7448"/>
                    <a:pt x="406172" y="7524"/>
                    <a:pt x="351361" y="7599"/>
                  </a:cubicBezTo>
                  <a:cubicBezTo>
                    <a:pt x="323880" y="7675"/>
                    <a:pt x="296324" y="6843"/>
                    <a:pt x="269221" y="11155"/>
                  </a:cubicBezTo>
                  <a:cubicBezTo>
                    <a:pt x="241891" y="14407"/>
                    <a:pt x="215316" y="23182"/>
                    <a:pt x="189647" y="33999"/>
                  </a:cubicBezTo>
                  <a:cubicBezTo>
                    <a:pt x="163979" y="45119"/>
                    <a:pt x="140348" y="60701"/>
                    <a:pt x="118228" y="78326"/>
                  </a:cubicBezTo>
                  <a:cubicBezTo>
                    <a:pt x="96711" y="96784"/>
                    <a:pt x="77384" y="117964"/>
                    <a:pt x="60926" y="141565"/>
                  </a:cubicBezTo>
                  <a:cubicBezTo>
                    <a:pt x="45298" y="165620"/>
                    <a:pt x="31935" y="191490"/>
                    <a:pt x="23026" y="219251"/>
                  </a:cubicBezTo>
                  <a:cubicBezTo>
                    <a:pt x="14797" y="247088"/>
                    <a:pt x="8531" y="276060"/>
                    <a:pt x="8456" y="305637"/>
                  </a:cubicBezTo>
                  <a:cubicBezTo>
                    <a:pt x="8456" y="544596"/>
                    <a:pt x="8531" y="795432"/>
                    <a:pt x="8607" y="1055496"/>
                  </a:cubicBezTo>
                  <a:cubicBezTo>
                    <a:pt x="8682" y="1087644"/>
                    <a:pt x="15326" y="1119566"/>
                    <a:pt x="25593" y="1150126"/>
                  </a:cubicBezTo>
                  <a:cubicBezTo>
                    <a:pt x="35861" y="1180762"/>
                    <a:pt x="51640" y="1209734"/>
                    <a:pt x="71646" y="1235377"/>
                  </a:cubicBezTo>
                  <a:cubicBezTo>
                    <a:pt x="91577" y="1261172"/>
                    <a:pt x="115434" y="1283940"/>
                    <a:pt x="142538" y="1302624"/>
                  </a:cubicBezTo>
                  <a:cubicBezTo>
                    <a:pt x="169867" y="1320779"/>
                    <a:pt x="200141" y="1334698"/>
                    <a:pt x="231925" y="1343624"/>
                  </a:cubicBezTo>
                  <a:cubicBezTo>
                    <a:pt x="239928" y="1345515"/>
                    <a:pt x="247855" y="1348162"/>
                    <a:pt x="256009" y="1349373"/>
                  </a:cubicBezTo>
                  <a:lnTo>
                    <a:pt x="280545" y="1353155"/>
                  </a:lnTo>
                  <a:cubicBezTo>
                    <a:pt x="297079" y="1354214"/>
                    <a:pt x="313613" y="1355273"/>
                    <a:pt x="330600" y="1354970"/>
                  </a:cubicBezTo>
                  <a:cubicBezTo>
                    <a:pt x="364346" y="1354970"/>
                    <a:pt x="398244" y="1354970"/>
                    <a:pt x="432218" y="1354970"/>
                  </a:cubicBezTo>
                  <a:cubicBezTo>
                    <a:pt x="500165" y="1354970"/>
                    <a:pt x="568640" y="1354970"/>
                    <a:pt x="637493" y="1354970"/>
                  </a:cubicBezTo>
                  <a:cubicBezTo>
                    <a:pt x="913735" y="1354970"/>
                    <a:pt x="1183409" y="1354970"/>
                    <a:pt x="1443721" y="1355046"/>
                  </a:cubicBezTo>
                  <a:lnTo>
                    <a:pt x="1446439" y="1355046"/>
                  </a:lnTo>
                  <a:lnTo>
                    <a:pt x="1447572" y="1357542"/>
                  </a:lnTo>
                  <a:cubicBezTo>
                    <a:pt x="1488642" y="1446197"/>
                    <a:pt x="1556966" y="1518664"/>
                    <a:pt x="1634199" y="1572976"/>
                  </a:cubicBezTo>
                  <a:cubicBezTo>
                    <a:pt x="1711885" y="1627515"/>
                    <a:pt x="1799310" y="1663598"/>
                    <a:pt x="1886886" y="1689922"/>
                  </a:cubicBezTo>
                  <a:cubicBezTo>
                    <a:pt x="1908856" y="1696503"/>
                    <a:pt x="1930825" y="1702554"/>
                    <a:pt x="1952870" y="1708076"/>
                  </a:cubicBezTo>
                  <a:cubicBezTo>
                    <a:pt x="1963817" y="1710800"/>
                    <a:pt x="1975066" y="1713674"/>
                    <a:pt x="1985711" y="1715868"/>
                  </a:cubicBezTo>
                  <a:cubicBezTo>
                    <a:pt x="1995828" y="1717759"/>
                    <a:pt x="2006548" y="1715792"/>
                    <a:pt x="2014777" y="1709589"/>
                  </a:cubicBezTo>
                  <a:cubicBezTo>
                    <a:pt x="2023157" y="1703765"/>
                    <a:pt x="2028820" y="1694309"/>
                    <a:pt x="2030556" y="1684400"/>
                  </a:cubicBezTo>
                  <a:cubicBezTo>
                    <a:pt x="2032217" y="1674415"/>
                    <a:pt x="2029348" y="1664051"/>
                    <a:pt x="2023308" y="1655882"/>
                  </a:cubicBezTo>
                  <a:cubicBezTo>
                    <a:pt x="2009794" y="1638030"/>
                    <a:pt x="1997035" y="1619648"/>
                    <a:pt x="1985334" y="1600813"/>
                  </a:cubicBezTo>
                  <a:cubicBezTo>
                    <a:pt x="1938450" y="1525396"/>
                    <a:pt x="1907119" y="1443020"/>
                    <a:pt x="1891114" y="1360114"/>
                  </a:cubicBezTo>
                  <a:lnTo>
                    <a:pt x="1890208" y="1355500"/>
                  </a:lnTo>
                  <a:lnTo>
                    <a:pt x="1894889" y="1355500"/>
                  </a:lnTo>
                  <a:cubicBezTo>
                    <a:pt x="1972575" y="1355500"/>
                    <a:pt x="2048675" y="1355575"/>
                    <a:pt x="2123039" y="1355651"/>
                  </a:cubicBezTo>
                  <a:cubicBezTo>
                    <a:pt x="2160259" y="1355651"/>
                    <a:pt x="2197026" y="1355651"/>
                    <a:pt x="2233415" y="1355727"/>
                  </a:cubicBezTo>
                  <a:cubicBezTo>
                    <a:pt x="2269880" y="1356105"/>
                    <a:pt x="2305515" y="1355878"/>
                    <a:pt x="2339715" y="1347784"/>
                  </a:cubicBezTo>
                  <a:cubicBezTo>
                    <a:pt x="2408567" y="1332806"/>
                    <a:pt x="2468285" y="1292110"/>
                    <a:pt x="2510035" y="1240596"/>
                  </a:cubicBezTo>
                  <a:cubicBezTo>
                    <a:pt x="2531249" y="1214878"/>
                    <a:pt x="2546802" y="1185376"/>
                    <a:pt x="2558051" y="1155119"/>
                  </a:cubicBezTo>
                  <a:cubicBezTo>
                    <a:pt x="2569300" y="1124785"/>
                    <a:pt x="2575792" y="1093091"/>
                    <a:pt x="2576547" y="1061698"/>
                  </a:cubicBezTo>
                  <a:cubicBezTo>
                    <a:pt x="2577151" y="807913"/>
                    <a:pt x="2577604" y="586125"/>
                    <a:pt x="2578057" y="403217"/>
                  </a:cubicBezTo>
                  <a:cubicBezTo>
                    <a:pt x="2577453" y="357604"/>
                    <a:pt x="2580096" y="313957"/>
                    <a:pt x="2575415" y="273866"/>
                  </a:cubicBezTo>
                  <a:cubicBezTo>
                    <a:pt x="2570357" y="233699"/>
                    <a:pt x="2557673" y="197239"/>
                    <a:pt x="2540913" y="166073"/>
                  </a:cubicBezTo>
                  <a:cubicBezTo>
                    <a:pt x="2506487" y="103894"/>
                    <a:pt x="2457867" y="64105"/>
                    <a:pt x="2415211" y="41110"/>
                  </a:cubicBezTo>
                  <a:cubicBezTo>
                    <a:pt x="2371801" y="18492"/>
                    <a:pt x="2334430" y="10247"/>
                    <a:pt x="2309440" y="7221"/>
                  </a:cubicBezTo>
                  <a:cubicBezTo>
                    <a:pt x="2296984" y="5103"/>
                    <a:pt x="2287244" y="5481"/>
                    <a:pt x="2280827" y="4800"/>
                  </a:cubicBezTo>
                  <a:cubicBezTo>
                    <a:pt x="2274410" y="4347"/>
                    <a:pt x="2271088" y="3968"/>
                    <a:pt x="2271088" y="3968"/>
                  </a:cubicBezTo>
                  <a:close/>
                </a:path>
              </a:pathLst>
            </a:custGeom>
            <a:solidFill>
              <a:srgbClr val="473B8B"/>
            </a:solidFill>
            <a:ln w="7548"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9981B2C-80C6-412E-2DF4-63D054805325}"/>
                </a:ext>
              </a:extLst>
            </p:cNvPr>
            <p:cNvSpPr/>
            <p:nvPr/>
          </p:nvSpPr>
          <p:spPr>
            <a:xfrm rot="18900000">
              <a:off x="1939753" y="1487061"/>
              <a:ext cx="363742" cy="364452"/>
            </a:xfrm>
            <a:custGeom>
              <a:avLst/>
              <a:gdLst>
                <a:gd name="connsiteX0" fmla="*/ 363743 w 363742"/>
                <a:gd name="connsiteY0" fmla="*/ 182226 h 364452"/>
                <a:gd name="connsiteX1" fmla="*/ 181871 w 363742"/>
                <a:gd name="connsiteY1" fmla="*/ 364453 h 364452"/>
                <a:gd name="connsiteX2" fmla="*/ 0 w 363742"/>
                <a:gd name="connsiteY2" fmla="*/ 182226 h 364452"/>
                <a:gd name="connsiteX3" fmla="*/ 181871 w 363742"/>
                <a:gd name="connsiteY3" fmla="*/ 0 h 364452"/>
                <a:gd name="connsiteX4" fmla="*/ 363743 w 363742"/>
                <a:gd name="connsiteY4" fmla="*/ 182226 h 36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42" h="364452">
                  <a:moveTo>
                    <a:pt x="363743" y="182226"/>
                  </a:moveTo>
                  <a:cubicBezTo>
                    <a:pt x="363743" y="282867"/>
                    <a:pt x="282316" y="364453"/>
                    <a:pt x="181871" y="364453"/>
                  </a:cubicBezTo>
                  <a:cubicBezTo>
                    <a:pt x="81427" y="364453"/>
                    <a:pt x="0" y="282867"/>
                    <a:pt x="0" y="182226"/>
                  </a:cubicBezTo>
                  <a:cubicBezTo>
                    <a:pt x="0" y="81586"/>
                    <a:pt x="81427" y="0"/>
                    <a:pt x="181871" y="0"/>
                  </a:cubicBezTo>
                  <a:cubicBezTo>
                    <a:pt x="282316" y="0"/>
                    <a:pt x="363743" y="81586"/>
                    <a:pt x="363743" y="182226"/>
                  </a:cubicBezTo>
                  <a:close/>
                </a:path>
              </a:pathLst>
            </a:custGeom>
            <a:solidFill>
              <a:srgbClr val="CBD42A"/>
            </a:solidFill>
            <a:ln w="7548" cap="flat">
              <a:solidFill>
                <a:srgbClr val="2D2768"/>
              </a:solid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7FE37C19-4F55-E6E6-6C6A-9D74AA2E99EC}"/>
                </a:ext>
              </a:extLst>
            </p:cNvPr>
            <p:cNvSpPr/>
            <p:nvPr/>
          </p:nvSpPr>
          <p:spPr>
            <a:xfrm>
              <a:off x="2429969" y="1488423"/>
              <a:ext cx="1438738" cy="84721"/>
            </a:xfrm>
            <a:custGeom>
              <a:avLst/>
              <a:gdLst>
                <a:gd name="connsiteX0" fmla="*/ 0 w 1438738"/>
                <a:gd name="connsiteY0" fmla="*/ 0 h 84721"/>
                <a:gd name="connsiteX1" fmla="*/ 1438738 w 1438738"/>
                <a:gd name="connsiteY1" fmla="*/ 0 h 84721"/>
                <a:gd name="connsiteX2" fmla="*/ 1438738 w 1438738"/>
                <a:gd name="connsiteY2" fmla="*/ 84721 h 84721"/>
                <a:gd name="connsiteX3" fmla="*/ 0 w 1438738"/>
                <a:gd name="connsiteY3" fmla="*/ 84721 h 84721"/>
              </a:gdLst>
              <a:ahLst/>
              <a:cxnLst>
                <a:cxn ang="0">
                  <a:pos x="connsiteX0" y="connsiteY0"/>
                </a:cxn>
                <a:cxn ang="0">
                  <a:pos x="connsiteX1" y="connsiteY1"/>
                </a:cxn>
                <a:cxn ang="0">
                  <a:pos x="connsiteX2" y="connsiteY2"/>
                </a:cxn>
                <a:cxn ang="0">
                  <a:pos x="connsiteX3" y="connsiteY3"/>
                </a:cxn>
              </a:cxnLst>
              <a:rect l="l" t="t" r="r" b="b"/>
              <a:pathLst>
                <a:path w="1438738" h="84721">
                  <a:moveTo>
                    <a:pt x="0" y="0"/>
                  </a:moveTo>
                  <a:lnTo>
                    <a:pt x="1438738" y="0"/>
                  </a:lnTo>
                  <a:lnTo>
                    <a:pt x="1438738" y="84721"/>
                  </a:lnTo>
                  <a:lnTo>
                    <a:pt x="0" y="84721"/>
                  </a:lnTo>
                  <a:close/>
                </a:path>
              </a:pathLst>
            </a:custGeom>
            <a:solidFill>
              <a:srgbClr val="8780B3"/>
            </a:solidFill>
            <a:ln w="7548"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17398551-831A-4F6F-D1A7-30094F6820C2}"/>
                </a:ext>
              </a:extLst>
            </p:cNvPr>
            <p:cNvSpPr/>
            <p:nvPr/>
          </p:nvSpPr>
          <p:spPr>
            <a:xfrm>
              <a:off x="2429969" y="1690846"/>
              <a:ext cx="1438738" cy="84721"/>
            </a:xfrm>
            <a:custGeom>
              <a:avLst/>
              <a:gdLst>
                <a:gd name="connsiteX0" fmla="*/ 0 w 1438738"/>
                <a:gd name="connsiteY0" fmla="*/ 0 h 84721"/>
                <a:gd name="connsiteX1" fmla="*/ 1438738 w 1438738"/>
                <a:gd name="connsiteY1" fmla="*/ 0 h 84721"/>
                <a:gd name="connsiteX2" fmla="*/ 1438738 w 1438738"/>
                <a:gd name="connsiteY2" fmla="*/ 84721 h 84721"/>
                <a:gd name="connsiteX3" fmla="*/ 0 w 1438738"/>
                <a:gd name="connsiteY3" fmla="*/ 84721 h 84721"/>
              </a:gdLst>
              <a:ahLst/>
              <a:cxnLst>
                <a:cxn ang="0">
                  <a:pos x="connsiteX0" y="connsiteY0"/>
                </a:cxn>
                <a:cxn ang="0">
                  <a:pos x="connsiteX1" y="connsiteY1"/>
                </a:cxn>
                <a:cxn ang="0">
                  <a:pos x="connsiteX2" y="connsiteY2"/>
                </a:cxn>
                <a:cxn ang="0">
                  <a:pos x="connsiteX3" y="connsiteY3"/>
                </a:cxn>
              </a:cxnLst>
              <a:rect l="l" t="t" r="r" b="b"/>
              <a:pathLst>
                <a:path w="1438738" h="84721">
                  <a:moveTo>
                    <a:pt x="0" y="0"/>
                  </a:moveTo>
                  <a:lnTo>
                    <a:pt x="1438738" y="0"/>
                  </a:lnTo>
                  <a:lnTo>
                    <a:pt x="1438738" y="84721"/>
                  </a:lnTo>
                  <a:lnTo>
                    <a:pt x="0" y="84721"/>
                  </a:lnTo>
                  <a:close/>
                </a:path>
              </a:pathLst>
            </a:custGeom>
            <a:solidFill>
              <a:srgbClr val="8780B3"/>
            </a:solidFill>
            <a:ln w="7548"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6B72954-197A-DABE-E5CA-BF0EB76F133D}"/>
                </a:ext>
              </a:extLst>
            </p:cNvPr>
            <p:cNvSpPr/>
            <p:nvPr/>
          </p:nvSpPr>
          <p:spPr>
            <a:xfrm>
              <a:off x="2429969" y="1893345"/>
              <a:ext cx="580568" cy="84721"/>
            </a:xfrm>
            <a:custGeom>
              <a:avLst/>
              <a:gdLst>
                <a:gd name="connsiteX0" fmla="*/ 0 w 580568"/>
                <a:gd name="connsiteY0" fmla="*/ 0 h 84721"/>
                <a:gd name="connsiteX1" fmla="*/ 580569 w 580568"/>
                <a:gd name="connsiteY1" fmla="*/ 0 h 84721"/>
                <a:gd name="connsiteX2" fmla="*/ 580569 w 580568"/>
                <a:gd name="connsiteY2" fmla="*/ 84721 h 84721"/>
                <a:gd name="connsiteX3" fmla="*/ 0 w 580568"/>
                <a:gd name="connsiteY3" fmla="*/ 84721 h 84721"/>
              </a:gdLst>
              <a:ahLst/>
              <a:cxnLst>
                <a:cxn ang="0">
                  <a:pos x="connsiteX0" y="connsiteY0"/>
                </a:cxn>
                <a:cxn ang="0">
                  <a:pos x="connsiteX1" y="connsiteY1"/>
                </a:cxn>
                <a:cxn ang="0">
                  <a:pos x="connsiteX2" y="connsiteY2"/>
                </a:cxn>
                <a:cxn ang="0">
                  <a:pos x="connsiteX3" y="connsiteY3"/>
                </a:cxn>
              </a:cxnLst>
              <a:rect l="l" t="t" r="r" b="b"/>
              <a:pathLst>
                <a:path w="580568" h="84721">
                  <a:moveTo>
                    <a:pt x="0" y="0"/>
                  </a:moveTo>
                  <a:lnTo>
                    <a:pt x="580569" y="0"/>
                  </a:lnTo>
                  <a:lnTo>
                    <a:pt x="580569" y="84721"/>
                  </a:lnTo>
                  <a:lnTo>
                    <a:pt x="0" y="84721"/>
                  </a:lnTo>
                  <a:close/>
                </a:path>
              </a:pathLst>
            </a:custGeom>
            <a:solidFill>
              <a:srgbClr val="8780B3"/>
            </a:solidFill>
            <a:ln w="7548" cap="flat">
              <a:noFill/>
              <a:prstDash val="solid"/>
              <a:miter/>
            </a:ln>
          </p:spPr>
          <p:txBody>
            <a:bodyPr rtlCol="0" anchor="ctr"/>
            <a:lstStyle/>
            <a:p>
              <a:endParaRPr lang="en-GB"/>
            </a:p>
          </p:txBody>
        </p:sp>
      </p:grpSp>
      <p:sp>
        <p:nvSpPr>
          <p:cNvPr id="19" name="Text">
            <a:extLst>
              <a:ext uri="{FF2B5EF4-FFF2-40B4-BE49-F238E27FC236}">
                <a16:creationId xmlns:a16="http://schemas.microsoft.com/office/drawing/2014/main" id="{6EA5E96C-788C-76A9-0978-3BE8BC186231}"/>
              </a:ext>
            </a:extLst>
          </p:cNvPr>
          <p:cNvSpPr txBox="1"/>
          <p:nvPr/>
        </p:nvSpPr>
        <p:spPr>
          <a:xfrm>
            <a:off x="3188677" y="2749952"/>
            <a:ext cx="5814646" cy="1600438"/>
          </a:xfrm>
          <a:prstGeom prst="rect">
            <a:avLst/>
          </a:prstGeom>
          <a:noFill/>
        </p:spPr>
        <p:txBody>
          <a:bodyPr wrap="square" lIns="0" tIns="0" rIns="0" bIns="0" rtlCol="0">
            <a:spAutoFit/>
          </a:bodyPr>
          <a:lstStyle/>
          <a:p>
            <a:pPr algn="ctr"/>
            <a:r>
              <a:rPr lang="en-US" sz="10400" b="1" spc="-300">
                <a:solidFill>
                  <a:schemeClr val="accent2"/>
                </a:solidFill>
                <a:latin typeface="Gotham" panose="02000504050000020004" pitchFamily="2" charset="0"/>
              </a:rPr>
              <a:t>Q&amp;A</a:t>
            </a:r>
            <a:endParaRPr lang="en-PT" sz="10400" b="1" spc="-300">
              <a:solidFill>
                <a:schemeClr val="accent2"/>
              </a:solidFill>
              <a:latin typeface="Gotham" panose="02000504050000020004" pitchFamily="2" charset="0"/>
            </a:endParaRPr>
          </a:p>
        </p:txBody>
      </p:sp>
      <p:grpSp>
        <p:nvGrpSpPr>
          <p:cNvPr id="56" name="Group 55">
            <a:extLst>
              <a:ext uri="{FF2B5EF4-FFF2-40B4-BE49-F238E27FC236}">
                <a16:creationId xmlns:a16="http://schemas.microsoft.com/office/drawing/2014/main" id="{9C7A53F4-F1DC-BDE0-0F14-22BB5EFAC1D6}"/>
              </a:ext>
            </a:extLst>
          </p:cNvPr>
          <p:cNvGrpSpPr/>
          <p:nvPr/>
        </p:nvGrpSpPr>
        <p:grpSpPr>
          <a:xfrm>
            <a:off x="7654284" y="4047460"/>
            <a:ext cx="2134088" cy="1863854"/>
            <a:chOff x="8274699" y="4071136"/>
            <a:chExt cx="2134088" cy="1863854"/>
          </a:xfrm>
        </p:grpSpPr>
        <p:sp>
          <p:nvSpPr>
            <p:cNvPr id="22" name="Freeform: Shape 21">
              <a:extLst>
                <a:ext uri="{FF2B5EF4-FFF2-40B4-BE49-F238E27FC236}">
                  <a16:creationId xmlns:a16="http://schemas.microsoft.com/office/drawing/2014/main" id="{F57686FD-9918-B849-D6C6-CEEA88587D28}"/>
                </a:ext>
              </a:extLst>
            </p:cNvPr>
            <p:cNvSpPr/>
            <p:nvPr/>
          </p:nvSpPr>
          <p:spPr>
            <a:xfrm rot="10800000">
              <a:off x="8274699" y="4071136"/>
              <a:ext cx="2134088" cy="1863854"/>
            </a:xfrm>
            <a:custGeom>
              <a:avLst/>
              <a:gdLst>
                <a:gd name="connsiteX0" fmla="*/ 135827 w 2134088"/>
                <a:gd name="connsiteY0" fmla="*/ 0 h 1863854"/>
                <a:gd name="connsiteX1" fmla="*/ 1998261 w 2134088"/>
                <a:gd name="connsiteY1" fmla="*/ 0 h 1863854"/>
                <a:gd name="connsiteX2" fmla="*/ 2134088 w 2134088"/>
                <a:gd name="connsiteY2" fmla="*/ 135531 h 1863854"/>
                <a:gd name="connsiteX3" fmla="*/ 2134088 w 2134088"/>
                <a:gd name="connsiteY3" fmla="*/ 1459973 h 1863854"/>
                <a:gd name="connsiteX4" fmla="*/ 1998261 w 2134088"/>
                <a:gd name="connsiteY4" fmla="*/ 1595504 h 1863854"/>
                <a:gd name="connsiteX5" fmla="*/ 1703998 w 2134088"/>
                <a:gd name="connsiteY5" fmla="*/ 1595504 h 1863854"/>
                <a:gd name="connsiteX6" fmla="*/ 1677399 w 2134088"/>
                <a:gd name="connsiteY6" fmla="*/ 1622045 h 1863854"/>
                <a:gd name="connsiteX7" fmla="*/ 1677399 w 2134088"/>
                <a:gd name="connsiteY7" fmla="*/ 1841699 h 1863854"/>
                <a:gd name="connsiteX8" fmla="*/ 1642763 w 2134088"/>
                <a:gd name="connsiteY8" fmla="*/ 1859989 h 1863854"/>
                <a:gd name="connsiteX9" fmla="*/ 1269628 w 2134088"/>
                <a:gd name="connsiteY9" fmla="*/ 1606293 h 1863854"/>
                <a:gd name="connsiteX10" fmla="*/ 1234645 w 2134088"/>
                <a:gd name="connsiteY10" fmla="*/ 1595504 h 1863854"/>
                <a:gd name="connsiteX11" fmla="*/ 135827 w 2134088"/>
                <a:gd name="connsiteY11" fmla="*/ 1595504 h 1863854"/>
                <a:gd name="connsiteX12" fmla="*/ 0 w 2134088"/>
                <a:gd name="connsiteY12" fmla="*/ 1459973 h 1863854"/>
                <a:gd name="connsiteX13" fmla="*/ 0 w 2134088"/>
                <a:gd name="connsiteY13" fmla="*/ 135531 h 1863854"/>
                <a:gd name="connsiteX14" fmla="*/ 135827 w 2134088"/>
                <a:gd name="connsiteY14" fmla="*/ 0 h 186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34088" h="1863854">
                  <a:moveTo>
                    <a:pt x="135827" y="0"/>
                  </a:moveTo>
                  <a:lnTo>
                    <a:pt x="1998261" y="0"/>
                  </a:lnTo>
                  <a:cubicBezTo>
                    <a:pt x="2073258" y="0"/>
                    <a:pt x="2134088" y="60698"/>
                    <a:pt x="2134088" y="135531"/>
                  </a:cubicBezTo>
                  <a:lnTo>
                    <a:pt x="2134088" y="1459973"/>
                  </a:lnTo>
                  <a:cubicBezTo>
                    <a:pt x="2134088" y="1534807"/>
                    <a:pt x="2073258" y="1595504"/>
                    <a:pt x="1998261" y="1595504"/>
                  </a:cubicBezTo>
                  <a:lnTo>
                    <a:pt x="1703998" y="1595504"/>
                  </a:lnTo>
                  <a:cubicBezTo>
                    <a:pt x="1689311" y="1595504"/>
                    <a:pt x="1677399" y="1607390"/>
                    <a:pt x="1677399" y="1622045"/>
                  </a:cubicBezTo>
                  <a:lnTo>
                    <a:pt x="1677399" y="1841699"/>
                  </a:lnTo>
                  <a:cubicBezTo>
                    <a:pt x="1677399" y="1859469"/>
                    <a:pt x="1657450" y="1869970"/>
                    <a:pt x="1642763" y="1859989"/>
                  </a:cubicBezTo>
                  <a:lnTo>
                    <a:pt x="1269628" y="1606293"/>
                  </a:lnTo>
                  <a:cubicBezTo>
                    <a:pt x="1259336" y="1599254"/>
                    <a:pt x="1247135" y="1595504"/>
                    <a:pt x="1234645" y="1595504"/>
                  </a:cubicBezTo>
                  <a:lnTo>
                    <a:pt x="135827" y="1595504"/>
                  </a:lnTo>
                  <a:cubicBezTo>
                    <a:pt x="60830" y="1595504"/>
                    <a:pt x="0" y="1534807"/>
                    <a:pt x="0" y="1459973"/>
                  </a:cubicBezTo>
                  <a:lnTo>
                    <a:pt x="0" y="135531"/>
                  </a:lnTo>
                  <a:cubicBezTo>
                    <a:pt x="0" y="60640"/>
                    <a:pt x="60772" y="0"/>
                    <a:pt x="135827" y="0"/>
                  </a:cubicBezTo>
                  <a:close/>
                </a:path>
              </a:pathLst>
            </a:custGeom>
            <a:solidFill>
              <a:srgbClr val="FFFFFF"/>
            </a:solidFill>
            <a:ln w="12535" cap="flat">
              <a:solidFill>
                <a:srgbClr val="473B8B"/>
              </a:solid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A7FBAB2E-A880-11C4-07C3-915CA6FDCE5D}"/>
                </a:ext>
              </a:extLst>
            </p:cNvPr>
            <p:cNvSpPr/>
            <p:nvPr/>
          </p:nvSpPr>
          <p:spPr>
            <a:xfrm rot="18900000">
              <a:off x="8632727" y="4581001"/>
              <a:ext cx="363742" cy="364452"/>
            </a:xfrm>
            <a:custGeom>
              <a:avLst/>
              <a:gdLst>
                <a:gd name="connsiteX0" fmla="*/ 363743 w 363742"/>
                <a:gd name="connsiteY0" fmla="*/ 182226 h 364452"/>
                <a:gd name="connsiteX1" fmla="*/ 181871 w 363742"/>
                <a:gd name="connsiteY1" fmla="*/ 364453 h 364452"/>
                <a:gd name="connsiteX2" fmla="*/ 0 w 363742"/>
                <a:gd name="connsiteY2" fmla="*/ 182226 h 364452"/>
                <a:gd name="connsiteX3" fmla="*/ 181871 w 363742"/>
                <a:gd name="connsiteY3" fmla="*/ 0 h 364452"/>
                <a:gd name="connsiteX4" fmla="*/ 363743 w 363742"/>
                <a:gd name="connsiteY4" fmla="*/ 182226 h 36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42" h="364452">
                  <a:moveTo>
                    <a:pt x="363743" y="182226"/>
                  </a:moveTo>
                  <a:cubicBezTo>
                    <a:pt x="363743" y="282867"/>
                    <a:pt x="282316" y="364453"/>
                    <a:pt x="181871" y="364453"/>
                  </a:cubicBezTo>
                  <a:cubicBezTo>
                    <a:pt x="81427" y="364453"/>
                    <a:pt x="0" y="282867"/>
                    <a:pt x="0" y="182226"/>
                  </a:cubicBezTo>
                  <a:cubicBezTo>
                    <a:pt x="0" y="81586"/>
                    <a:pt x="81427" y="0"/>
                    <a:pt x="181871" y="0"/>
                  </a:cubicBezTo>
                  <a:cubicBezTo>
                    <a:pt x="282316" y="0"/>
                    <a:pt x="363743" y="81586"/>
                    <a:pt x="363743" y="182226"/>
                  </a:cubicBezTo>
                  <a:close/>
                </a:path>
              </a:pathLst>
            </a:custGeom>
            <a:solidFill>
              <a:srgbClr val="CBD42A"/>
            </a:solidFill>
            <a:ln w="7548" cap="flat">
              <a:solidFill>
                <a:srgbClr val="2D2768"/>
              </a:solid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6CECE814-5DC2-0A25-EE1A-3B3266528ED5}"/>
                </a:ext>
              </a:extLst>
            </p:cNvPr>
            <p:cNvSpPr/>
            <p:nvPr/>
          </p:nvSpPr>
          <p:spPr>
            <a:xfrm>
              <a:off x="8643200" y="5122576"/>
              <a:ext cx="1438738" cy="84721"/>
            </a:xfrm>
            <a:custGeom>
              <a:avLst/>
              <a:gdLst>
                <a:gd name="connsiteX0" fmla="*/ 0 w 1438738"/>
                <a:gd name="connsiteY0" fmla="*/ 0 h 84721"/>
                <a:gd name="connsiteX1" fmla="*/ 1438738 w 1438738"/>
                <a:gd name="connsiteY1" fmla="*/ 0 h 84721"/>
                <a:gd name="connsiteX2" fmla="*/ 1438738 w 1438738"/>
                <a:gd name="connsiteY2" fmla="*/ 84721 h 84721"/>
                <a:gd name="connsiteX3" fmla="*/ 0 w 1438738"/>
                <a:gd name="connsiteY3" fmla="*/ 84721 h 84721"/>
              </a:gdLst>
              <a:ahLst/>
              <a:cxnLst>
                <a:cxn ang="0">
                  <a:pos x="connsiteX0" y="connsiteY0"/>
                </a:cxn>
                <a:cxn ang="0">
                  <a:pos x="connsiteX1" y="connsiteY1"/>
                </a:cxn>
                <a:cxn ang="0">
                  <a:pos x="connsiteX2" y="connsiteY2"/>
                </a:cxn>
                <a:cxn ang="0">
                  <a:pos x="connsiteX3" y="connsiteY3"/>
                </a:cxn>
              </a:cxnLst>
              <a:rect l="l" t="t" r="r" b="b"/>
              <a:pathLst>
                <a:path w="1438738" h="84721">
                  <a:moveTo>
                    <a:pt x="0" y="0"/>
                  </a:moveTo>
                  <a:lnTo>
                    <a:pt x="1438738" y="0"/>
                  </a:lnTo>
                  <a:lnTo>
                    <a:pt x="1438738" y="84721"/>
                  </a:lnTo>
                  <a:lnTo>
                    <a:pt x="0" y="84721"/>
                  </a:lnTo>
                  <a:close/>
                </a:path>
              </a:pathLst>
            </a:custGeom>
            <a:solidFill>
              <a:srgbClr val="8780B3"/>
            </a:solidFill>
            <a:ln w="7548"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496F4B1A-1BA7-A6C0-3A3F-EE72CC3B74EA}"/>
                </a:ext>
              </a:extLst>
            </p:cNvPr>
            <p:cNvSpPr/>
            <p:nvPr/>
          </p:nvSpPr>
          <p:spPr>
            <a:xfrm>
              <a:off x="8643200" y="5324999"/>
              <a:ext cx="1438738" cy="84721"/>
            </a:xfrm>
            <a:custGeom>
              <a:avLst/>
              <a:gdLst>
                <a:gd name="connsiteX0" fmla="*/ 0 w 1438738"/>
                <a:gd name="connsiteY0" fmla="*/ 0 h 84721"/>
                <a:gd name="connsiteX1" fmla="*/ 1438738 w 1438738"/>
                <a:gd name="connsiteY1" fmla="*/ 0 h 84721"/>
                <a:gd name="connsiteX2" fmla="*/ 1438738 w 1438738"/>
                <a:gd name="connsiteY2" fmla="*/ 84721 h 84721"/>
                <a:gd name="connsiteX3" fmla="*/ 0 w 1438738"/>
                <a:gd name="connsiteY3" fmla="*/ 84721 h 84721"/>
              </a:gdLst>
              <a:ahLst/>
              <a:cxnLst>
                <a:cxn ang="0">
                  <a:pos x="connsiteX0" y="connsiteY0"/>
                </a:cxn>
                <a:cxn ang="0">
                  <a:pos x="connsiteX1" y="connsiteY1"/>
                </a:cxn>
                <a:cxn ang="0">
                  <a:pos x="connsiteX2" y="connsiteY2"/>
                </a:cxn>
                <a:cxn ang="0">
                  <a:pos x="connsiteX3" y="connsiteY3"/>
                </a:cxn>
              </a:cxnLst>
              <a:rect l="l" t="t" r="r" b="b"/>
              <a:pathLst>
                <a:path w="1438738" h="84721">
                  <a:moveTo>
                    <a:pt x="0" y="0"/>
                  </a:moveTo>
                  <a:lnTo>
                    <a:pt x="1438738" y="0"/>
                  </a:lnTo>
                  <a:lnTo>
                    <a:pt x="1438738" y="84721"/>
                  </a:lnTo>
                  <a:lnTo>
                    <a:pt x="0" y="84721"/>
                  </a:lnTo>
                  <a:close/>
                </a:path>
              </a:pathLst>
            </a:custGeom>
            <a:solidFill>
              <a:srgbClr val="8780B3"/>
            </a:solidFill>
            <a:ln w="7548"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2CCA3904-1C4F-A729-4072-CA39E80AE2DC}"/>
                </a:ext>
              </a:extLst>
            </p:cNvPr>
            <p:cNvSpPr/>
            <p:nvPr/>
          </p:nvSpPr>
          <p:spPr>
            <a:xfrm>
              <a:off x="8643200" y="5527498"/>
              <a:ext cx="580568" cy="84721"/>
            </a:xfrm>
            <a:custGeom>
              <a:avLst/>
              <a:gdLst>
                <a:gd name="connsiteX0" fmla="*/ 0 w 580568"/>
                <a:gd name="connsiteY0" fmla="*/ 0 h 84721"/>
                <a:gd name="connsiteX1" fmla="*/ 580569 w 580568"/>
                <a:gd name="connsiteY1" fmla="*/ 0 h 84721"/>
                <a:gd name="connsiteX2" fmla="*/ 580569 w 580568"/>
                <a:gd name="connsiteY2" fmla="*/ 84721 h 84721"/>
                <a:gd name="connsiteX3" fmla="*/ 0 w 580568"/>
                <a:gd name="connsiteY3" fmla="*/ 84721 h 84721"/>
              </a:gdLst>
              <a:ahLst/>
              <a:cxnLst>
                <a:cxn ang="0">
                  <a:pos x="connsiteX0" y="connsiteY0"/>
                </a:cxn>
                <a:cxn ang="0">
                  <a:pos x="connsiteX1" y="connsiteY1"/>
                </a:cxn>
                <a:cxn ang="0">
                  <a:pos x="connsiteX2" y="connsiteY2"/>
                </a:cxn>
                <a:cxn ang="0">
                  <a:pos x="connsiteX3" y="connsiteY3"/>
                </a:cxn>
              </a:cxnLst>
              <a:rect l="l" t="t" r="r" b="b"/>
              <a:pathLst>
                <a:path w="580568" h="84721">
                  <a:moveTo>
                    <a:pt x="0" y="0"/>
                  </a:moveTo>
                  <a:lnTo>
                    <a:pt x="580569" y="0"/>
                  </a:lnTo>
                  <a:lnTo>
                    <a:pt x="580569" y="84721"/>
                  </a:lnTo>
                  <a:lnTo>
                    <a:pt x="0" y="84721"/>
                  </a:lnTo>
                  <a:close/>
                </a:path>
              </a:pathLst>
            </a:custGeom>
            <a:solidFill>
              <a:srgbClr val="8780B3"/>
            </a:solidFill>
            <a:ln w="7548" cap="flat">
              <a:noFill/>
              <a:prstDash val="solid"/>
              <a:miter/>
            </a:ln>
          </p:spPr>
          <p:txBody>
            <a:bodyPr rtlCol="0" anchor="ctr"/>
            <a:lstStyle/>
            <a:p>
              <a:endParaRPr lang="en-GB"/>
            </a:p>
          </p:txBody>
        </p:sp>
      </p:grpSp>
    </p:spTree>
    <p:extLst>
      <p:ext uri="{BB962C8B-B14F-4D97-AF65-F5344CB8AC3E}">
        <p14:creationId xmlns:p14="http://schemas.microsoft.com/office/powerpoint/2010/main" val="1368154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ppt_x</p:attrName>
                                        </p:attrNameLst>
                                      </p:cBhvr>
                                      <p:tavLst>
                                        <p:tav tm="0">
                                          <p:val>
                                            <p:strVal val="#ppt_x"/>
                                          </p:val>
                                        </p:tav>
                                        <p:tav tm="100000">
                                          <p:val>
                                            <p:strVal val="#ppt_x"/>
                                          </p:val>
                                        </p:tav>
                                      </p:tavLst>
                                    </p:anim>
                                    <p:anim calcmode="lin" valueType="num">
                                      <p:cBhvr>
                                        <p:cTn id="9" dur="75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1" accel="18000" decel="8000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1250" fill="hold"/>
                                        <p:tgtEl>
                                          <p:spTgt spid="67"/>
                                        </p:tgtEl>
                                        <p:attrNameLst>
                                          <p:attrName>ppt_x</p:attrName>
                                        </p:attrNameLst>
                                      </p:cBhvr>
                                      <p:tavLst>
                                        <p:tav tm="0">
                                          <p:val>
                                            <p:strVal val="#ppt_x"/>
                                          </p:val>
                                        </p:tav>
                                        <p:tav tm="100000">
                                          <p:val>
                                            <p:strVal val="#ppt_x"/>
                                          </p:val>
                                        </p:tav>
                                      </p:tavLst>
                                    </p:anim>
                                    <p:anim calcmode="lin" valueType="num">
                                      <p:cBhvr additive="base">
                                        <p:cTn id="13" dur="1250" fill="hold"/>
                                        <p:tgtEl>
                                          <p:spTgt spid="67"/>
                                        </p:tgtEl>
                                        <p:attrNameLst>
                                          <p:attrName>ppt_y</p:attrName>
                                        </p:attrNameLst>
                                      </p:cBhvr>
                                      <p:tavLst>
                                        <p:tav tm="0">
                                          <p:val>
                                            <p:strVal val="0-#ppt_h/2"/>
                                          </p:val>
                                        </p:tav>
                                        <p:tav tm="100000">
                                          <p:val>
                                            <p:strVal val="#ppt_y"/>
                                          </p:val>
                                        </p:tav>
                                      </p:tavLst>
                                    </p:anim>
                                  </p:childTnLst>
                                </p:cTn>
                              </p:par>
                              <p:par>
                                <p:cTn id="14" presetID="2" presetClass="entr" presetSubtype="4" accel="18000" decel="8000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1250" fill="hold"/>
                                        <p:tgtEl>
                                          <p:spTgt spid="56"/>
                                        </p:tgtEl>
                                        <p:attrNameLst>
                                          <p:attrName>ppt_x</p:attrName>
                                        </p:attrNameLst>
                                      </p:cBhvr>
                                      <p:tavLst>
                                        <p:tav tm="0">
                                          <p:val>
                                            <p:strVal val="#ppt_x"/>
                                          </p:val>
                                        </p:tav>
                                        <p:tav tm="100000">
                                          <p:val>
                                            <p:strVal val="#ppt_x"/>
                                          </p:val>
                                        </p:tav>
                                      </p:tavLst>
                                    </p:anim>
                                    <p:anim calcmode="lin" valueType="num">
                                      <p:cBhvr additive="base">
                                        <p:cTn id="17" dur="1250" fill="hold"/>
                                        <p:tgtEl>
                                          <p:spTgt spid="56"/>
                                        </p:tgtEl>
                                        <p:attrNameLst>
                                          <p:attrName>ppt_y</p:attrName>
                                        </p:attrNameLst>
                                      </p:cBhvr>
                                      <p:tavLst>
                                        <p:tav tm="0">
                                          <p:val>
                                            <p:strVal val="1+#ppt_h/2"/>
                                          </p:val>
                                        </p:tav>
                                        <p:tav tm="100000">
                                          <p:val>
                                            <p:strVal val="#ppt_y"/>
                                          </p:val>
                                        </p:tav>
                                      </p:tavLst>
                                    </p:anim>
                                  </p:childTnLst>
                                </p:cTn>
                              </p:par>
                              <p:par>
                                <p:cTn id="18" presetID="6" presetClass="emph" presetSubtype="0" repeatCount="indefinite" autoRev="1" fill="hold" grpId="0" nodeType="withEffect">
                                  <p:stCondLst>
                                    <p:cond delay="0"/>
                                  </p:stCondLst>
                                  <p:childTnLst>
                                    <p:animScale>
                                      <p:cBhvr>
                                        <p:cTn id="19" dur="15000" fill="hold"/>
                                        <p:tgtEl>
                                          <p:spTgt spid="70"/>
                                        </p:tgtEl>
                                      </p:cBhvr>
                                      <p:by x="125000" y="125000"/>
                                    </p:animScale>
                                  </p:childTnLst>
                                </p:cTn>
                              </p:par>
                              <p:par>
                                <p:cTn id="20" presetID="6" presetClass="emph" presetSubtype="0" repeatCount="indefinite" autoRev="1" fill="hold" grpId="0" nodeType="withEffect">
                                  <p:stCondLst>
                                    <p:cond delay="0"/>
                                  </p:stCondLst>
                                  <p:childTnLst>
                                    <p:animScale>
                                      <p:cBhvr>
                                        <p:cTn id="21" dur="20000" fill="hold"/>
                                        <p:tgtEl>
                                          <p:spTgt spid="69"/>
                                        </p:tgtEl>
                                      </p:cBhvr>
                                      <p:by x="125000" y="125000"/>
                                    </p:animScale>
                                  </p:childTnLst>
                                </p:cTn>
                              </p:par>
                              <p:par>
                                <p:cTn id="22" presetID="6" presetClass="emph" presetSubtype="0" repeatCount="indefinite" autoRev="1" fill="hold" grpId="0" nodeType="withEffect">
                                  <p:stCondLst>
                                    <p:cond delay="0"/>
                                  </p:stCondLst>
                                  <p:childTnLst>
                                    <p:animScale>
                                      <p:cBhvr>
                                        <p:cTn id="23" dur="25000" fill="hold"/>
                                        <p:tgtEl>
                                          <p:spTgt spid="68"/>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1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7D773-7624-2BCA-B54E-F940CC41FB01}"/>
            </a:ext>
          </a:extLst>
        </p:cNvPr>
        <p:cNvGrpSpPr/>
        <p:nvPr/>
      </p:nvGrpSpPr>
      <p:grpSpPr>
        <a:xfrm>
          <a:off x="0" y="0"/>
          <a:ext cx="0" cy="0"/>
          <a:chOff x="0" y="0"/>
          <a:chExt cx="0" cy="0"/>
        </a:xfrm>
      </p:grpSpPr>
      <p:sp>
        <p:nvSpPr>
          <p:cNvPr id="10" name="Ornament">
            <a:extLst>
              <a:ext uri="{FF2B5EF4-FFF2-40B4-BE49-F238E27FC236}">
                <a16:creationId xmlns:a16="http://schemas.microsoft.com/office/drawing/2014/main" id="{2C44B242-9B21-C048-0ECA-E26BE81C335D}"/>
              </a:ext>
            </a:extLst>
          </p:cNvPr>
          <p:cNvSpPr/>
          <p:nvPr/>
        </p:nvSpPr>
        <p:spPr>
          <a:xfrm>
            <a:off x="3990109" y="-8179417"/>
            <a:ext cx="16403782" cy="1640378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Ornament">
            <a:extLst>
              <a:ext uri="{FF2B5EF4-FFF2-40B4-BE49-F238E27FC236}">
                <a16:creationId xmlns:a16="http://schemas.microsoft.com/office/drawing/2014/main" id="{54F89926-43AF-A426-09EC-371F70433E61}"/>
              </a:ext>
            </a:extLst>
          </p:cNvPr>
          <p:cNvSpPr/>
          <p:nvPr/>
        </p:nvSpPr>
        <p:spPr>
          <a:xfrm>
            <a:off x="7375774" y="-4793752"/>
            <a:ext cx="9632452" cy="9632452"/>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Ornament">
            <a:extLst>
              <a:ext uri="{FF2B5EF4-FFF2-40B4-BE49-F238E27FC236}">
                <a16:creationId xmlns:a16="http://schemas.microsoft.com/office/drawing/2014/main" id="{7AB2E3C8-D94D-885A-1B52-58CB6029E2D8}"/>
              </a:ext>
            </a:extLst>
          </p:cNvPr>
          <p:cNvSpPr/>
          <p:nvPr/>
        </p:nvSpPr>
        <p:spPr>
          <a:xfrm>
            <a:off x="9867014" y="-2535065"/>
            <a:ext cx="5115078" cy="5115078"/>
          </a:xfrm>
          <a:prstGeom prst="ellipse">
            <a:avLst/>
          </a:prstGeom>
          <a:solidFill>
            <a:schemeClr val="bg1">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3" name="Text">
            <a:extLst>
              <a:ext uri="{FF2B5EF4-FFF2-40B4-BE49-F238E27FC236}">
                <a16:creationId xmlns:a16="http://schemas.microsoft.com/office/drawing/2014/main" id="{F75E9C0C-C72C-D234-2410-29C1B6E9512E}"/>
              </a:ext>
            </a:extLst>
          </p:cNvPr>
          <p:cNvSpPr txBox="1"/>
          <p:nvPr/>
        </p:nvSpPr>
        <p:spPr>
          <a:xfrm>
            <a:off x="1018385" y="2197893"/>
            <a:ext cx="3991964" cy="2462213"/>
          </a:xfrm>
          <a:prstGeom prst="rect">
            <a:avLst/>
          </a:prstGeom>
          <a:noFill/>
        </p:spPr>
        <p:txBody>
          <a:bodyPr wrap="square" lIns="0" tIns="0" rIns="0" bIns="0" rtlCol="0">
            <a:spAutoFit/>
          </a:bodyPr>
          <a:lstStyle/>
          <a:p>
            <a:r>
              <a:rPr lang="en-GB" sz="4000" b="1">
                <a:solidFill>
                  <a:schemeClr val="bg1"/>
                </a:solidFill>
                <a:latin typeface="Arial" panose="020B0604020202020204" pitchFamily="34" charset="0"/>
                <a:cs typeface="Arial" panose="020B0604020202020204" pitchFamily="34" charset="0"/>
              </a:rPr>
              <a:t>It’s all for the ultimate goal </a:t>
            </a:r>
          </a:p>
          <a:p>
            <a:r>
              <a:rPr lang="en-GB" sz="4000" b="1">
                <a:solidFill>
                  <a:schemeClr val="accent2"/>
                </a:solidFill>
                <a:latin typeface="Arial" panose="020B0604020202020204" pitchFamily="34" charset="0"/>
                <a:cs typeface="Arial" panose="020B0604020202020204" pitchFamily="34" charset="0"/>
              </a:rPr>
              <a:t>of improving saver outcomes</a:t>
            </a:r>
          </a:p>
        </p:txBody>
      </p:sp>
      <p:pic>
        <p:nvPicPr>
          <p:cNvPr id="37" name="Outcome">
            <a:extLst>
              <a:ext uri="{FF2B5EF4-FFF2-40B4-BE49-F238E27FC236}">
                <a16:creationId xmlns:a16="http://schemas.microsoft.com/office/drawing/2014/main" id="{6024B738-8610-55AC-FA62-6FBD405D18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6499" y="1761283"/>
            <a:ext cx="4706337" cy="3913048"/>
          </a:xfrm>
          <a:prstGeom prst="rect">
            <a:avLst/>
          </a:prstGeom>
        </p:spPr>
      </p:pic>
      <p:pic>
        <p:nvPicPr>
          <p:cNvPr id="7" name="Target">
            <a:extLst>
              <a:ext uri="{FF2B5EF4-FFF2-40B4-BE49-F238E27FC236}">
                <a16:creationId xmlns:a16="http://schemas.microsoft.com/office/drawing/2014/main" id="{9904CDBB-438D-62CD-A386-CE77BEB2EA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8697" y="1778019"/>
            <a:ext cx="2499969" cy="2499969"/>
          </a:xfrm>
          <a:prstGeom prst="rect">
            <a:avLst/>
          </a:prstGeom>
          <a:effectLst>
            <a:outerShdw dist="127000" dir="3300000" algn="ctr" rotWithShape="0">
              <a:schemeClr val="tx2">
                <a:alpha val="25000"/>
              </a:schemeClr>
            </a:outerShdw>
          </a:effectLst>
        </p:spPr>
      </p:pic>
    </p:spTree>
    <p:extLst>
      <p:ext uri="{BB962C8B-B14F-4D97-AF65-F5344CB8AC3E}">
        <p14:creationId xmlns:p14="http://schemas.microsoft.com/office/powerpoint/2010/main" val="94304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15000" fill="hold"/>
                                        <p:tgtEl>
                                          <p:spTgt spid="15"/>
                                        </p:tgtEl>
                                      </p:cBhvr>
                                      <p:by x="125000" y="125000"/>
                                    </p:animScale>
                                  </p:childTnLst>
                                </p:cTn>
                              </p:par>
                              <p:par>
                                <p:cTn id="7" presetID="6" presetClass="emph" presetSubtype="0" repeatCount="indefinite" autoRev="1" fill="hold" grpId="0" nodeType="withEffect">
                                  <p:stCondLst>
                                    <p:cond delay="0"/>
                                  </p:stCondLst>
                                  <p:childTnLst>
                                    <p:animScale>
                                      <p:cBhvr>
                                        <p:cTn id="8" dur="20000" fill="hold"/>
                                        <p:tgtEl>
                                          <p:spTgt spid="11"/>
                                        </p:tgtEl>
                                      </p:cBhvr>
                                      <p:by x="125000" y="125000"/>
                                    </p:animScale>
                                  </p:childTnLst>
                                </p:cTn>
                              </p:par>
                              <p:par>
                                <p:cTn id="9" presetID="6" presetClass="emph" presetSubtype="0" repeatCount="indefinite" autoRev="1" fill="hold" grpId="0" nodeType="withEffect">
                                  <p:stCondLst>
                                    <p:cond delay="0"/>
                                  </p:stCondLst>
                                  <p:childTnLst>
                                    <p:animScale>
                                      <p:cBhvr>
                                        <p:cTn id="10" dur="25000" fill="hold"/>
                                        <p:tgtEl>
                                          <p:spTgt spid="10"/>
                                        </p:tgtEl>
                                      </p:cBhvr>
                                      <p:by x="125000" y="125000"/>
                                    </p:animScale>
                                  </p:childTnLst>
                                </p:cTn>
                              </p:par>
                              <p:par>
                                <p:cTn id="11" presetID="2" presetClass="entr" presetSubtype="8" accel="26000" decel="74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0-#ppt_w/2"/>
                                          </p:val>
                                        </p:tav>
                                        <p:tav tm="100000">
                                          <p:val>
                                            <p:strVal val="#ppt_x"/>
                                          </p:val>
                                        </p:tav>
                                      </p:tavLst>
                                    </p:anim>
                                    <p:anim calcmode="lin" valueType="num">
                                      <p:cBhvr additive="base">
                                        <p:cTn id="14" dur="1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4" accel="26000" decel="74000" fill="hold"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500" fill="hold"/>
                                        <p:tgtEl>
                                          <p:spTgt spid="7"/>
                                        </p:tgtEl>
                                        <p:attrNameLst>
                                          <p:attrName>ppt_x</p:attrName>
                                        </p:attrNameLst>
                                      </p:cBhvr>
                                      <p:tavLst>
                                        <p:tav tm="0">
                                          <p:val>
                                            <p:strVal val="#ppt_x"/>
                                          </p:val>
                                        </p:tav>
                                        <p:tav tm="100000">
                                          <p:val>
                                            <p:strVal val="#ppt_x"/>
                                          </p:val>
                                        </p:tav>
                                      </p:tavLst>
                                    </p:anim>
                                    <p:anim calcmode="lin" valueType="num">
                                      <p:cBhvr additive="base">
                                        <p:cTn id="18" dur="1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accel="26000" decel="7400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500" fill="hold"/>
                                        <p:tgtEl>
                                          <p:spTgt spid="37"/>
                                        </p:tgtEl>
                                        <p:attrNameLst>
                                          <p:attrName>ppt_x</p:attrName>
                                        </p:attrNameLst>
                                      </p:cBhvr>
                                      <p:tavLst>
                                        <p:tav tm="0">
                                          <p:val>
                                            <p:strVal val="#ppt_x"/>
                                          </p:val>
                                        </p:tav>
                                        <p:tav tm="100000">
                                          <p:val>
                                            <p:strVal val="#ppt_x"/>
                                          </p:val>
                                        </p:tav>
                                      </p:tavLst>
                                    </p:anim>
                                    <p:anim calcmode="lin" valueType="num">
                                      <p:cBhvr additive="base">
                                        <p:cTn id="22" dur="1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8C8F7-608A-AC23-5C09-71231D953007}"/>
            </a:ext>
          </a:extLst>
        </p:cNvPr>
        <p:cNvGrpSpPr/>
        <p:nvPr/>
      </p:nvGrpSpPr>
      <p:grpSpPr>
        <a:xfrm>
          <a:off x="0" y="0"/>
          <a:ext cx="0" cy="0"/>
          <a:chOff x="0" y="0"/>
          <a:chExt cx="0" cy="0"/>
        </a:xfrm>
      </p:grpSpPr>
      <p:sp>
        <p:nvSpPr>
          <p:cNvPr id="5" name="Text">
            <a:extLst>
              <a:ext uri="{FF2B5EF4-FFF2-40B4-BE49-F238E27FC236}">
                <a16:creationId xmlns:a16="http://schemas.microsoft.com/office/drawing/2014/main" id="{CAFFCADD-DE43-D08C-E350-FD57EC64C5CE}"/>
              </a:ext>
            </a:extLst>
          </p:cNvPr>
          <p:cNvSpPr txBox="1"/>
          <p:nvPr/>
        </p:nvSpPr>
        <p:spPr>
          <a:xfrm>
            <a:off x="0" y="3858146"/>
            <a:ext cx="12192000" cy="2308324"/>
          </a:xfrm>
          <a:prstGeom prst="rect">
            <a:avLst/>
          </a:prstGeom>
          <a:noFill/>
        </p:spPr>
        <p:txBody>
          <a:bodyPr wrap="square" lIns="0" tIns="0" rIns="0" bIns="0" rtlCol="0">
            <a:spAutoFit/>
          </a:bodyPr>
          <a:lstStyle/>
          <a:p>
            <a:pPr algn="ctr"/>
            <a:r>
              <a:rPr lang="en-PT" sz="15000" b="1" spc="-300">
                <a:solidFill>
                  <a:schemeClr val="bg1">
                    <a:alpha val="17000"/>
                  </a:schemeClr>
                </a:solidFill>
                <a:latin typeface="Gotham" panose="02000504050000020004" pitchFamily="2" charset="0"/>
              </a:rPr>
              <a:t>THANK YOU</a:t>
            </a:r>
          </a:p>
        </p:txBody>
      </p:sp>
      <p:sp>
        <p:nvSpPr>
          <p:cNvPr id="7" name="Text">
            <a:extLst>
              <a:ext uri="{FF2B5EF4-FFF2-40B4-BE49-F238E27FC236}">
                <a16:creationId xmlns:a16="http://schemas.microsoft.com/office/drawing/2014/main" id="{7E1FFAC8-29BE-1FBE-0EDF-907EEDBB2D7A}"/>
              </a:ext>
            </a:extLst>
          </p:cNvPr>
          <p:cNvSpPr txBox="1"/>
          <p:nvPr/>
        </p:nvSpPr>
        <p:spPr>
          <a:xfrm>
            <a:off x="0" y="2274837"/>
            <a:ext cx="12192000" cy="2308324"/>
          </a:xfrm>
          <a:prstGeom prst="rect">
            <a:avLst/>
          </a:prstGeom>
          <a:noFill/>
        </p:spPr>
        <p:txBody>
          <a:bodyPr wrap="square" lIns="0" tIns="0" rIns="0" bIns="0" rtlCol="0">
            <a:spAutoFit/>
          </a:bodyPr>
          <a:lstStyle/>
          <a:p>
            <a:pPr algn="ctr"/>
            <a:r>
              <a:rPr lang="en-PT" sz="15000" b="1" spc="-300">
                <a:solidFill>
                  <a:schemeClr val="bg1">
                    <a:alpha val="11000"/>
                  </a:schemeClr>
                </a:solidFill>
                <a:latin typeface="Gotham" panose="02000504050000020004" pitchFamily="2" charset="0"/>
              </a:rPr>
              <a:t>THANK YOU</a:t>
            </a:r>
          </a:p>
        </p:txBody>
      </p:sp>
      <p:sp>
        <p:nvSpPr>
          <p:cNvPr id="8" name="Text">
            <a:extLst>
              <a:ext uri="{FF2B5EF4-FFF2-40B4-BE49-F238E27FC236}">
                <a16:creationId xmlns:a16="http://schemas.microsoft.com/office/drawing/2014/main" id="{70B79880-4C1D-4A21-1845-9FAFD8402625}"/>
              </a:ext>
            </a:extLst>
          </p:cNvPr>
          <p:cNvSpPr txBox="1"/>
          <p:nvPr/>
        </p:nvSpPr>
        <p:spPr>
          <a:xfrm>
            <a:off x="0" y="691529"/>
            <a:ext cx="12192000" cy="2308324"/>
          </a:xfrm>
          <a:prstGeom prst="rect">
            <a:avLst/>
          </a:prstGeom>
          <a:noFill/>
        </p:spPr>
        <p:txBody>
          <a:bodyPr wrap="square" lIns="0" tIns="0" rIns="0" bIns="0" rtlCol="0">
            <a:spAutoFit/>
          </a:bodyPr>
          <a:lstStyle/>
          <a:p>
            <a:pPr algn="ctr"/>
            <a:r>
              <a:rPr lang="en-PT" sz="15000" b="1" spc="-300">
                <a:solidFill>
                  <a:schemeClr val="bg1">
                    <a:alpha val="5000"/>
                  </a:schemeClr>
                </a:solidFill>
                <a:latin typeface="Gotham" panose="02000504050000020004" pitchFamily="2" charset="0"/>
              </a:rPr>
              <a:t>THANK YOU</a:t>
            </a:r>
          </a:p>
        </p:txBody>
      </p:sp>
      <p:sp>
        <p:nvSpPr>
          <p:cNvPr id="3" name="Text">
            <a:extLst>
              <a:ext uri="{FF2B5EF4-FFF2-40B4-BE49-F238E27FC236}">
                <a16:creationId xmlns:a16="http://schemas.microsoft.com/office/drawing/2014/main" id="{4081CD08-B866-2FC4-68BA-3B65AFCBAB80}"/>
              </a:ext>
            </a:extLst>
          </p:cNvPr>
          <p:cNvSpPr txBox="1"/>
          <p:nvPr/>
        </p:nvSpPr>
        <p:spPr>
          <a:xfrm>
            <a:off x="0" y="2274837"/>
            <a:ext cx="12192000" cy="2308324"/>
          </a:xfrm>
          <a:prstGeom prst="rect">
            <a:avLst/>
          </a:prstGeom>
          <a:noFill/>
        </p:spPr>
        <p:txBody>
          <a:bodyPr wrap="square" lIns="0" tIns="0" rIns="0" bIns="0" rtlCol="0">
            <a:spAutoFit/>
          </a:bodyPr>
          <a:lstStyle/>
          <a:p>
            <a:pPr algn="ctr"/>
            <a:r>
              <a:rPr lang="en-PT" sz="15000" b="1" spc="-300">
                <a:solidFill>
                  <a:schemeClr val="accent2"/>
                </a:solidFill>
                <a:latin typeface="Gotham" panose="02000504050000020004" pitchFamily="2" charset="0"/>
              </a:rPr>
              <a:t>THANK YOU</a:t>
            </a:r>
          </a:p>
        </p:txBody>
      </p:sp>
    </p:spTree>
    <p:extLst>
      <p:ext uri="{BB962C8B-B14F-4D97-AF65-F5344CB8AC3E}">
        <p14:creationId xmlns:p14="http://schemas.microsoft.com/office/powerpoint/2010/main" val="1242055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Arrow">
            <a:extLst>
              <a:ext uri="{FF2B5EF4-FFF2-40B4-BE49-F238E27FC236}">
                <a16:creationId xmlns:a16="http://schemas.microsoft.com/office/drawing/2014/main" id="{878A7822-8D30-E685-DFFB-FDA010B6F9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3540" y="610492"/>
            <a:ext cx="1576257" cy="2008955"/>
          </a:xfrm>
          <a:prstGeom prst="rect">
            <a:avLst/>
          </a:prstGeom>
        </p:spPr>
      </p:pic>
      <p:pic>
        <p:nvPicPr>
          <p:cNvPr id="33" name="Arrow">
            <a:extLst>
              <a:ext uri="{FF2B5EF4-FFF2-40B4-BE49-F238E27FC236}">
                <a16:creationId xmlns:a16="http://schemas.microsoft.com/office/drawing/2014/main" id="{07A5CB3D-E4A8-6F01-6602-2FD6FDD27D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16748" y="1285438"/>
            <a:ext cx="896702" cy="1120878"/>
          </a:xfrm>
          <a:prstGeom prst="rect">
            <a:avLst/>
          </a:prstGeom>
        </p:spPr>
      </p:pic>
      <p:pic>
        <p:nvPicPr>
          <p:cNvPr id="35" name="Arrow">
            <a:extLst>
              <a:ext uri="{FF2B5EF4-FFF2-40B4-BE49-F238E27FC236}">
                <a16:creationId xmlns:a16="http://schemas.microsoft.com/office/drawing/2014/main" id="{606AD049-8099-BA8F-12D5-164348CFD0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76930" y="-178755"/>
            <a:ext cx="2356074" cy="2969636"/>
          </a:xfrm>
          <a:prstGeom prst="rect">
            <a:avLst/>
          </a:prstGeom>
        </p:spPr>
      </p:pic>
      <p:sp>
        <p:nvSpPr>
          <p:cNvPr id="23" name="Circle">
            <a:extLst>
              <a:ext uri="{FF2B5EF4-FFF2-40B4-BE49-F238E27FC236}">
                <a16:creationId xmlns:a16="http://schemas.microsoft.com/office/drawing/2014/main" id="{4DABCD65-FF9E-2CD2-CA97-AD6F3842C324}"/>
              </a:ext>
            </a:extLst>
          </p:cNvPr>
          <p:cNvSpPr/>
          <p:nvPr/>
        </p:nvSpPr>
        <p:spPr>
          <a:xfrm>
            <a:off x="-2574403" y="-2047460"/>
            <a:ext cx="10185812" cy="10185812"/>
          </a:xfrm>
          <a:custGeom>
            <a:avLst/>
            <a:gdLst>
              <a:gd name="connsiteX0" fmla="*/ 842357 w 1684714"/>
              <a:gd name="connsiteY0" fmla="*/ 226251 h 1684714"/>
              <a:gd name="connsiteX1" fmla="*/ 226251 w 1684714"/>
              <a:gd name="connsiteY1" fmla="*/ 842357 h 1684714"/>
              <a:gd name="connsiteX2" fmla="*/ 842357 w 1684714"/>
              <a:gd name="connsiteY2" fmla="*/ 1458463 h 1684714"/>
              <a:gd name="connsiteX3" fmla="*/ 1458463 w 1684714"/>
              <a:gd name="connsiteY3" fmla="*/ 842357 h 1684714"/>
              <a:gd name="connsiteX4" fmla="*/ 842357 w 1684714"/>
              <a:gd name="connsiteY4" fmla="*/ 226251 h 1684714"/>
              <a:gd name="connsiteX5" fmla="*/ 842357 w 1684714"/>
              <a:gd name="connsiteY5" fmla="*/ 0 h 1684714"/>
              <a:gd name="connsiteX6" fmla="*/ 1684714 w 1684714"/>
              <a:gd name="connsiteY6" fmla="*/ 842357 h 1684714"/>
              <a:gd name="connsiteX7" fmla="*/ 842357 w 1684714"/>
              <a:gd name="connsiteY7" fmla="*/ 1684714 h 1684714"/>
              <a:gd name="connsiteX8" fmla="*/ 0 w 1684714"/>
              <a:gd name="connsiteY8" fmla="*/ 842357 h 1684714"/>
              <a:gd name="connsiteX9" fmla="*/ 842357 w 1684714"/>
              <a:gd name="connsiteY9" fmla="*/ 0 h 1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4714" h="1684714">
                <a:moveTo>
                  <a:pt x="842357" y="226251"/>
                </a:moveTo>
                <a:cubicBezTo>
                  <a:pt x="502091" y="226251"/>
                  <a:pt x="226251" y="502091"/>
                  <a:pt x="226251" y="842357"/>
                </a:cubicBezTo>
                <a:cubicBezTo>
                  <a:pt x="226251" y="1182623"/>
                  <a:pt x="502091" y="1458463"/>
                  <a:pt x="842357" y="1458463"/>
                </a:cubicBezTo>
                <a:cubicBezTo>
                  <a:pt x="1182623" y="1458463"/>
                  <a:pt x="1458463" y="1182623"/>
                  <a:pt x="1458463" y="842357"/>
                </a:cubicBezTo>
                <a:cubicBezTo>
                  <a:pt x="1458463" y="502091"/>
                  <a:pt x="1182623" y="226251"/>
                  <a:pt x="842357" y="226251"/>
                </a:cubicBezTo>
                <a:close/>
                <a:moveTo>
                  <a:pt x="842357" y="0"/>
                </a:moveTo>
                <a:cubicBezTo>
                  <a:pt x="1307578" y="0"/>
                  <a:pt x="1684714" y="377136"/>
                  <a:pt x="1684714" y="842357"/>
                </a:cubicBezTo>
                <a:cubicBezTo>
                  <a:pt x="1684714" y="1307578"/>
                  <a:pt x="1307578" y="1684714"/>
                  <a:pt x="842357" y="1684714"/>
                </a:cubicBezTo>
                <a:cubicBezTo>
                  <a:pt x="377136" y="1684714"/>
                  <a:pt x="0" y="1307578"/>
                  <a:pt x="0" y="842357"/>
                </a:cubicBezTo>
                <a:cubicBezTo>
                  <a:pt x="0" y="377136"/>
                  <a:pt x="377136" y="0"/>
                  <a:pt x="842357" y="0"/>
                </a:cubicBezTo>
                <a:close/>
              </a:path>
            </a:pathLst>
          </a:custGeom>
          <a:solidFill>
            <a:schemeClr val="bg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PT"/>
          </a:p>
        </p:txBody>
      </p:sp>
      <p:pic>
        <p:nvPicPr>
          <p:cNvPr id="47" name="Computer">
            <a:extLst>
              <a:ext uri="{FF2B5EF4-FFF2-40B4-BE49-F238E27FC236}">
                <a16:creationId xmlns:a16="http://schemas.microsoft.com/office/drawing/2014/main" id="{6556B118-72EC-F33E-3473-D27E460AF9B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05478" y="1979200"/>
            <a:ext cx="6943494" cy="3760014"/>
          </a:xfrm>
          <a:prstGeom prst="rect">
            <a:avLst/>
          </a:prstGeom>
        </p:spPr>
      </p:pic>
      <p:pic>
        <p:nvPicPr>
          <p:cNvPr id="45" name="Screen">
            <a:extLst>
              <a:ext uri="{FF2B5EF4-FFF2-40B4-BE49-F238E27FC236}">
                <a16:creationId xmlns:a16="http://schemas.microsoft.com/office/drawing/2014/main" id="{1D023702-E4F7-6606-5731-42F09F7DA31B}"/>
              </a:ext>
            </a:extLst>
          </p:cNvPr>
          <p:cNvPicPr>
            <a:picLocks noChangeAspect="1"/>
          </p:cNvPicPr>
          <p:nvPr/>
        </p:nvPicPr>
        <p:blipFill>
          <a:blip r:embed="rId10">
            <a:extLst>
              <a:ext uri="{96DAC541-7B7A-43D3-8B79-37D633B846F1}">
                <asvg:svgBlip xmlns:asvg="http://schemas.microsoft.com/office/drawing/2016/SVG/main" r:embed="rId11"/>
              </a:ext>
            </a:extLst>
          </a:blip>
          <a:srcRect t="141" b="141"/>
          <a:stretch/>
        </p:blipFill>
        <p:spPr>
          <a:xfrm>
            <a:off x="7404691" y="2406316"/>
            <a:ext cx="3616605" cy="2490149"/>
          </a:xfrm>
          <a:prstGeom prst="rect">
            <a:avLst/>
          </a:prstGeom>
        </p:spPr>
      </p:pic>
      <p:sp>
        <p:nvSpPr>
          <p:cNvPr id="21" name="Text">
            <a:extLst>
              <a:ext uri="{FF2B5EF4-FFF2-40B4-BE49-F238E27FC236}">
                <a16:creationId xmlns:a16="http://schemas.microsoft.com/office/drawing/2014/main" id="{9FF704CC-34A4-0C3A-B6E9-B590C483B332}"/>
              </a:ext>
            </a:extLst>
          </p:cNvPr>
          <p:cNvSpPr txBox="1"/>
          <p:nvPr/>
        </p:nvSpPr>
        <p:spPr>
          <a:xfrm>
            <a:off x="1037785" y="3701905"/>
            <a:ext cx="5417299" cy="984885"/>
          </a:xfrm>
          <a:prstGeom prst="rect">
            <a:avLst/>
          </a:prstGeom>
          <a:noFill/>
        </p:spPr>
        <p:txBody>
          <a:bodyPr wrap="square" lIns="0" tIns="0" rIns="0" bIns="0" rtlCol="0">
            <a:spAutoFit/>
          </a:bodyPr>
          <a:lstStyle/>
          <a:p>
            <a:r>
              <a:rPr lang="en-GB" sz="3200" b="1" dirty="0">
                <a:solidFill>
                  <a:schemeClr val="bg1"/>
                </a:solidFill>
                <a:latin typeface="Arial" panose="020B0604020202020204" pitchFamily="34" charset="0"/>
                <a:cs typeface="Arial" panose="020B0604020202020204" pitchFamily="34" charset="0"/>
              </a:rPr>
              <a:t>that </a:t>
            </a:r>
            <a:r>
              <a:rPr lang="en-GB" sz="3200" b="1" dirty="0">
                <a:solidFill>
                  <a:schemeClr val="accent2"/>
                </a:solidFill>
                <a:latin typeface="Arial" panose="020B0604020202020204" pitchFamily="34" charset="0"/>
                <a:cs typeface="Arial" panose="020B0604020202020204" pitchFamily="34" charset="0"/>
              </a:rPr>
              <a:t>pensions dashboards </a:t>
            </a:r>
            <a:r>
              <a:rPr lang="en-GB" sz="3200" b="1" dirty="0">
                <a:solidFill>
                  <a:schemeClr val="bg1"/>
                </a:solidFill>
                <a:latin typeface="Arial" panose="020B0604020202020204" pitchFamily="34" charset="0"/>
                <a:cs typeface="Arial" panose="020B0604020202020204" pitchFamily="34" charset="0"/>
              </a:rPr>
              <a:t>bring to savers</a:t>
            </a:r>
            <a:endParaRPr lang="en-PT" sz="3200" b="1" dirty="0">
              <a:solidFill>
                <a:schemeClr val="bg1"/>
              </a:solidFill>
              <a:latin typeface="Arial" panose="020B0604020202020204" pitchFamily="34" charset="0"/>
              <a:cs typeface="Arial" panose="020B0604020202020204" pitchFamily="34" charset="0"/>
            </a:endParaRPr>
          </a:p>
        </p:txBody>
      </p:sp>
      <p:sp>
        <p:nvSpPr>
          <p:cNvPr id="17" name="Text">
            <a:extLst>
              <a:ext uri="{FF2B5EF4-FFF2-40B4-BE49-F238E27FC236}">
                <a16:creationId xmlns:a16="http://schemas.microsoft.com/office/drawing/2014/main" id="{58176085-9300-AA31-CA3A-3E2C9CCF3C03}"/>
              </a:ext>
            </a:extLst>
          </p:cNvPr>
          <p:cNvSpPr txBox="1"/>
          <p:nvPr/>
        </p:nvSpPr>
        <p:spPr>
          <a:xfrm>
            <a:off x="968238" y="2602680"/>
            <a:ext cx="5257850" cy="1277273"/>
          </a:xfrm>
          <a:prstGeom prst="rect">
            <a:avLst/>
          </a:prstGeom>
          <a:noFill/>
        </p:spPr>
        <p:txBody>
          <a:bodyPr wrap="none" lIns="0" tIns="0" rIns="0" bIns="0" rtlCol="0">
            <a:spAutoFit/>
          </a:bodyPr>
          <a:lstStyle/>
          <a:p>
            <a:r>
              <a:rPr lang="en-GB" sz="8300" b="1" spc="-200">
                <a:solidFill>
                  <a:schemeClr val="bg1"/>
                </a:solidFill>
                <a:latin typeface="Gotham" panose="02000504050000020004" pitchFamily="2" charset="0"/>
              </a:rPr>
              <a:t>BENEFITS</a:t>
            </a:r>
            <a:endParaRPr lang="en-PT" sz="8300" b="1" spc="-200">
              <a:solidFill>
                <a:schemeClr val="bg1"/>
              </a:solidFill>
              <a:latin typeface="Gotham" panose="02000504050000020004" pitchFamily="2" charset="0"/>
            </a:endParaRPr>
          </a:p>
        </p:txBody>
      </p:sp>
      <p:sp>
        <p:nvSpPr>
          <p:cNvPr id="18" name="Text">
            <a:extLst>
              <a:ext uri="{FF2B5EF4-FFF2-40B4-BE49-F238E27FC236}">
                <a16:creationId xmlns:a16="http://schemas.microsoft.com/office/drawing/2014/main" id="{DCBC5BF9-B42D-6AAB-E1B9-F8A1C99E6F30}"/>
              </a:ext>
            </a:extLst>
          </p:cNvPr>
          <p:cNvSpPr txBox="1"/>
          <p:nvPr/>
        </p:nvSpPr>
        <p:spPr>
          <a:xfrm>
            <a:off x="1032428" y="2288285"/>
            <a:ext cx="4751878" cy="492443"/>
          </a:xfrm>
          <a:prstGeom prst="rect">
            <a:avLst/>
          </a:prstGeom>
          <a:noFill/>
        </p:spPr>
        <p:txBody>
          <a:bodyPr wrap="none" lIns="0" tIns="0" rIns="0" bIns="0" rtlCol="0">
            <a:spAutoFit/>
          </a:bodyPr>
          <a:lstStyle/>
          <a:p>
            <a:r>
              <a:rPr lang="en-GB" sz="3200" b="1" dirty="0">
                <a:solidFill>
                  <a:schemeClr val="accent2"/>
                </a:solidFill>
                <a:latin typeface="Arial" panose="020B0604020202020204" pitchFamily="34" charset="0"/>
                <a:cs typeface="Arial" panose="020B0604020202020204" pitchFamily="34" charset="0"/>
              </a:rPr>
              <a:t>We are committed </a:t>
            </a:r>
            <a:r>
              <a:rPr lang="en-GB" sz="3200" b="1" dirty="0">
                <a:solidFill>
                  <a:schemeClr val="bg1"/>
                </a:solidFill>
                <a:latin typeface="Arial" panose="020B0604020202020204" pitchFamily="34" charset="0"/>
                <a:cs typeface="Arial" panose="020B0604020202020204" pitchFamily="34" charset="0"/>
              </a:rPr>
              <a:t>to the</a:t>
            </a:r>
            <a:endParaRPr lang="en-PT"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9657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500" fill="hold"/>
                                        <p:tgtEl>
                                          <p:spTgt spid="47"/>
                                        </p:tgtEl>
                                        <p:attrNameLst>
                                          <p:attrName>ppt_x</p:attrName>
                                        </p:attrNameLst>
                                      </p:cBhvr>
                                      <p:tavLst>
                                        <p:tav tm="0">
                                          <p:val>
                                            <p:strVal val="1+#ppt_w/2"/>
                                          </p:val>
                                        </p:tav>
                                        <p:tav tm="100000">
                                          <p:val>
                                            <p:strVal val="#ppt_x"/>
                                          </p:val>
                                        </p:tav>
                                      </p:tavLst>
                                    </p:anim>
                                    <p:anim calcmode="lin" valueType="num">
                                      <p:cBhvr additive="base">
                                        <p:cTn id="12" dur="15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0-#ppt_w/2"/>
                                          </p:val>
                                        </p:tav>
                                        <p:tav tm="100000">
                                          <p:val>
                                            <p:strVal val="#ppt_x"/>
                                          </p:val>
                                        </p:tav>
                                      </p:tavLst>
                                    </p:anim>
                                    <p:anim calcmode="lin" valueType="num">
                                      <p:cBhvr additive="base">
                                        <p:cTn id="16" dur="1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500" fill="hold"/>
                                        <p:tgtEl>
                                          <p:spTgt spid="21"/>
                                        </p:tgtEl>
                                        <p:attrNameLst>
                                          <p:attrName>ppt_x</p:attrName>
                                        </p:attrNameLst>
                                      </p:cBhvr>
                                      <p:tavLst>
                                        <p:tav tm="0">
                                          <p:val>
                                            <p:strVal val="0-#ppt_w/2"/>
                                          </p:val>
                                        </p:tav>
                                        <p:tav tm="100000">
                                          <p:val>
                                            <p:strVal val="#ppt_x"/>
                                          </p:val>
                                        </p:tav>
                                      </p:tavLst>
                                    </p:anim>
                                    <p:anim calcmode="lin" valueType="num">
                                      <p:cBhvr additive="base">
                                        <p:cTn id="20" dur="1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25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1500" fill="hold"/>
                                        <p:tgtEl>
                                          <p:spTgt spid="45"/>
                                        </p:tgtEl>
                                        <p:attrNameLst>
                                          <p:attrName>ppt_x</p:attrName>
                                        </p:attrNameLst>
                                      </p:cBhvr>
                                      <p:tavLst>
                                        <p:tav tm="0">
                                          <p:val>
                                            <p:strVal val="1+#ppt_w/2"/>
                                          </p:val>
                                        </p:tav>
                                        <p:tav tm="100000">
                                          <p:val>
                                            <p:strVal val="#ppt_x"/>
                                          </p:val>
                                        </p:tav>
                                      </p:tavLst>
                                    </p:anim>
                                    <p:anim calcmode="lin" valueType="num">
                                      <p:cBhvr additive="base">
                                        <p:cTn id="24" dur="1500" fill="hold"/>
                                        <p:tgtEl>
                                          <p:spTgt spid="45"/>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grpId="0" nodeType="withEffect">
                                  <p:stCondLst>
                                    <p:cond delay="50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500" fill="hold"/>
                                        <p:tgtEl>
                                          <p:spTgt spid="23"/>
                                        </p:tgtEl>
                                        <p:attrNameLst>
                                          <p:attrName>ppt_x</p:attrName>
                                        </p:attrNameLst>
                                      </p:cBhvr>
                                      <p:tavLst>
                                        <p:tav tm="0">
                                          <p:val>
                                            <p:strVal val="0-#ppt_w/2"/>
                                          </p:val>
                                        </p:tav>
                                        <p:tav tm="100000">
                                          <p:val>
                                            <p:strVal val="#ppt_x"/>
                                          </p:val>
                                        </p:tav>
                                      </p:tavLst>
                                    </p:anim>
                                    <p:anim calcmode="lin" valueType="num">
                                      <p:cBhvr additive="base">
                                        <p:cTn id="28" dur="1500" fill="hold"/>
                                        <p:tgtEl>
                                          <p:spTgt spid="23"/>
                                        </p:tgtEl>
                                        <p:attrNameLst>
                                          <p:attrName>ppt_y</p:attrName>
                                        </p:attrNameLst>
                                      </p:cBhvr>
                                      <p:tavLst>
                                        <p:tav tm="0">
                                          <p:val>
                                            <p:strVal val="#ppt_y"/>
                                          </p:val>
                                        </p:tav>
                                        <p:tav tm="100000">
                                          <p:val>
                                            <p:strVal val="#ppt_y"/>
                                          </p:val>
                                        </p:tav>
                                      </p:tavLst>
                                    </p:anim>
                                  </p:childTnLst>
                                </p:cTn>
                              </p:par>
                              <p:par>
                                <p:cTn id="29" presetID="22" presetClass="entr" presetSubtype="4" fill="hold" nodeType="withEffect">
                                  <p:stCondLst>
                                    <p:cond delay="75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1000"/>
                                        <p:tgtEl>
                                          <p:spTgt spid="33"/>
                                        </p:tgtEl>
                                      </p:cBhvr>
                                    </p:animEffect>
                                  </p:childTnLst>
                                </p:cTn>
                              </p:par>
                              <p:par>
                                <p:cTn id="32" presetID="22" presetClass="entr" presetSubtype="4" fill="hold" nodeType="withEffect">
                                  <p:stCondLst>
                                    <p:cond delay="100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1000"/>
                                        <p:tgtEl>
                                          <p:spTgt spid="35"/>
                                        </p:tgtEl>
                                      </p:cBhvr>
                                    </p:animEffect>
                                  </p:childTnLst>
                                </p:cTn>
                              </p:par>
                              <p:par>
                                <p:cTn id="35" presetID="22" presetClass="entr" presetSubtype="4" fill="hold" nodeType="withEffect">
                                  <p:stCondLst>
                                    <p:cond delay="125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1000"/>
                                        <p:tgtEl>
                                          <p:spTgt spid="31"/>
                                        </p:tgtEl>
                                      </p:cBhvr>
                                    </p:animEffect>
                                  </p:childTnLst>
                                </p:cTn>
                              </p:par>
                              <p:par>
                                <p:cTn id="38" presetID="6" presetClass="emph" presetSubtype="0" repeatCount="indefinite" accel="50000" decel="50000" autoRev="1" fill="hold" grpId="1" nodeType="withEffect">
                                  <p:stCondLst>
                                    <p:cond delay="0"/>
                                  </p:stCondLst>
                                  <p:childTnLst>
                                    <p:animScale>
                                      <p:cBhvr>
                                        <p:cTn id="39" dur="15000" fill="hold"/>
                                        <p:tgtEl>
                                          <p:spTgt spid="2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1"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Text">
            <a:extLst>
              <a:ext uri="{FF2B5EF4-FFF2-40B4-BE49-F238E27FC236}">
                <a16:creationId xmlns:a16="http://schemas.microsoft.com/office/drawing/2014/main" id="{8DCECC60-A287-083B-95B4-6D36B57F32DA}"/>
              </a:ext>
            </a:extLst>
          </p:cNvPr>
          <p:cNvGrpSpPr/>
          <p:nvPr/>
        </p:nvGrpSpPr>
        <p:grpSpPr>
          <a:xfrm>
            <a:off x="2313439" y="706593"/>
            <a:ext cx="7565122" cy="1292662"/>
            <a:chOff x="751395" y="706593"/>
            <a:chExt cx="7565122" cy="1292662"/>
          </a:xfrm>
        </p:grpSpPr>
        <p:sp>
          <p:nvSpPr>
            <p:cNvPr id="7" name="Text">
              <a:extLst>
                <a:ext uri="{FF2B5EF4-FFF2-40B4-BE49-F238E27FC236}">
                  <a16:creationId xmlns:a16="http://schemas.microsoft.com/office/drawing/2014/main" id="{15626F8E-9095-F728-1A7C-1A773E3E75B3}"/>
                </a:ext>
              </a:extLst>
            </p:cNvPr>
            <p:cNvSpPr txBox="1"/>
            <p:nvPr/>
          </p:nvSpPr>
          <p:spPr>
            <a:xfrm>
              <a:off x="3448197" y="860482"/>
              <a:ext cx="4868320" cy="984885"/>
            </a:xfrm>
            <a:prstGeom prst="rect">
              <a:avLst/>
            </a:prstGeom>
            <a:noFill/>
          </p:spPr>
          <p:txBody>
            <a:bodyPr wrap="none" lIns="0" tIns="0" rIns="0" bIns="0" rtlCol="0">
              <a:spAutoFit/>
            </a:bodyPr>
            <a:lstStyle/>
            <a:p>
              <a:r>
                <a:rPr lang="en-GB" sz="3200" b="1" dirty="0">
                  <a:solidFill>
                    <a:schemeClr val="bg1"/>
                  </a:solidFill>
                  <a:latin typeface="Arial" panose="020B0604020202020204" pitchFamily="34" charset="0"/>
                  <a:cs typeface="Arial" panose="020B0604020202020204" pitchFamily="34" charset="0"/>
                </a:rPr>
                <a:t>occupational trust-based</a:t>
              </a:r>
            </a:p>
            <a:p>
              <a:r>
                <a:rPr lang="en-GB" sz="3200" b="1" dirty="0">
                  <a:solidFill>
                    <a:schemeClr val="bg1"/>
                  </a:solidFill>
                  <a:latin typeface="Arial" panose="020B0604020202020204" pitchFamily="34" charset="0"/>
                  <a:cs typeface="Arial" panose="020B0604020202020204" pitchFamily="34" charset="0"/>
                </a:rPr>
                <a:t>schemes, covering over</a:t>
              </a:r>
              <a:endParaRPr lang="en-PT" sz="3200" b="1" dirty="0">
                <a:solidFill>
                  <a:schemeClr val="bg1"/>
                </a:solidFill>
                <a:latin typeface="Arial" panose="020B0604020202020204" pitchFamily="34" charset="0"/>
                <a:cs typeface="Arial" panose="020B0604020202020204" pitchFamily="34" charset="0"/>
              </a:endParaRPr>
            </a:p>
          </p:txBody>
        </p:sp>
        <p:sp>
          <p:nvSpPr>
            <p:cNvPr id="11" name="Text">
              <a:extLst>
                <a:ext uri="{FF2B5EF4-FFF2-40B4-BE49-F238E27FC236}">
                  <a16:creationId xmlns:a16="http://schemas.microsoft.com/office/drawing/2014/main" id="{4C162968-FC11-49F8-5530-D66B89D56BB9}"/>
                </a:ext>
              </a:extLst>
            </p:cNvPr>
            <p:cNvSpPr txBox="1"/>
            <p:nvPr/>
          </p:nvSpPr>
          <p:spPr>
            <a:xfrm>
              <a:off x="751395" y="706593"/>
              <a:ext cx="2463816" cy="1292662"/>
            </a:xfrm>
            <a:prstGeom prst="rect">
              <a:avLst/>
            </a:prstGeom>
            <a:noFill/>
          </p:spPr>
          <p:txBody>
            <a:bodyPr wrap="none" lIns="0" tIns="0" rIns="0" bIns="0" rtlCol="0">
              <a:spAutoFit/>
            </a:bodyPr>
            <a:lstStyle/>
            <a:p>
              <a:r>
                <a:rPr lang="en-GB" sz="8400" b="1">
                  <a:solidFill>
                    <a:schemeClr val="bg1"/>
                  </a:solidFill>
                  <a:latin typeface="Gotham" panose="02000504050000020004" pitchFamily="2" charset="0"/>
                </a:rPr>
                <a:t>2,700</a:t>
              </a:r>
              <a:endParaRPr lang="en-PT" sz="8400" b="1">
                <a:solidFill>
                  <a:schemeClr val="bg1"/>
                </a:solidFill>
                <a:latin typeface="Gotham" panose="02000504050000020004" pitchFamily="2" charset="0"/>
              </a:endParaRPr>
            </a:p>
          </p:txBody>
        </p:sp>
      </p:grpSp>
      <p:sp>
        <p:nvSpPr>
          <p:cNvPr id="10" name="Text">
            <a:extLst>
              <a:ext uri="{FF2B5EF4-FFF2-40B4-BE49-F238E27FC236}">
                <a16:creationId xmlns:a16="http://schemas.microsoft.com/office/drawing/2014/main" id="{AC05E454-8A36-E245-A3D0-A40F57B044D8}"/>
              </a:ext>
            </a:extLst>
          </p:cNvPr>
          <p:cNvSpPr txBox="1"/>
          <p:nvPr/>
        </p:nvSpPr>
        <p:spPr>
          <a:xfrm>
            <a:off x="0" y="4627930"/>
            <a:ext cx="12192000" cy="2462213"/>
          </a:xfrm>
          <a:prstGeom prst="rect">
            <a:avLst/>
          </a:prstGeom>
          <a:noFill/>
        </p:spPr>
        <p:txBody>
          <a:bodyPr wrap="square" lIns="0" tIns="0" rIns="0" bIns="0" rtlCol="0">
            <a:spAutoFit/>
          </a:bodyPr>
          <a:lstStyle/>
          <a:p>
            <a:pPr algn="ctr"/>
            <a:r>
              <a:rPr lang="en-PT" sz="15500" b="1" spc="-300">
                <a:solidFill>
                  <a:schemeClr val="bg1">
                    <a:alpha val="5000"/>
                  </a:schemeClr>
                </a:solidFill>
                <a:latin typeface="Gotham" panose="02000504050000020004" pitchFamily="2" charset="0"/>
              </a:rPr>
              <a:t>47 MILLION</a:t>
            </a:r>
          </a:p>
        </p:txBody>
      </p:sp>
      <p:sp>
        <p:nvSpPr>
          <p:cNvPr id="9" name="Text">
            <a:extLst>
              <a:ext uri="{FF2B5EF4-FFF2-40B4-BE49-F238E27FC236}">
                <a16:creationId xmlns:a16="http://schemas.microsoft.com/office/drawing/2014/main" id="{8954F8C5-F7EC-DEC1-8901-630D69639062}"/>
              </a:ext>
            </a:extLst>
          </p:cNvPr>
          <p:cNvSpPr txBox="1"/>
          <p:nvPr/>
        </p:nvSpPr>
        <p:spPr>
          <a:xfrm>
            <a:off x="0" y="3118527"/>
            <a:ext cx="12192000" cy="2462213"/>
          </a:xfrm>
          <a:prstGeom prst="rect">
            <a:avLst/>
          </a:prstGeom>
          <a:noFill/>
        </p:spPr>
        <p:txBody>
          <a:bodyPr wrap="square" lIns="0" tIns="0" rIns="0" bIns="0" rtlCol="0">
            <a:spAutoFit/>
          </a:bodyPr>
          <a:lstStyle/>
          <a:p>
            <a:pPr algn="ctr"/>
            <a:r>
              <a:rPr lang="en-PT" sz="15500" b="1" spc="-300">
                <a:solidFill>
                  <a:schemeClr val="bg1">
                    <a:alpha val="17000"/>
                  </a:schemeClr>
                </a:solidFill>
                <a:latin typeface="Gotham" panose="02000504050000020004" pitchFamily="2" charset="0"/>
              </a:rPr>
              <a:t>47 MILLION</a:t>
            </a:r>
          </a:p>
        </p:txBody>
      </p:sp>
      <p:sp>
        <p:nvSpPr>
          <p:cNvPr id="5" name="Text">
            <a:extLst>
              <a:ext uri="{FF2B5EF4-FFF2-40B4-BE49-F238E27FC236}">
                <a16:creationId xmlns:a16="http://schemas.microsoft.com/office/drawing/2014/main" id="{34DC2788-BC23-37B3-41C9-75FFAF34C15E}"/>
              </a:ext>
            </a:extLst>
          </p:cNvPr>
          <p:cNvSpPr txBox="1"/>
          <p:nvPr/>
        </p:nvSpPr>
        <p:spPr>
          <a:xfrm>
            <a:off x="0" y="1609123"/>
            <a:ext cx="12192000" cy="2462213"/>
          </a:xfrm>
          <a:prstGeom prst="rect">
            <a:avLst/>
          </a:prstGeom>
          <a:noFill/>
        </p:spPr>
        <p:txBody>
          <a:bodyPr wrap="square" lIns="0" tIns="0" rIns="0" bIns="0" rtlCol="0">
            <a:spAutoFit/>
          </a:bodyPr>
          <a:lstStyle/>
          <a:p>
            <a:pPr algn="ctr"/>
            <a:r>
              <a:rPr lang="en-PT" sz="15500" b="1" spc="-300">
                <a:solidFill>
                  <a:schemeClr val="accent2"/>
                </a:solidFill>
                <a:latin typeface="Gotham" panose="02000504050000020004" pitchFamily="2" charset="0"/>
              </a:rPr>
              <a:t>47 MILLION</a:t>
            </a:r>
          </a:p>
        </p:txBody>
      </p:sp>
    </p:spTree>
    <p:extLst>
      <p:ext uri="{BB962C8B-B14F-4D97-AF65-F5344CB8AC3E}">
        <p14:creationId xmlns:p14="http://schemas.microsoft.com/office/powerpoint/2010/main" val="9840908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250"/>
                                        <p:tgtEl>
                                          <p:spTgt spid="17"/>
                                        </p:tgtEl>
                                      </p:cBhvr>
                                    </p:animEffect>
                                    <p:anim calcmode="lin" valueType="num">
                                      <p:cBhvr>
                                        <p:cTn id="8" dur="1250" fill="hold"/>
                                        <p:tgtEl>
                                          <p:spTgt spid="17"/>
                                        </p:tgtEl>
                                        <p:attrNameLst>
                                          <p:attrName>ppt_x</p:attrName>
                                        </p:attrNameLst>
                                      </p:cBhvr>
                                      <p:tavLst>
                                        <p:tav tm="0">
                                          <p:val>
                                            <p:strVal val="#ppt_x"/>
                                          </p:val>
                                        </p:tav>
                                        <p:tav tm="100000">
                                          <p:val>
                                            <p:strVal val="#ppt_x"/>
                                          </p:val>
                                        </p:tav>
                                      </p:tavLst>
                                    </p:anim>
                                    <p:anim calcmode="lin" valueType="num">
                                      <p:cBhvr>
                                        <p:cTn id="9" dur="1250" fill="hold"/>
                                        <p:tgtEl>
                                          <p:spTgt spid="1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5" grpId="0"/>
    </p:bldLst>
  </p:timing>
</p:sld>
</file>

<file path=ppt/theme/theme1.xml><?xml version="1.0" encoding="utf-8"?>
<a:theme xmlns:a="http://schemas.openxmlformats.org/drawingml/2006/main" name="Tema do Office">
  <a:themeElements>
    <a:clrScheme name="The Pensions Regulator">
      <a:dk1>
        <a:srgbClr val="54616C"/>
      </a:dk1>
      <a:lt1>
        <a:srgbClr val="FFFFFF"/>
      </a:lt1>
      <a:dk2>
        <a:srgbClr val="473B8B"/>
      </a:dk2>
      <a:lt2>
        <a:srgbClr val="FFFFFF"/>
      </a:lt2>
      <a:accent1>
        <a:srgbClr val="483B8B"/>
      </a:accent1>
      <a:accent2>
        <a:srgbClr val="CDD500"/>
      </a:accent2>
      <a:accent3>
        <a:srgbClr val="7E9EB3"/>
      </a:accent3>
      <a:accent4>
        <a:srgbClr val="B90064"/>
      </a:accent4>
      <a:accent5>
        <a:srgbClr val="008983"/>
      </a:accent5>
      <a:accent6>
        <a:srgbClr val="CD2E24"/>
      </a:accent6>
      <a:hlink>
        <a:srgbClr val="0099B3"/>
      </a:hlink>
      <a:folHlink>
        <a:srgbClr val="B90064"/>
      </a:folHlink>
    </a:clrScheme>
    <a:fontScheme name="Custom 15">
      <a:majorFont>
        <a:latin typeface="Gotham Bold"/>
        <a:ea typeface=""/>
        <a:cs typeface=""/>
      </a:majorFont>
      <a:minorFont>
        <a:latin typeface="Gotham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ocumentClassification xmlns="d9840de0-e29d-4f57-8068-a923dc0207cb">Official</DocumentClassification>
    <DocumentDate xmlns="d9840de0-e29d-4f57-8068-a923dc0207cb" xsi:nil="true"/>
  </documentManagement>
</p:properties>
</file>

<file path=customXml/item2.xml><?xml version="1.0" encoding="utf-8"?>
<?mso-contentType ?>
<SharedContentType xmlns="Microsoft.SharePoint.Taxonomy.ContentTypeSync" SourceId="334a9f70-b992-4aed-8adb-f341fff9786c" ContentTypeId="0x0101000B56CBAD6BF0C9459FE05C04571B04F0"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5.xml><?xml version="1.0" encoding="utf-8"?>
<ct:contentTypeSchema xmlns:ct="http://schemas.microsoft.com/office/2006/metadata/contentType" xmlns:ma="http://schemas.microsoft.com/office/2006/metadata/properties/metaAttributes" ct:_="" ma:_="" ma:contentTypeName="TPR Document" ma:contentTypeID="0x0101000B56CBAD6BF0C9459FE05C04571B04F000A10B0F9EF4F2114A9207CD0814002E47" ma:contentTypeVersion="4" ma:contentTypeDescription="TPR Document" ma:contentTypeScope="" ma:versionID="2073840484da11ceaf2ff8fdbaa311f0">
  <xsd:schema xmlns:xsd="http://www.w3.org/2001/XMLSchema" xmlns:xs="http://www.w3.org/2001/XMLSchema" xmlns:p="http://schemas.microsoft.com/office/2006/metadata/properties" xmlns:ns2="d9840de0-e29d-4f57-8068-a923dc0207cb" targetNamespace="http://schemas.microsoft.com/office/2006/metadata/properties" ma:root="true" ma:fieldsID="6ad7ba990507d02e98cae333002d69d6" ns2:_="">
    <xsd:import namespace="d9840de0-e29d-4f57-8068-a923dc0207cb"/>
    <xsd:element name="properties">
      <xsd:complexType>
        <xsd:sequence>
          <xsd:element name="documentManagement">
            <xsd:complexType>
              <xsd:all>
                <xsd:element ref="ns2:_dlc_DocId" minOccurs="0"/>
                <xsd:element ref="ns2:_dlc_DocIdUrl" minOccurs="0"/>
                <xsd:element ref="ns2:_dlc_DocIdPersistId" minOccurs="0"/>
                <xsd:element ref="ns2:DocumentClassification"/>
                <xsd:element ref="ns2:Docum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40de0-e29d-4f57-8068-a923dc0207c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umentClassification" ma:index="11" ma:displayName="Document Classification" ma:default="Official" ma:internalName="DocumentClassification">
      <xsd:simpleType>
        <xsd:restriction base="dms:Choice">
          <xsd:enumeration value="Official"/>
          <xsd:enumeration value="Official-Sensitive-Contract"/>
          <xsd:enumeration value="Official-Sensitive-Governance"/>
          <xsd:enumeration value="Official-Sensitive-Personal"/>
          <xsd:enumeration value="Official-Sensitive-UPSI"/>
          <xsd:enumeration value="Official-Sensitive-PAYE"/>
        </xsd:restriction>
      </xsd:simpleType>
    </xsd:element>
    <xsd:element name="DocumentDate" ma:index="12" nillable="true" ma:displayName="Document Date" ma:internalName="Document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5776EF-1102-4C96-836C-681AD88DAA95}">
  <ds:schemaRefs>
    <ds:schemaRef ds:uri="http://schemas.openxmlformats.org/package/2006/metadata/core-properties"/>
    <ds:schemaRef ds:uri="http://purl.org/dc/dcmitype/"/>
    <ds:schemaRef ds:uri="http://schemas.microsoft.com/office/infopath/2007/PartnerControls"/>
    <ds:schemaRef ds:uri="d9840de0-e29d-4f57-8068-a923dc0207cb"/>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FB552385-9E21-47DE-9F5C-0DC43A96588A}">
  <ds:schemaRefs>
    <ds:schemaRef ds:uri="Microsoft.SharePoint.Taxonomy.ContentTypeSync"/>
  </ds:schemaRefs>
</ds:datastoreItem>
</file>

<file path=customXml/itemProps3.xml><?xml version="1.0" encoding="utf-8"?>
<ds:datastoreItem xmlns:ds="http://schemas.openxmlformats.org/officeDocument/2006/customXml" ds:itemID="{A4CEA685-657C-459B-BD2B-DDD4C9FF18F5}">
  <ds:schemaRefs>
    <ds:schemaRef ds:uri="http://schemas.microsoft.com/sharepoint/v3/contenttype/forms"/>
  </ds:schemaRefs>
</ds:datastoreItem>
</file>

<file path=customXml/itemProps4.xml><?xml version="1.0" encoding="utf-8"?>
<ds:datastoreItem xmlns:ds="http://schemas.openxmlformats.org/officeDocument/2006/customXml" ds:itemID="{82DAACAF-D0F2-4A06-A728-BD8BA133E34D}">
  <ds:schemaRefs>
    <ds:schemaRef ds:uri="http://schemas.microsoft.com/sharepoint/events"/>
  </ds:schemaRefs>
</ds:datastoreItem>
</file>

<file path=customXml/itemProps5.xml><?xml version="1.0" encoding="utf-8"?>
<ds:datastoreItem xmlns:ds="http://schemas.openxmlformats.org/officeDocument/2006/customXml" ds:itemID="{9B4185F5-F371-4CE5-A187-6D1FB85EA754}">
  <ds:schemaRefs>
    <ds:schemaRef ds:uri="d9840de0-e29d-4f57-8068-a923dc0207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05d05b1-7db3-4dfe-8822-8e71c1898bf6}" enabled="0" method="" siteId="{f05d05b1-7db3-4dfe-8822-8e71c1898bf6}" removed="1"/>
</clbl:labelList>
</file>

<file path=docProps/app.xml><?xml version="1.0" encoding="utf-8"?>
<Properties xmlns="http://schemas.openxmlformats.org/officeDocument/2006/extended-properties" xmlns:vt="http://schemas.openxmlformats.org/officeDocument/2006/docPropsVTypes">
  <TotalTime>3231</TotalTime>
  <Words>4069</Words>
  <Application>Microsoft Office PowerPoint</Application>
  <PresentationFormat>Widescreen</PresentationFormat>
  <Paragraphs>326</Paragraphs>
  <Slides>75</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Gotham</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Yves Jesion</dc:creator>
  <cp:lastModifiedBy>Gough, Briony</cp:lastModifiedBy>
  <cp:revision>2</cp:revision>
  <dcterms:created xsi:type="dcterms:W3CDTF">2022-04-11T18:14:13Z</dcterms:created>
  <dcterms:modified xsi:type="dcterms:W3CDTF">2024-11-24T20:12:04Z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0x0101000B56CBAD6BF0C9459FE05C04571B04F000A10B0F9EF4F2114A9207CD0814002E47</vt:lpwstr>
  </property>
</Properties>
</file>