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516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regulator.sharepoint.com/teams/cs-c/group/"/>
    </mc:Choice>
  </mc:AlternateContent>
  <xr:revisionPtr revIDLastSave="0" documentId="8_{8946853C-A292-4D23-81A6-683A09490402}" xr6:coauthVersionLast="47" xr6:coauthVersionMax="47" xr10:uidLastSave="{00000000-0000-0000-0000-000000000000}"/>
  <bookViews>
    <workbookView xWindow="-110" yWindow="-110" windowWidth="19420" windowHeight="10300" xr2:uid="{2635D53D-5ECD-4506-9D71-C81EFBEE379A}"/>
  </bookViews>
  <sheets>
    <sheet name="Contracts Register " sheetId="1" r:id="rId1"/>
  </sheets>
  <definedNames>
    <definedName name="_xlnm._FilterDatabase" localSheetId="0" hidden="1">'Contracts Register '!$B$2:$E$168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723" uniqueCount="691">
  <si>
    <t xml:space="preserve">Contracts Register </t>
  </si>
  <si>
    <t>September 2026</t>
  </si>
  <si>
    <t>Description</t>
  </si>
  <si>
    <t>Main Contractor</t>
  </si>
  <si>
    <t>End Delivery Date</t>
  </si>
  <si>
    <t>Contract Ref</t>
  </si>
  <si>
    <t>​Guided Retirement PPI Consortia Research</t>
  </si>
  <si>
    <t>Pensions Policy Institute</t>
  </si>
  <si>
    <t>PA0072</t>
  </si>
  <si>
    <t xml:space="preserve">​Governance metric independent oversight </t>
  </si>
  <si>
    <t>Daniela Silcock Pensions Research</t>
  </si>
  <si>
    <t>PA0067</t>
  </si>
  <si>
    <t>Precisely</t>
  </si>
  <si>
    <t>Precisely Europe Software and Data Limited</t>
  </si>
  <si>
    <t>IT21001P</t>
  </si>
  <si>
    <t>Media Monitoring Services</t>
  </si>
  <si>
    <t>Onclusive (Precise Media Monitoring Limited)</t>
  </si>
  <si>
    <t>TPR1449</t>
  </si>
  <si>
    <t>Qualtrics Survey Design Licenses</t>
  </si>
  <si>
    <t>Qualtrics LLC</t>
  </si>
  <si>
    <t>PA0026</t>
  </si>
  <si>
    <t>D&amp;B Licences</t>
  </si>
  <si>
    <t>Dun &amp; Bradstreet Limited</t>
  </si>
  <si>
    <t>TPR1364</t>
  </si>
  <si>
    <t>FAME licences &amp; API Data</t>
  </si>
  <si>
    <t>Bureau van Dijk</t>
  </si>
  <si>
    <t>FLR22001B</t>
  </si>
  <si>
    <t>Pensions UK Conference Stand 2026</t>
  </si>
  <si>
    <t>Pensions UK (Pensions and Lifetime Savings Association)</t>
  </si>
  <si>
    <t>PA0094</t>
  </si>
  <si>
    <t>Pensions Policy Institute Platinum Membership</t>
  </si>
  <si>
    <t>STA0036</t>
  </si>
  <si>
    <t>VirusTotal URL Scanne</t>
  </si>
  <si>
    <t>VirusTotal</t>
  </si>
  <si>
    <t>IT22002F</t>
  </si>
  <si>
    <t>Adapt Authoring Tool (AAT) Subscription</t>
  </si>
  <si>
    <t>City &amp; Guilds Kineo Limited</t>
  </si>
  <si>
    <t>TPR1509</t>
  </si>
  <si>
    <t xml:space="preserve">Police National Computer Checks </t>
  </si>
  <si>
    <t>The Office of the Police &amp; Crime Commissioner for Hampshire</t>
  </si>
  <si>
    <t>FLR17/001D</t>
  </si>
  <si>
    <t>RoadMap Tool (ProdPad)</t>
  </si>
  <si>
    <t>CreateShift Ltd</t>
  </si>
  <si>
    <t>PA0046</t>
  </si>
  <si>
    <t>Internet Circuits</t>
  </si>
  <si>
    <t>Exponential-e Limited</t>
  </si>
  <si>
    <t>TPR1349</t>
  </si>
  <si>
    <t>Envelope Machine Service Contract</t>
  </si>
  <si>
    <t>Neopost</t>
  </si>
  <si>
    <t>TPR1017</t>
  </si>
  <si>
    <t>Web and PDF Accessibility Audit and Testing Services</t>
  </si>
  <si>
    <t>CIVIC Computing Ltd</t>
  </si>
  <si>
    <t>TPR1515</t>
  </si>
  <si>
    <t>Furniture (Telecom House)</t>
  </si>
  <si>
    <t>Showcase PSR Portsdown Ltd</t>
  </si>
  <si>
    <t>TPR1580</t>
  </si>
  <si>
    <t>ManageEngine Software Suite</t>
  </si>
  <si>
    <t>Softcat Ltd</t>
  </si>
  <si>
    <t>TPR1615</t>
  </si>
  <si>
    <t>Cloud-Based Booking Platform</t>
  </si>
  <si>
    <t>Matrix Booking Limited</t>
  </si>
  <si>
    <t>TPR1369</t>
  </si>
  <si>
    <t>LGBT Great Membership</t>
  </si>
  <si>
    <t>LGBT Great Limited</t>
  </si>
  <si>
    <t>PA0050</t>
  </si>
  <si>
    <t xml:space="preserve">Inclusive Employers Membership </t>
  </si>
  <si>
    <t>Inclusive Employers</t>
  </si>
  <si>
    <t>TPR1617</t>
  </si>
  <si>
    <t xml:space="preserve">Carers UK - Employers for Carers Essentials Membership 2024 – 2027 </t>
  </si>
  <si>
    <t>Carers UK</t>
  </si>
  <si>
    <t>STA0076</t>
  </si>
  <si>
    <t xml:space="preserve">​Barrister Resource  </t>
  </si>
  <si>
    <t>Outer Temple Chambers</t>
  </si>
  <si>
    <t>PA0054</t>
  </si>
  <si>
    <t xml:space="preserve">Event Venue Booking System </t>
  </si>
  <si>
    <t>Calder Conferences Limited</t>
  </si>
  <si>
    <t>TPR1598</t>
  </si>
  <si>
    <t>Business Travel and Accommodation Booking System</t>
  </si>
  <si>
    <t>Clarity Travel Limited</t>
  </si>
  <si>
    <t>TPR1597</t>
  </si>
  <si>
    <t>Event Management Services</t>
  </si>
  <si>
    <t>One Two Agency Ltd</t>
  </si>
  <si>
    <t>TPR1500</t>
  </si>
  <si>
    <t>Mural Software for Digital Service Delivery Programme</t>
  </si>
  <si>
    <t>Mural</t>
  </si>
  <si>
    <t>MISC22001O</t>
  </si>
  <si>
    <t>AI Capability Training</t>
  </si>
  <si>
    <t>CAMBRIDGE SPARK LIMITED</t>
  </si>
  <si>
    <t>PA0111</t>
  </si>
  <si>
    <t>Website Content Rationalisation Consultancy (Quietroom)</t>
  </si>
  <si>
    <t>Quietroom Limited</t>
  </si>
  <si>
    <t>PA0104</t>
  </si>
  <si>
    <t>Support for DDaT and  Business Change Capability review</t>
  </si>
  <si>
    <t xml:space="preserve">GREENSOLAN LTD </t>
  </si>
  <si>
    <t>PA0096</t>
  </si>
  <si>
    <t>Business Disability Forum Membership</t>
  </si>
  <si>
    <t>Business Disability Forum</t>
  </si>
  <si>
    <t>PA0049</t>
  </si>
  <si>
    <t>Financial Market Data Feed</t>
  </si>
  <si>
    <t>LSEG</t>
  </si>
  <si>
    <t>TPR1568</t>
  </si>
  <si>
    <t>DB Schemes Survey 2024-2027</t>
  </si>
  <si>
    <t>OMB Research Limited</t>
  </si>
  <si>
    <t>TPR1300/010</t>
  </si>
  <si>
    <t>DC Schemes Survey 2024-2027</t>
  </si>
  <si>
    <t>TPR1300/012</t>
  </si>
  <si>
    <t>P2P System</t>
  </si>
  <si>
    <t>Basware</t>
  </si>
  <si>
    <t>TPR1513</t>
  </si>
  <si>
    <t>Drivers License Checking Service</t>
  </si>
  <si>
    <t>License Check Limited</t>
  </si>
  <si>
    <t>TPR1401</t>
  </si>
  <si>
    <t>Media Planning and Buying Services</t>
  </si>
  <si>
    <t>Republic of Media</t>
  </si>
  <si>
    <t>TPR1441</t>
  </si>
  <si>
    <t>Creative Specialist Partner</t>
  </si>
  <si>
    <t>Accenture (UK) Ltd</t>
  </si>
  <si>
    <t>TPR1443</t>
  </si>
  <si>
    <t>Figma</t>
  </si>
  <si>
    <t>Figma Inc.</t>
  </si>
  <si>
    <t>PA0058</t>
  </si>
  <si>
    <t xml:space="preserve">E-Learning Authoring Tool </t>
  </si>
  <si>
    <t>Omniplex</t>
  </si>
  <si>
    <t>TPR1529</t>
  </si>
  <si>
    <t>Easit Travel Membership (2024 - 2027)</t>
  </si>
  <si>
    <t>Easit</t>
  </si>
  <si>
    <t>STA0039</t>
  </si>
  <si>
    <t xml:space="preserve">Audio Recording &amp; Transcription Services </t>
  </si>
  <si>
    <t>thebigword Interpreting Services LTD</t>
  </si>
  <si>
    <t>TPR1596</t>
  </si>
  <si>
    <t>Patch My PC</t>
  </si>
  <si>
    <t>Howell Technology Group</t>
  </si>
  <si>
    <t>TPR1686</t>
  </si>
  <si>
    <t>Office Supplies</t>
  </si>
  <si>
    <t>BANNER GROUP LIMITED</t>
  </si>
  <si>
    <t>TPR1609</t>
  </si>
  <si>
    <t>PSN Connect - Cloud to PSN Service</t>
  </si>
  <si>
    <t xml:space="preserve">Cloud Gateway Limited </t>
  </si>
  <si>
    <t>TPR1396</t>
  </si>
  <si>
    <t xml:space="preserve">Barbour Consolidated - Information Service </t>
  </si>
  <si>
    <t>Barbour EHS Limited</t>
  </si>
  <si>
    <t>PA0053</t>
  </si>
  <si>
    <t>Managed Evacuation System (Telecom House)</t>
  </si>
  <si>
    <t>TAGEVAC LIMITED</t>
  </si>
  <si>
    <t>MISC22/001L</t>
  </si>
  <si>
    <t>Defibrillator Servicing</t>
  </si>
  <si>
    <t>Cardiaid</t>
  </si>
  <si>
    <t>STA0042</t>
  </si>
  <si>
    <t xml:space="preserve">Identity Server 6 </t>
  </si>
  <si>
    <t>Duende</t>
  </si>
  <si>
    <t>PA0066</t>
  </si>
  <si>
    <t>Redgate SQL Provision Subscription</t>
  </si>
  <si>
    <t>Red Gate Software Limited</t>
  </si>
  <si>
    <t>STA0107</t>
  </si>
  <si>
    <t>Courier Services</t>
  </si>
  <si>
    <t>Citysprint UK ltd</t>
  </si>
  <si>
    <t>TPR1671</t>
  </si>
  <si>
    <t>NCrunch Licences</t>
  </si>
  <si>
    <t>NCrunch</t>
  </si>
  <si>
    <t>PA0070</t>
  </si>
  <si>
    <t>High Court Enforcement Services</t>
  </si>
  <si>
    <t>Marston Holding Limited</t>
  </si>
  <si>
    <t>TPR1172</t>
  </si>
  <si>
    <t>Unified Comms</t>
  </si>
  <si>
    <t>Corporate Project Solutions Limited (CPS)</t>
  </si>
  <si>
    <t>TPR1499</t>
  </si>
  <si>
    <t>Hybrid Internal Audit Services</t>
  </si>
  <si>
    <t>BDO LLP</t>
  </si>
  <si>
    <t>TPR1659</t>
  </si>
  <si>
    <t>Health and Safety Equipment</t>
  </si>
  <si>
    <t>Posturite Limited</t>
  </si>
  <si>
    <t>TPR1412</t>
  </si>
  <si>
    <t>Internet Domain Names</t>
  </si>
  <si>
    <t>Safenames Ltd</t>
  </si>
  <si>
    <t>TPR1446</t>
  </si>
  <si>
    <t>Datylon for Illustrator</t>
  </si>
  <si>
    <t xml:space="preserve">Datylon </t>
  </si>
  <si>
    <t>PA0040</t>
  </si>
  <si>
    <t>TeamViewer</t>
  </si>
  <si>
    <t>Teamviewer</t>
  </si>
  <si>
    <t>PA0074</t>
  </si>
  <si>
    <t>Exalate</t>
  </si>
  <si>
    <t>PA0069</t>
  </si>
  <si>
    <t>2024 – 2027 Coding, Data Tables, Analysis and Presentation</t>
  </si>
  <si>
    <t>TPR1300/011</t>
  </si>
  <si>
    <t>Stakeholder Research Programme 2026</t>
  </si>
  <si>
    <t>Thinks Insight and Strategy (Britain Thinks) Limited</t>
  </si>
  <si>
    <t>TPR1300/015</t>
  </si>
  <si>
    <t>Mobile Telephony &amp; Hardware 2026</t>
  </si>
  <si>
    <t>Vodafone Limited</t>
  </si>
  <si>
    <t>TPR1675</t>
  </si>
  <si>
    <t xml:space="preserve">User Accessibility Research Service  </t>
  </si>
  <si>
    <t>This Is Gain (Nomensa)</t>
  </si>
  <si>
    <t>TPR1702</t>
  </si>
  <si>
    <t>Social Media Management and Listening Services</t>
  </si>
  <si>
    <t>Hootsuite</t>
  </si>
  <si>
    <t>TPR1536</t>
  </si>
  <si>
    <t>Internet Investigation &amp; Case Management Platform</t>
  </si>
  <si>
    <t>Internet Investigation Solutions Ltd</t>
  </si>
  <si>
    <t>TPR1551</t>
  </si>
  <si>
    <t>Professional Pensions Subscription</t>
  </si>
  <si>
    <t xml:space="preserve">Incisive Media Investments Limited </t>
  </si>
  <si>
    <t>STA0057</t>
  </si>
  <si>
    <t xml:space="preserve">Automatic Enrolment Strategy Support </t>
  </si>
  <si>
    <t>PA CONSULTING SERVICES LTD</t>
  </si>
  <si>
    <t>TPR1752</t>
  </si>
  <si>
    <t xml:space="preserve">Flu Vaccine Vouchers </t>
  </si>
  <si>
    <t>Optima Health</t>
  </si>
  <si>
    <t>PA0099</t>
  </si>
  <si>
    <t>Actuarial Stochastic Superfund Modelling</t>
  </si>
  <si>
    <t>Mercer Limited</t>
  </si>
  <si>
    <t>TPR1652</t>
  </si>
  <si>
    <t>Command Papers</t>
  </si>
  <si>
    <t>HH Associates Ltd</t>
  </si>
  <si>
    <t>TPR1636</t>
  </si>
  <si>
    <t>UKRN subscription</t>
  </si>
  <si>
    <t>Civil Aviation Authority</t>
  </si>
  <si>
    <t>PA0006</t>
  </si>
  <si>
    <t>I2 Analyst’s Notebook Subscription Support</t>
  </si>
  <si>
    <t>Specialist Computer Centres</t>
  </si>
  <si>
    <t>TPR1637</t>
  </si>
  <si>
    <t>Insurance Brokerage Services</t>
  </si>
  <si>
    <t xml:space="preserve">Forum Finance Ltd T/A Forum Insurance </t>
  </si>
  <si>
    <t>TPR1588</t>
  </si>
  <si>
    <t>Civil Service Jobs Annual Fees</t>
  </si>
  <si>
    <t>Cabinet Office</t>
  </si>
  <si>
    <t>STA0069</t>
  </si>
  <si>
    <t>Sage Support &amp; Licensing</t>
  </si>
  <si>
    <t>UTILIZE PLC</t>
  </si>
  <si>
    <t>STA0004</t>
  </si>
  <si>
    <t>Strategic Communications Support Services</t>
  </si>
  <si>
    <t>Four Communications Group</t>
  </si>
  <si>
    <t>TPR1520</t>
  </si>
  <si>
    <t>IWG Spaces - Birmingham Hub</t>
  </si>
  <si>
    <t>IW Group</t>
  </si>
  <si>
    <t>STA0065</t>
  </si>
  <si>
    <t>Fire Safety Training</t>
  </si>
  <si>
    <t>St Johns Ambulance</t>
  </si>
  <si>
    <t>STA0061</t>
  </si>
  <si>
    <t>First Aid Training</t>
  </si>
  <si>
    <t>STA0060</t>
  </si>
  <si>
    <t>Mobile Signal Boosting Telecom House</t>
  </si>
  <si>
    <t>TPR1471</t>
  </si>
  <si>
    <t>FIN-NET Membership</t>
  </si>
  <si>
    <t>Financial Crime Information Network</t>
  </si>
  <si>
    <t>TPR1467</t>
  </si>
  <si>
    <t>SIS Access</t>
  </si>
  <si>
    <t>Financial Conduct Authority</t>
  </si>
  <si>
    <t>TPR1465</t>
  </si>
  <si>
    <t>Web Management Tool</t>
  </si>
  <si>
    <t>Sitemorse</t>
  </si>
  <si>
    <t>TPR1460</t>
  </si>
  <si>
    <t>LCP Quatertly Investment Bulletin</t>
  </si>
  <si>
    <t>Lane Clark &amp; Peacock LLP</t>
  </si>
  <si>
    <t>REGPOL18/001L</t>
  </si>
  <si>
    <t>Joint Asset Recovery Database (JARD)</t>
  </si>
  <si>
    <t>Home Office</t>
  </si>
  <si>
    <t>FLR21001E</t>
  </si>
  <si>
    <t>Azure Resiliency</t>
  </si>
  <si>
    <t>TPR1640</t>
  </si>
  <si>
    <t>Python</t>
  </si>
  <si>
    <t>TPR1724</t>
  </si>
  <si>
    <t>Shredding Services</t>
  </si>
  <si>
    <t>Shred Station Ltd</t>
  </si>
  <si>
    <t>TPR1421</t>
  </si>
  <si>
    <t>HR Employment Law Support</t>
  </si>
  <si>
    <t>Browne Jacobson LLP</t>
  </si>
  <si>
    <t>TPR1264</t>
  </si>
  <si>
    <t>Superfund Assessment 2026</t>
  </si>
  <si>
    <t>TLT LLP</t>
  </si>
  <si>
    <t>TPR1701</t>
  </si>
  <si>
    <t>MFD (Multiple Function Devices)</t>
  </si>
  <si>
    <t>Canon (UK) Ltd</t>
  </si>
  <si>
    <t>TPR1444</t>
  </si>
  <si>
    <t>Docker</t>
  </si>
  <si>
    <t>Bechtle Direct Ltd</t>
  </si>
  <si>
    <t>TPR1723</t>
  </si>
  <si>
    <t>BACS Services License and Related Subscriptions</t>
  </si>
  <si>
    <t>Bottomline Technologies</t>
  </si>
  <si>
    <t>STA0009</t>
  </si>
  <si>
    <t xml:space="preserve">SMS Provision </t>
  </si>
  <si>
    <t>24X Limited</t>
  </si>
  <si>
    <t>IT20001T</t>
  </si>
  <si>
    <t>Legal Advisor for Employment Tribunals</t>
  </si>
  <si>
    <t>DLA Piper</t>
  </si>
  <si>
    <t>TPR1634</t>
  </si>
  <si>
    <t>Fire Risk Assessment and Fire Door Inspection Services</t>
  </si>
  <si>
    <t>Pyrotech</t>
  </si>
  <si>
    <t>TPR1368</t>
  </si>
  <si>
    <t>Victim Support Sevice</t>
  </si>
  <si>
    <t xml:space="preserve">City of London Police </t>
  </si>
  <si>
    <t>TPR1232</t>
  </si>
  <si>
    <t>Decision Drivers for Surplus Use and Discretionary Increases</t>
  </si>
  <si>
    <t>TPR1300/016</t>
  </si>
  <si>
    <t>Evac Chairs (Telecom House)</t>
  </si>
  <si>
    <t>Evac Chair International Limited</t>
  </si>
  <si>
    <t>TPR1440</t>
  </si>
  <si>
    <t xml:space="preserve">Rent Analysis Assessment </t>
  </si>
  <si>
    <t>Knight Frank LLP</t>
  </si>
  <si>
    <t>PA0077</t>
  </si>
  <si>
    <t>Annual Copyright License for Newspapers</t>
  </si>
  <si>
    <t>NLA Media Access Limited</t>
  </si>
  <si>
    <t>PA0007</t>
  </si>
  <si>
    <t xml:space="preserve">HR Professional Subscription </t>
  </si>
  <si>
    <t>LNRS Data Service Limited</t>
  </si>
  <si>
    <t>TPR1491</t>
  </si>
  <si>
    <t>Financial Times Subscription 2026/27</t>
  </si>
  <si>
    <t>Financial Times</t>
  </si>
  <si>
    <t>PA0083</t>
  </si>
  <si>
    <t>Data Protection Fee</t>
  </si>
  <si>
    <t>Information Commissioner's Office (ICO)</t>
  </si>
  <si>
    <t>PA0039</t>
  </si>
  <si>
    <t>Milk Delivery</t>
  </si>
  <si>
    <t>Sun Harvest Ltd</t>
  </si>
  <si>
    <t>PA0004</t>
  </si>
  <si>
    <t>TPR Branded Promotional Items</t>
  </si>
  <si>
    <t>Paragon Customer Communcations (London) Ltd.</t>
  </si>
  <si>
    <t>TPR1570</t>
  </si>
  <si>
    <t xml:space="preserve">Print Services </t>
  </si>
  <si>
    <t>Paragon Customer Communications (London) Ltd.</t>
  </si>
  <si>
    <t>TPR1452</t>
  </si>
  <si>
    <t>Catering Services (Telecom House)</t>
  </si>
  <si>
    <t>Frankie Vaughns</t>
  </si>
  <si>
    <t>TPR1453</t>
  </si>
  <si>
    <t xml:space="preserve">Eye Care Vouchers </t>
  </si>
  <si>
    <t xml:space="preserve">Specsavers Optical Superstores Limited </t>
  </si>
  <si>
    <t>TPR1692</t>
  </si>
  <si>
    <t>Umbraco usync</t>
  </si>
  <si>
    <t>Umbraco</t>
  </si>
  <si>
    <t>PA0091</t>
  </si>
  <si>
    <t>Job Evaluation System (JEM)</t>
  </si>
  <si>
    <t>Korn Ferry (UK) Limited</t>
  </si>
  <si>
    <t>STA0068</t>
  </si>
  <si>
    <t>Payroll and HR Solution</t>
  </si>
  <si>
    <t>MHR International Uk</t>
  </si>
  <si>
    <t>TPR1477</t>
  </si>
  <si>
    <t>TPR Digital Services Delivery (DSD) Strategic Partner</t>
  </si>
  <si>
    <t>Kainos Software Limited</t>
  </si>
  <si>
    <t>TPR1428</t>
  </si>
  <si>
    <t xml:space="preserve">MPLC Licenses </t>
  </si>
  <si>
    <t>Motion Picture Licensing Company Limited</t>
  </si>
  <si>
    <t>PA0093</t>
  </si>
  <si>
    <t>Employee Engagement &amp; Employee Listening</t>
  </si>
  <si>
    <t>HiveHR</t>
  </si>
  <si>
    <t>TPR1523</t>
  </si>
  <si>
    <t>Cabot Square Space</t>
  </si>
  <si>
    <t>The Office of Rail and Road</t>
  </si>
  <si>
    <t>PA0092</t>
  </si>
  <si>
    <t xml:space="preserve">CLA Licenses </t>
  </si>
  <si>
    <t>The Copyright Licensing Agency Ltd</t>
  </si>
  <si>
    <t>PA0097</t>
  </si>
  <si>
    <t>2026 Governance and Trusteeship Qualitative Research</t>
  </si>
  <si>
    <t>London Economics</t>
  </si>
  <si>
    <t>TPR1300/017</t>
  </si>
  <si>
    <t>Specialist Recruitment Agency</t>
  </si>
  <si>
    <t>Ardent Recruitment Limited</t>
  </si>
  <si>
    <t>PA0095</t>
  </si>
  <si>
    <t>Render</t>
  </si>
  <si>
    <t>STA0025</t>
  </si>
  <si>
    <t>Audio Visual Support</t>
  </si>
  <si>
    <t>GVAV Ltd</t>
  </si>
  <si>
    <t>TPR1654</t>
  </si>
  <si>
    <t>Climate Literacy Training</t>
  </si>
  <si>
    <t>Speak Carbon Collective CIC</t>
  </si>
  <si>
    <t>TPR1475</t>
  </si>
  <si>
    <t>Times &amp; Sunday Times Subscription</t>
  </si>
  <si>
    <t>News UK &amp; Ireland Ltd</t>
  </si>
  <si>
    <t>STA0080</t>
  </si>
  <si>
    <t>Occupeye Sensors</t>
  </si>
  <si>
    <t>FM:Systems Europe Ltd</t>
  </si>
  <si>
    <t>PA0088</t>
  </si>
  <si>
    <t>Testing as a Managed Service</t>
  </si>
  <si>
    <t>Qualitest Group UK Limited</t>
  </si>
  <si>
    <t>TPR1725</t>
  </si>
  <si>
    <t xml:space="preserve">Education News &amp; Media </t>
  </si>
  <si>
    <t>Press Association</t>
  </si>
  <si>
    <t>STA0078</t>
  </si>
  <si>
    <t xml:space="preserve">Health &amp; Safety E-Learning </t>
  </si>
  <si>
    <t>Ideagen Gael Ltd</t>
  </si>
  <si>
    <t>TPR1550</t>
  </si>
  <si>
    <t>ER Studio – Data Modelling Tool</t>
  </si>
  <si>
    <t>SoftwareOne UK Ltd</t>
  </si>
  <si>
    <t>TPR1601</t>
  </si>
  <si>
    <t>Cyber Incident Response Partner and Ethical Hacking Services</t>
  </si>
  <si>
    <t>NCC Group Security Services Limited. Trading as NCC Group</t>
  </si>
  <si>
    <t>TPR1567</t>
  </si>
  <si>
    <t>Board Paper Access Software</t>
  </si>
  <si>
    <t>Azeus UK Limited</t>
  </si>
  <si>
    <t>TPR1481</t>
  </si>
  <si>
    <t>Occupational Health and EAP Services</t>
  </si>
  <si>
    <t>PAM Wellness Ltd</t>
  </si>
  <si>
    <t>TPR1644</t>
  </si>
  <si>
    <t xml:space="preserve">Signage Software </t>
  </si>
  <si>
    <t>ScreenCloud</t>
  </si>
  <si>
    <t>TPR1586</t>
  </si>
  <si>
    <t>Podcast Hosting Solution</t>
  </si>
  <si>
    <t>Buzzsprout</t>
  </si>
  <si>
    <t>TPR1103</t>
  </si>
  <si>
    <t>DataIQ Membership</t>
  </si>
  <si>
    <t>DataIQ</t>
  </si>
  <si>
    <t>PA0030</t>
  </si>
  <si>
    <t>Forcepoint</t>
  </si>
  <si>
    <t>Bytes Software Services Ltd</t>
  </si>
  <si>
    <t>TPR1672</t>
  </si>
  <si>
    <t xml:space="preserve">Envelope Opening Machine </t>
  </si>
  <si>
    <t>TMR Executive Agency Ltd</t>
  </si>
  <si>
    <t>TPR1525</t>
  </si>
  <si>
    <t>HMRC RTI and PAYE Data</t>
  </si>
  <si>
    <t>HMRC</t>
  </si>
  <si>
    <t>TPR1574</t>
  </si>
  <si>
    <t>IT Asset Disposal</t>
  </si>
  <si>
    <t>TPR1573</t>
  </si>
  <si>
    <t>Access Intelligence Media and Communications Limited (Vuelio)</t>
  </si>
  <si>
    <t>TPR1718</t>
  </si>
  <si>
    <t>Virtual Sim Card</t>
  </si>
  <si>
    <t>Flextel</t>
  </si>
  <si>
    <t>STA0086</t>
  </si>
  <si>
    <t>Company Information &amp; Financial Data and Search 2026</t>
  </si>
  <si>
    <t>Moody's Analytics UK Ltd</t>
  </si>
  <si>
    <t>PA0022</t>
  </si>
  <si>
    <t>Trace &amp; Profile Investigative Licenses</t>
  </si>
  <si>
    <t>GB Group plc</t>
  </si>
  <si>
    <t>TPR1673</t>
  </si>
  <si>
    <t>Lenovo Approved Repair Agent</t>
  </si>
  <si>
    <t>Flextronics Global Services Manchester Limited</t>
  </si>
  <si>
    <t>STA0102</t>
  </si>
  <si>
    <t>Company Financial and Credit Scoring</t>
  </si>
  <si>
    <t>Company Watch</t>
  </si>
  <si>
    <t>STA0093</t>
  </si>
  <si>
    <t>TPR1743</t>
  </si>
  <si>
    <t>Event Management Tool</t>
  </si>
  <si>
    <t xml:space="preserve">sli.do s. r. o. </t>
  </si>
  <si>
    <t>STA0084</t>
  </si>
  <si>
    <t xml:space="preserve">PSPS Survey Research </t>
  </si>
  <si>
    <t>TPR1300/014</t>
  </si>
  <si>
    <t>Process Serving</t>
  </si>
  <si>
    <t>Tremark Associates</t>
  </si>
  <si>
    <t>TPR1418</t>
  </si>
  <si>
    <t>Job Aide Support</t>
  </si>
  <si>
    <t>Neuro-Sparks Business Solutions</t>
  </si>
  <si>
    <t>PA0065</t>
  </si>
  <si>
    <t>Recruitment Advertising</t>
  </si>
  <si>
    <t>TMP Worldwide</t>
  </si>
  <si>
    <t>TPR1613</t>
  </si>
  <si>
    <t>Waste Collection &amp; Recycling</t>
  </si>
  <si>
    <t>Recorra South East Limited</t>
  </si>
  <si>
    <t>STA0046</t>
  </si>
  <si>
    <t>Parliamentary Monitoring</t>
  </si>
  <si>
    <t>Randall's Monitoring</t>
  </si>
  <si>
    <t>TPR1510</t>
  </si>
  <si>
    <t>Outplacement Services</t>
  </si>
  <si>
    <t>Lee Hecht Harrison Penna Limited</t>
  </si>
  <si>
    <t>TPR1703</t>
  </si>
  <si>
    <t>Job Board Posting &amp; Distribution Software</t>
  </si>
  <si>
    <t>Broadbean Technology Limited (a Veritone Company)</t>
  </si>
  <si>
    <t>TPR1624</t>
  </si>
  <si>
    <t>Intelligence Database System</t>
  </si>
  <si>
    <t>TPR1555</t>
  </si>
  <si>
    <t>KingswaySoft</t>
  </si>
  <si>
    <t>PA0071</t>
  </si>
  <si>
    <t>Retirement Saving Research Consortium</t>
  </si>
  <si>
    <t>Institute for Fiscal Studies</t>
  </si>
  <si>
    <t>PA0075</t>
  </si>
  <si>
    <t>Contact Centre Services</t>
  </si>
  <si>
    <t>HGS UK</t>
  </si>
  <si>
    <t>TPR1160</t>
  </si>
  <si>
    <t>Employee Commuting Emissions Platform</t>
  </si>
  <si>
    <t>Mobilityways</t>
  </si>
  <si>
    <t>TPR1592</t>
  </si>
  <si>
    <t>Enterprise Architecture Tool</t>
  </si>
  <si>
    <t>SAP (UK) Limited</t>
  </si>
  <si>
    <t>TPR1611</t>
  </si>
  <si>
    <t>Health &amp; Safety Management System</t>
  </si>
  <si>
    <t>Evalu-8 Software Limited</t>
  </si>
  <si>
    <t>TPR1608</t>
  </si>
  <si>
    <t>De-Duplication Tool</t>
  </si>
  <si>
    <t xml:space="preserve">Data8 Limited​ </t>
  </si>
  <si>
    <t>TPR1704</t>
  </si>
  <si>
    <t>Design as a Service</t>
  </si>
  <si>
    <t>Hippo Digital Ltd</t>
  </si>
  <si>
    <t>TPR1693</t>
  </si>
  <si>
    <t>Practical Law &amp; West Law Subscription 2025 - 2028</t>
  </si>
  <si>
    <t xml:space="preserve">Thomson Reuters (Professional) UK </t>
  </si>
  <si>
    <t>STA0113</t>
  </si>
  <si>
    <t>Lexis Nexis Subscription 2025 - 2028</t>
  </si>
  <si>
    <t>LexisNexis Butterworth's</t>
  </si>
  <si>
    <t>STA0112</t>
  </si>
  <si>
    <t>National Anti-Fraud Network (NAFN) Membership &amp; Checks</t>
  </si>
  <si>
    <t>Tameside Metropolitan Borough Council</t>
  </si>
  <si>
    <t>TPR1527</t>
  </si>
  <si>
    <t>Business Continuity Software</t>
  </si>
  <si>
    <t>Continuity 2</t>
  </si>
  <si>
    <t>TPR1726</t>
  </si>
  <si>
    <t>Cleaning Services (Telecom House)</t>
  </si>
  <si>
    <t>Churchill Contract Services  Ltd</t>
  </si>
  <si>
    <t>TPR1399</t>
  </si>
  <si>
    <t>Levy Payment Portal</t>
  </si>
  <si>
    <t>RBS WorldPay</t>
  </si>
  <si>
    <t>STA0055</t>
  </si>
  <si>
    <t>Plant Supply and Maintenance Service (Telecom House)</t>
  </si>
  <si>
    <t>Brighton Botanicals</t>
  </si>
  <si>
    <t>TPR1445</t>
  </si>
  <si>
    <t>E-Discovery, Disclosure and Data Capture Services</t>
  </si>
  <si>
    <t>Array eDiscovery (UK) Limited</t>
  </si>
  <si>
    <t>TPR1687</t>
  </si>
  <si>
    <t>Financial OCR Scanning, Digitising and Analysis Software Subscription</t>
  </si>
  <si>
    <t>ABM Intelligence Ltd</t>
  </si>
  <si>
    <t>TPR1630</t>
  </si>
  <si>
    <t>Umbraco Support</t>
  </si>
  <si>
    <t>STA0114</t>
  </si>
  <si>
    <t>Enforcement Northern Ireland</t>
  </si>
  <si>
    <t xml:space="preserve">Worthington Solicitors </t>
  </si>
  <si>
    <t>TPR1547</t>
  </si>
  <si>
    <t>CEO Coaching Services</t>
  </si>
  <si>
    <t>ARTURO CONSULTING LIMITED</t>
  </si>
  <si>
    <t>STA0017</t>
  </si>
  <si>
    <t>WTW Pay Benchmarking data</t>
  </si>
  <si>
    <t>Willis Towers Watson</t>
  </si>
  <si>
    <t>PA0015</t>
  </si>
  <si>
    <t>FM Hard Services (Telecom House)</t>
  </si>
  <si>
    <t>BAM Facilities Management Limited</t>
  </si>
  <si>
    <t>TPR1400</t>
  </si>
  <si>
    <t>Debit &amp; Credit Card Payments</t>
  </si>
  <si>
    <t>Global Payments UK Ltd</t>
  </si>
  <si>
    <t>STA0014</t>
  </si>
  <si>
    <t>Tenable</t>
  </si>
  <si>
    <t>TPR1648</t>
  </si>
  <si>
    <t>Gazette Data Feed</t>
  </si>
  <si>
    <t>Williams Lea</t>
  </si>
  <si>
    <t>PA0087</t>
  </si>
  <si>
    <t>Microsoft Support</t>
  </si>
  <si>
    <t>Foundation SP</t>
  </si>
  <si>
    <t>TPR1643</t>
  </si>
  <si>
    <t>NServiceBus</t>
  </si>
  <si>
    <t>Particular Software Inc</t>
  </si>
  <si>
    <t>PA0106</t>
  </si>
  <si>
    <t>Cisco Support 2025 - 2028</t>
  </si>
  <si>
    <t>ITGL</t>
  </si>
  <si>
    <t>TPR1602</t>
  </si>
  <si>
    <t>SEO Tool</t>
  </si>
  <si>
    <t xml:space="preserve">SEOmoz </t>
  </si>
  <si>
    <t>PA0001</t>
  </si>
  <si>
    <t>Royal Mail Postage Services</t>
  </si>
  <si>
    <t>Royal Mail Group Ltd</t>
  </si>
  <si>
    <t>PA0023</t>
  </si>
  <si>
    <t>RedFlags</t>
  </si>
  <si>
    <t>Think Cyber Security Ltd</t>
  </si>
  <si>
    <t>TPR1656</t>
  </si>
  <si>
    <t>Sharegate Migration Licences 2025 - 2028</t>
  </si>
  <si>
    <t>ShareGate</t>
  </si>
  <si>
    <t>IT22001R</t>
  </si>
  <si>
    <t xml:space="preserve"> Ransomware Software</t>
  </si>
  <si>
    <t>TPR1642</t>
  </si>
  <si>
    <t>Marketing Suite (TPR Comms management platform)</t>
  </si>
  <si>
    <t>TPR1594</t>
  </si>
  <si>
    <t>Service Desk Institute Membership</t>
  </si>
  <si>
    <t>Service Desk Institute</t>
  </si>
  <si>
    <t>PA0028</t>
  </si>
  <si>
    <t>ISO Accreditation</t>
  </si>
  <si>
    <t>LRQA Limited</t>
  </si>
  <si>
    <t>STA0098</t>
  </si>
  <si>
    <t>Pluralsight License Plan</t>
  </si>
  <si>
    <t>TPR1676</t>
  </si>
  <si>
    <t>Specialist Recruitment Agency - Analyst Recruitment</t>
  </si>
  <si>
    <t xml:space="preserve">Both The Andrews T/.A Spalding Goobey Associates </t>
  </si>
  <si>
    <t>PA0116</t>
  </si>
  <si>
    <t>Infinity Buttons - Dynamics 365 SharePoint Integration</t>
  </si>
  <si>
    <t xml:space="preserve">Magnetism </t>
  </si>
  <si>
    <t>STA0026</t>
  </si>
  <si>
    <t>Vending Machines: Lease &amp; Maintenance</t>
  </si>
  <si>
    <t xml:space="preserve">Westways Vending Ltd </t>
  </si>
  <si>
    <t>PA0014</t>
  </si>
  <si>
    <t>Security Operations Centre Services</t>
  </si>
  <si>
    <t>Aspire Technology Solutions Limited</t>
  </si>
  <si>
    <t>TPR1684</t>
  </si>
  <si>
    <t>LinkedIn Recruitment Platform</t>
  </si>
  <si>
    <t>LinkedIn Ireland Unlimited Company</t>
  </si>
  <si>
    <t>TPR1690</t>
  </si>
  <si>
    <t>Offsite Document Storage Services</t>
  </si>
  <si>
    <t>Iron Mountain (UK) PLC</t>
  </si>
  <si>
    <t>TPR1691</t>
  </si>
  <si>
    <t>Procurement Cards 2024-2028</t>
  </si>
  <si>
    <t>Natwest</t>
  </si>
  <si>
    <t>TPR1595</t>
  </si>
  <si>
    <t>Docusign</t>
  </si>
  <si>
    <t>DocuSign Inc</t>
  </si>
  <si>
    <t>PA0052</t>
  </si>
  <si>
    <t>Snyk (NSR DevSecOps)</t>
  </si>
  <si>
    <t>TPR1621</t>
  </si>
  <si>
    <t>Artillery</t>
  </si>
  <si>
    <t>PA0044</t>
  </si>
  <si>
    <t>Browserstack</t>
  </si>
  <si>
    <t>BrowserStack</t>
  </si>
  <si>
    <t>PA0047</t>
  </si>
  <si>
    <t>Progress WS_FTP Server</t>
  </si>
  <si>
    <t>TPR1711</t>
  </si>
  <si>
    <t>Mimecast</t>
  </si>
  <si>
    <t>TPR1695</t>
  </si>
  <si>
    <t>Solarwinds Subscription</t>
  </si>
  <si>
    <t>FluidOne Ltd</t>
  </si>
  <si>
    <t>TPR1709</t>
  </si>
  <si>
    <t xml:space="preserve">Risk Management &amp; Compliance System </t>
  </si>
  <si>
    <t>CoreStream Ltd</t>
  </si>
  <si>
    <t>TPR1658</t>
  </si>
  <si>
    <t>ITSM Tool</t>
  </si>
  <si>
    <t>Halo Service Solutions Ltd</t>
  </si>
  <si>
    <t>TPR1646</t>
  </si>
  <si>
    <t xml:space="preserve">Data Solutions </t>
  </si>
  <si>
    <t>Experian UK Limited</t>
  </si>
  <si>
    <t>TPR1708</t>
  </si>
  <si>
    <t>Adobe License Aggregation 2026</t>
  </si>
  <si>
    <t>TPR1720</t>
  </si>
  <si>
    <t xml:space="preserve">BPrO Subscription </t>
  </si>
  <si>
    <t xml:space="preserve">Bloomsbury Professional Ltd </t>
  </si>
  <si>
    <t>PA0002</t>
  </si>
  <si>
    <t>IPP Licensing 2026</t>
  </si>
  <si>
    <t>College of Policing Limited</t>
  </si>
  <si>
    <t>PA0045</t>
  </si>
  <si>
    <t xml:space="preserve">Institute of Regulation subscription </t>
  </si>
  <si>
    <t>Institute of Regulation</t>
  </si>
  <si>
    <t>PA0031</t>
  </si>
  <si>
    <t xml:space="preserve">Perspective Subscription </t>
  </si>
  <si>
    <t>Pendragon</t>
  </si>
  <si>
    <t>PA0063</t>
  </si>
  <si>
    <t>Corporation Tax 2026</t>
  </si>
  <si>
    <t>Ajaccts</t>
  </si>
  <si>
    <t>PA0055</t>
  </si>
  <si>
    <t>Determinations Panel Recruitment</t>
  </si>
  <si>
    <t>Hays Specialist Recruitment Ltd</t>
  </si>
  <si>
    <t>TPR1683</t>
  </si>
  <si>
    <t>Direct Debit Hosted Solution 2026</t>
  </si>
  <si>
    <t>Access PaySuite Ltd</t>
  </si>
  <si>
    <t>TPR1714</t>
  </si>
  <si>
    <t>TOGAF Corporate License</t>
  </si>
  <si>
    <t>The Open Group</t>
  </si>
  <si>
    <t>TPR426</t>
  </si>
  <si>
    <t>LMS Hosting Service (Trustee Toolkit and Moodle)</t>
  </si>
  <si>
    <t>The Development Manager</t>
  </si>
  <si>
    <t>TPR1698</t>
  </si>
  <si>
    <t>Debtwire Subscription</t>
  </si>
  <si>
    <t>Mergermarket Limited</t>
  </si>
  <si>
    <t>PA0012</t>
  </si>
  <si>
    <t>Pre-Employment Screening Provision</t>
  </si>
  <si>
    <t>VEREMARK LTD</t>
  </si>
  <si>
    <t>TPR1719</t>
  </si>
  <si>
    <t>Microsoft Enterprise Agreement 2026/29</t>
  </si>
  <si>
    <t>Phoenix Software</t>
  </si>
  <si>
    <t>TPR1700</t>
  </si>
  <si>
    <t>Access Paysuite Payment Platform</t>
  </si>
  <si>
    <t>TPR1738</t>
  </si>
  <si>
    <t>Web Scraping API</t>
  </si>
  <si>
    <t>Vostock Inc</t>
  </si>
  <si>
    <t>PA0048</t>
  </si>
  <si>
    <t>Employee Benefits &amp; Services</t>
  </si>
  <si>
    <t>Reward Gateway (UK) LTD</t>
  </si>
  <si>
    <t>TPR1734</t>
  </si>
  <si>
    <t>Virus Total</t>
  </si>
  <si>
    <t>PA0100</t>
  </si>
  <si>
    <t>Alert Escalation and Infrastructure Patching Service</t>
  </si>
  <si>
    <t>UBDS IT Consulting</t>
  </si>
  <si>
    <t>TPR1712</t>
  </si>
  <si>
    <t xml:space="preserve">Vehicle Hire </t>
  </si>
  <si>
    <t>Enterprise Rent a Car UK Ltd</t>
  </si>
  <si>
    <t>TPR1731</t>
  </si>
  <si>
    <t>HMRC MTD Bridging Software License</t>
  </si>
  <si>
    <t>PricewaterhouseCoopers</t>
  </si>
  <si>
    <t>STA0035</t>
  </si>
  <si>
    <t>Land Registry Online Intelligence Searches</t>
  </si>
  <si>
    <t>Land Registry</t>
  </si>
  <si>
    <t>PA0005</t>
  </si>
  <si>
    <t>Enforcement Scotland 2026: Second Agreement</t>
  </si>
  <si>
    <t>Colin R. Wilks</t>
  </si>
  <si>
    <t>PA0081</t>
  </si>
  <si>
    <t>Enforcement Scotland 2026: First Agreement</t>
  </si>
  <si>
    <t>Scott &amp; Co (Scotland) LLP</t>
  </si>
  <si>
    <t>PA0033</t>
  </si>
  <si>
    <t>Printing &amp; Copying Services</t>
  </si>
  <si>
    <t>One Digital (Digaprint t/a)</t>
  </si>
  <si>
    <t>PA0011</t>
  </si>
  <si>
    <t xml:space="preserve">Mailroom Equipment </t>
  </si>
  <si>
    <t xml:space="preserve">Twofold Limited </t>
  </si>
  <si>
    <t>TPR1628</t>
  </si>
  <si>
    <t>Workforce Solutions Framework</t>
  </si>
  <si>
    <t>Alexander Mann Solutions Ltd</t>
  </si>
  <si>
    <t>TPR1614</t>
  </si>
  <si>
    <t>Telecom House Lease</t>
  </si>
  <si>
    <t>Avison Young (UK) Ltd</t>
  </si>
  <si>
    <t>TPR1338</t>
  </si>
  <si>
    <t>LGPS Procurement Framework (Actuarial, Benefits &amp; Governance Consultancy Services)</t>
  </si>
  <si>
    <t xml:space="preserve">National Local Government Pension Scheme (LGPS) </t>
  </si>
  <si>
    <t>LGPS Framework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8">
    <font>
      <sz val="11"/>
      <color theme="1"/>
      <name val="Calibri"/>
      <family val="2"/>
      <scheme val="minor"/>
    </font>
    <font>
      <sz val="8"/>
      <name val="Arial"/>
      <family val="2"/>
    </font>
    <font>
      <sz val="11"/>
      <name val="Arial"/>
      <family val="2"/>
    </font>
    <font>
      <b/>
      <sz val="11"/>
      <name val="Arial"/>
      <family val="2"/>
    </font>
    <font>
      <b/>
      <sz val="16"/>
      <name val="Arial"/>
      <family val="2"/>
    </font>
    <font>
      <b/>
      <sz val="11"/>
      <color theme="0"/>
      <name val="Arial"/>
      <family val="2"/>
    </font>
    <font>
      <sz val="14"/>
      <name val="Arial"/>
      <family val="2"/>
    </font>
    <font>
      <sz val="8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483B8B"/>
        <bgColor indexed="64"/>
      </patternFill>
    </fill>
  </fills>
  <borders count="2">
    <border>
      <left/>
      <right/>
      <top/>
      <bottom/>
      <diagonal/>
    </border>
    <border>
      <left style="thin">
        <color theme="0" tint="-0.249977111117893"/>
      </left>
      <right style="thin">
        <color theme="0" tint="-0.249977111117893"/>
      </right>
      <top style="thin">
        <color theme="0" tint="-0.249977111117893"/>
      </top>
      <bottom style="thin">
        <color theme="0" tint="-0.249977111117893"/>
      </bottom>
      <diagonal/>
    </border>
  </borders>
  <cellStyleXfs count="1">
    <xf numFmtId="0" fontId="0" fillId="0" borderId="0"/>
  </cellStyleXfs>
  <cellXfs count="13">
    <xf numFmtId="0" fontId="0" fillId="0" borderId="0" xfId="0"/>
    <xf numFmtId="14" fontId="3" fillId="0" borderId="0" xfId="0" applyNumberFormat="1" applyFont="1" applyAlignment="1">
      <alignment horizontal="center" vertical="top"/>
    </xf>
    <xf numFmtId="0" fontId="2" fillId="0" borderId="0" xfId="0" applyFont="1" applyAlignment="1">
      <alignment horizontal="center" vertical="top"/>
    </xf>
    <xf numFmtId="0" fontId="1" fillId="0" borderId="0" xfId="0" applyFont="1" applyAlignment="1">
      <alignment horizontal="center" vertical="top"/>
    </xf>
    <xf numFmtId="14" fontId="2" fillId="0" borderId="0" xfId="0" applyNumberFormat="1" applyFont="1" applyAlignment="1">
      <alignment horizontal="center" vertical="top"/>
    </xf>
    <xf numFmtId="49" fontId="6" fillId="0" borderId="0" xfId="0" applyNumberFormat="1" applyFont="1" applyAlignment="1">
      <alignment horizontal="center" vertical="center"/>
    </xf>
    <xf numFmtId="0" fontId="1" fillId="0" borderId="0" xfId="0" applyFont="1" applyAlignment="1">
      <alignment horizontal="left" vertical="center"/>
    </xf>
    <xf numFmtId="0" fontId="4" fillId="0" borderId="0" xfId="0" applyFont="1" applyAlignment="1">
      <alignment horizontal="left" vertical="center"/>
    </xf>
    <xf numFmtId="0" fontId="5" fillId="2" borderId="1" xfId="0" applyFont="1" applyFill="1" applyBorder="1" applyAlignment="1">
      <alignment horizontal="left" vertical="center"/>
    </xf>
    <xf numFmtId="14" fontId="5" fillId="2" borderId="1" xfId="0" applyNumberFormat="1" applyFont="1" applyFill="1" applyBorder="1" applyAlignment="1">
      <alignment horizontal="left" vertical="center"/>
    </xf>
    <xf numFmtId="49" fontId="2" fillId="0" borderId="1" xfId="0" applyNumberFormat="1" applyFont="1" applyBorder="1" applyAlignment="1">
      <alignment horizontal="left" vertical="center"/>
    </xf>
    <xf numFmtId="14" fontId="2" fillId="0" borderId="1" xfId="0" applyNumberFormat="1" applyFont="1" applyBorder="1" applyAlignment="1">
      <alignment horizontal="left" vertical="center"/>
    </xf>
    <xf numFmtId="0" fontId="2" fillId="0" borderId="0" xfId="0" applyFont="1" applyAlignment="1">
      <alignment horizontal="left" vertical="center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483B8B"/>
      <color rgb="FFCC99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1151465</xdr:colOff>
      <xdr:row>0</xdr:row>
      <xdr:rowOff>70559</xdr:rowOff>
    </xdr:from>
    <xdr:to>
      <xdr:col>4</xdr:col>
      <xdr:colOff>1503535</xdr:colOff>
      <xdr:row>0</xdr:row>
      <xdr:rowOff>735241</xdr:rowOff>
    </xdr:to>
    <xdr:pic>
      <xdr:nvPicPr>
        <xdr:cNvPr id="2" name="Picture 1" descr="\\printsrv.btn.opra.gov.uk\users$\thompsor\Desktop\TPR_DM-#7258401-v1A-TPR_full_colour_logo_for_use_on_A4.JPG">
          <a:extLst>
            <a:ext uri="{FF2B5EF4-FFF2-40B4-BE49-F238E27FC236}">
              <a16:creationId xmlns:a16="http://schemas.microsoft.com/office/drawing/2014/main" id="{11A836A8-61B0-4BD1-A572-5171AF2C6D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9897532" y="70559"/>
          <a:ext cx="1910995" cy="658332"/>
        </a:xfrm>
        <a:prstGeom prst="rect">
          <a:avLst/>
        </a:prstGeom>
        <a:noFill/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1AF5C0-8D88-40CE-93BC-05E87EF1F766}">
  <dimension ref="B1:E241"/>
  <sheetViews>
    <sheetView showGridLines="0" tabSelected="1" zoomScale="80" zoomScaleNormal="80" workbookViewId="0">
      <pane ySplit="2" topLeftCell="A234" activePane="bottomLeft" state="frozen"/>
      <selection pane="bottomLeft" activeCell="B254" sqref="B254"/>
    </sheetView>
  </sheetViews>
  <sheetFormatPr defaultColWidth="9.140625" defaultRowHeight="5.85" customHeight="1"/>
  <cols>
    <col min="1" max="1" width="1.140625" style="3" customWidth="1"/>
    <col min="2" max="2" width="77" style="2" customWidth="1"/>
    <col min="3" max="3" width="60.42578125" style="2" bestFit="1" customWidth="1"/>
    <col min="4" max="4" width="22.5703125" style="4" customWidth="1"/>
    <col min="5" max="5" width="22.5703125" style="3" customWidth="1"/>
    <col min="6" max="16384" width="9.140625" style="3"/>
  </cols>
  <sheetData>
    <row r="1" spans="2:5" s="2" customFormat="1" ht="62.45" customHeight="1">
      <c r="B1" s="7" t="s">
        <v>0</v>
      </c>
      <c r="C1" s="5" t="s">
        <v>1</v>
      </c>
      <c r="D1" s="1"/>
    </row>
    <row r="2" spans="2:5" s="2" customFormat="1" ht="28.5" customHeight="1">
      <c r="B2" s="8" t="s">
        <v>2</v>
      </c>
      <c r="C2" s="8" t="s">
        <v>3</v>
      </c>
      <c r="D2" s="9" t="s">
        <v>4</v>
      </c>
      <c r="E2" s="9" t="s">
        <v>5</v>
      </c>
    </row>
    <row r="3" spans="2:5" s="12" customFormat="1" ht="14.1" customHeight="1">
      <c r="B3" s="10" t="s">
        <v>6</v>
      </c>
      <c r="C3" s="10" t="s">
        <v>7</v>
      </c>
      <c r="D3" s="11">
        <v>46295.999305555553</v>
      </c>
      <c r="E3" s="10" t="s">
        <v>8</v>
      </c>
    </row>
    <row r="4" spans="2:5" s="12" customFormat="1" ht="14.1" customHeight="1">
      <c r="B4" s="10" t="s">
        <v>9</v>
      </c>
      <c r="C4" s="10" t="s">
        <v>10</v>
      </c>
      <c r="D4" s="11">
        <v>46295.999305555553</v>
      </c>
      <c r="E4" s="10" t="s">
        <v>11</v>
      </c>
    </row>
    <row r="5" spans="2:5" s="12" customFormat="1" ht="14.1" customHeight="1">
      <c r="B5" s="10" t="s">
        <v>12</v>
      </c>
      <c r="C5" s="10" t="s">
        <v>13</v>
      </c>
      <c r="D5" s="11">
        <v>46295.999305555553</v>
      </c>
      <c r="E5" s="10" t="s">
        <v>14</v>
      </c>
    </row>
    <row r="6" spans="2:5" s="12" customFormat="1" ht="14.1" customHeight="1">
      <c r="B6" s="10" t="s">
        <v>15</v>
      </c>
      <c r="C6" s="10" t="s">
        <v>16</v>
      </c>
      <c r="D6" s="11">
        <v>46304.999305555553</v>
      </c>
      <c r="E6" s="10" t="s">
        <v>17</v>
      </c>
    </row>
    <row r="7" spans="2:5" s="12" customFormat="1" ht="14.1" customHeight="1">
      <c r="B7" s="10" t="s">
        <v>18</v>
      </c>
      <c r="C7" s="10" t="s">
        <v>19</v>
      </c>
      <c r="D7" s="11">
        <v>46320.999305555553</v>
      </c>
      <c r="E7" s="10" t="s">
        <v>20</v>
      </c>
    </row>
    <row r="8" spans="2:5" s="12" customFormat="1" ht="14.1" customHeight="1">
      <c r="B8" s="10" t="s">
        <v>21</v>
      </c>
      <c r="C8" s="10" t="s">
        <v>22</v>
      </c>
      <c r="D8" s="11">
        <v>46323.999305555553</v>
      </c>
      <c r="E8" s="10" t="s">
        <v>23</v>
      </c>
    </row>
    <row r="9" spans="2:5" s="12" customFormat="1" ht="14.1" customHeight="1">
      <c r="B9" s="10" t="s">
        <v>24</v>
      </c>
      <c r="C9" s="10" t="s">
        <v>25</v>
      </c>
      <c r="D9" s="11">
        <v>46324.999305555553</v>
      </c>
      <c r="E9" s="10" t="s">
        <v>26</v>
      </c>
    </row>
    <row r="10" spans="2:5" s="12" customFormat="1" ht="14.1" customHeight="1">
      <c r="B10" s="10" t="s">
        <v>27</v>
      </c>
      <c r="C10" s="10" t="s">
        <v>28</v>
      </c>
      <c r="D10" s="11">
        <v>46326.999305555553</v>
      </c>
      <c r="E10" s="10" t="s">
        <v>29</v>
      </c>
    </row>
    <row r="11" spans="2:5" s="12" customFormat="1" ht="14.1" customHeight="1">
      <c r="B11" s="10" t="s">
        <v>30</v>
      </c>
      <c r="C11" s="10" t="s">
        <v>7</v>
      </c>
      <c r="D11" s="11">
        <v>46326.999305555553</v>
      </c>
      <c r="E11" s="10" t="s">
        <v>31</v>
      </c>
    </row>
    <row r="12" spans="2:5" s="12" customFormat="1" ht="14.1" customHeight="1">
      <c r="B12" s="10" t="s">
        <v>32</v>
      </c>
      <c r="C12" s="10" t="s">
        <v>33</v>
      </c>
      <c r="D12" s="11">
        <v>46326.999305555553</v>
      </c>
      <c r="E12" s="10" t="s">
        <v>34</v>
      </c>
    </row>
    <row r="13" spans="2:5" s="12" customFormat="1" ht="14.1" customHeight="1">
      <c r="B13" s="10" t="s">
        <v>35</v>
      </c>
      <c r="C13" s="10" t="s">
        <v>36</v>
      </c>
      <c r="D13" s="11">
        <v>46327.999305555553</v>
      </c>
      <c r="E13" s="10" t="s">
        <v>37</v>
      </c>
    </row>
    <row r="14" spans="2:5" s="12" customFormat="1" ht="14.1" customHeight="1">
      <c r="B14" s="10" t="s">
        <v>38</v>
      </c>
      <c r="C14" s="10" t="s">
        <v>39</v>
      </c>
      <c r="D14" s="11">
        <v>46327.999305555553</v>
      </c>
      <c r="E14" s="10" t="s">
        <v>40</v>
      </c>
    </row>
    <row r="15" spans="2:5" s="12" customFormat="1" ht="14.1" customHeight="1">
      <c r="B15" s="10" t="s">
        <v>41</v>
      </c>
      <c r="C15" s="10" t="s">
        <v>42</v>
      </c>
      <c r="D15" s="11">
        <v>46334.999305555553</v>
      </c>
      <c r="E15" s="10" t="s">
        <v>43</v>
      </c>
    </row>
    <row r="16" spans="2:5" s="12" customFormat="1" ht="14.1" customHeight="1">
      <c r="B16" s="10" t="s">
        <v>44</v>
      </c>
      <c r="C16" s="10" t="s">
        <v>45</v>
      </c>
      <c r="D16" s="11">
        <v>46334.999305555553</v>
      </c>
      <c r="E16" s="10" t="s">
        <v>46</v>
      </c>
    </row>
    <row r="17" spans="2:5" s="12" customFormat="1" ht="14.1" customHeight="1">
      <c r="B17" s="10" t="s">
        <v>47</v>
      </c>
      <c r="C17" s="10" t="s">
        <v>48</v>
      </c>
      <c r="D17" s="11">
        <v>46339.999305555553</v>
      </c>
      <c r="E17" s="10" t="s">
        <v>49</v>
      </c>
    </row>
    <row r="18" spans="2:5" s="12" customFormat="1" ht="14.1" customHeight="1">
      <c r="B18" s="10" t="s">
        <v>50</v>
      </c>
      <c r="C18" s="10" t="s">
        <v>51</v>
      </c>
      <c r="D18" s="11">
        <v>46347.999305555553</v>
      </c>
      <c r="E18" s="10" t="s">
        <v>52</v>
      </c>
    </row>
    <row r="19" spans="2:5" s="12" customFormat="1" ht="14.1" customHeight="1">
      <c r="B19" s="10" t="s">
        <v>53</v>
      </c>
      <c r="C19" s="10" t="s">
        <v>54</v>
      </c>
      <c r="D19" s="11">
        <v>46353.999305555553</v>
      </c>
      <c r="E19" s="10" t="s">
        <v>55</v>
      </c>
    </row>
    <row r="20" spans="2:5" s="12" customFormat="1" ht="14.1" customHeight="1">
      <c r="B20" s="10" t="s">
        <v>56</v>
      </c>
      <c r="C20" s="10" t="s">
        <v>57</v>
      </c>
      <c r="D20" s="11">
        <v>46355.999305555553</v>
      </c>
      <c r="E20" s="10" t="s">
        <v>58</v>
      </c>
    </row>
    <row r="21" spans="2:5" s="12" customFormat="1" ht="14.1" customHeight="1">
      <c r="B21" s="10" t="s">
        <v>59</v>
      </c>
      <c r="C21" s="10" t="s">
        <v>60</v>
      </c>
      <c r="D21" s="11">
        <v>46355.999305555553</v>
      </c>
      <c r="E21" s="10" t="s">
        <v>61</v>
      </c>
    </row>
    <row r="22" spans="2:5" s="12" customFormat="1" ht="14.1" customHeight="1">
      <c r="B22" s="10" t="s">
        <v>62</v>
      </c>
      <c r="C22" s="10" t="s">
        <v>63</v>
      </c>
      <c r="D22" s="11">
        <v>46356.999305555553</v>
      </c>
      <c r="E22" s="10" t="s">
        <v>64</v>
      </c>
    </row>
    <row r="23" spans="2:5" s="12" customFormat="1" ht="14.1" customHeight="1">
      <c r="B23" s="10" t="s">
        <v>65</v>
      </c>
      <c r="C23" s="10" t="s">
        <v>66</v>
      </c>
      <c r="D23" s="11">
        <v>46356.999305555553</v>
      </c>
      <c r="E23" s="10" t="s">
        <v>67</v>
      </c>
    </row>
    <row r="24" spans="2:5" s="12" customFormat="1" ht="14.1" customHeight="1">
      <c r="B24" s="10" t="s">
        <v>68</v>
      </c>
      <c r="C24" s="10" t="s">
        <v>69</v>
      </c>
      <c r="D24" s="11">
        <v>46356.999305555553</v>
      </c>
      <c r="E24" s="10" t="s">
        <v>70</v>
      </c>
    </row>
    <row r="25" spans="2:5" s="12" customFormat="1" ht="14.1" customHeight="1">
      <c r="B25" s="10" t="s">
        <v>71</v>
      </c>
      <c r="C25" s="10" t="s">
        <v>72</v>
      </c>
      <c r="D25" s="11">
        <v>46363.999305555553</v>
      </c>
      <c r="E25" s="10" t="s">
        <v>73</v>
      </c>
    </row>
    <row r="26" spans="2:5" s="12" customFormat="1" ht="14.1" customHeight="1">
      <c r="B26" s="10" t="s">
        <v>74</v>
      </c>
      <c r="C26" s="10" t="s">
        <v>75</v>
      </c>
      <c r="D26" s="11">
        <v>46369.999305555553</v>
      </c>
      <c r="E26" s="10" t="s">
        <v>76</v>
      </c>
    </row>
    <row r="27" spans="2:5" s="12" customFormat="1" ht="14.1" customHeight="1">
      <c r="B27" s="10" t="s">
        <v>77</v>
      </c>
      <c r="C27" s="10" t="s">
        <v>78</v>
      </c>
      <c r="D27" s="11">
        <v>46372.999305555553</v>
      </c>
      <c r="E27" s="10" t="s">
        <v>79</v>
      </c>
    </row>
    <row r="28" spans="2:5" s="12" customFormat="1" ht="14.1" customHeight="1">
      <c r="B28" s="10" t="s">
        <v>80</v>
      </c>
      <c r="C28" s="10" t="s">
        <v>81</v>
      </c>
      <c r="D28" s="11">
        <v>46377.999305555553</v>
      </c>
      <c r="E28" s="10" t="s">
        <v>82</v>
      </c>
    </row>
    <row r="29" spans="2:5" s="12" customFormat="1" ht="14.1" customHeight="1">
      <c r="B29" s="10" t="s">
        <v>83</v>
      </c>
      <c r="C29" s="10" t="s">
        <v>84</v>
      </c>
      <c r="D29" s="11">
        <v>46378.999305555553</v>
      </c>
      <c r="E29" s="10" t="s">
        <v>85</v>
      </c>
    </row>
    <row r="30" spans="2:5" s="12" customFormat="1" ht="14.1" customHeight="1">
      <c r="B30" s="10" t="s">
        <v>86</v>
      </c>
      <c r="C30" s="10" t="s">
        <v>87</v>
      </c>
      <c r="D30" s="11">
        <v>46387.999305555553</v>
      </c>
      <c r="E30" s="10" t="s">
        <v>88</v>
      </c>
    </row>
    <row r="31" spans="2:5" s="12" customFormat="1" ht="14.1" customHeight="1">
      <c r="B31" s="10" t="s">
        <v>89</v>
      </c>
      <c r="C31" s="10" t="s">
        <v>90</v>
      </c>
      <c r="D31" s="11">
        <v>46387.999305555553</v>
      </c>
      <c r="E31" s="10" t="s">
        <v>91</v>
      </c>
    </row>
    <row r="32" spans="2:5" s="12" customFormat="1" ht="14.1" customHeight="1">
      <c r="B32" s="10" t="s">
        <v>92</v>
      </c>
      <c r="C32" s="10" t="s">
        <v>93</v>
      </c>
      <c r="D32" s="11">
        <v>46387.999305555553</v>
      </c>
      <c r="E32" s="10" t="s">
        <v>94</v>
      </c>
    </row>
    <row r="33" spans="2:5" s="12" customFormat="1" ht="14.1" customHeight="1">
      <c r="B33" s="10" t="s">
        <v>95</v>
      </c>
      <c r="C33" s="10" t="s">
        <v>96</v>
      </c>
      <c r="D33" s="11">
        <v>46387.999305555553</v>
      </c>
      <c r="E33" s="10" t="s">
        <v>97</v>
      </c>
    </row>
    <row r="34" spans="2:5" s="12" customFormat="1" ht="14.1" customHeight="1">
      <c r="B34" s="10" t="s">
        <v>98</v>
      </c>
      <c r="C34" s="10" t="s">
        <v>99</v>
      </c>
      <c r="D34" s="11">
        <v>46387.999305555553</v>
      </c>
      <c r="E34" s="10" t="s">
        <v>100</v>
      </c>
    </row>
    <row r="35" spans="2:5" s="12" customFormat="1" ht="14.1" customHeight="1">
      <c r="B35" s="10" t="s">
        <v>101</v>
      </c>
      <c r="C35" s="10" t="s">
        <v>102</v>
      </c>
      <c r="D35" s="11">
        <v>46387.999305555553</v>
      </c>
      <c r="E35" s="10" t="s">
        <v>103</v>
      </c>
    </row>
    <row r="36" spans="2:5" s="12" customFormat="1" ht="14.1" customHeight="1">
      <c r="B36" s="10" t="s">
        <v>104</v>
      </c>
      <c r="C36" s="10" t="s">
        <v>102</v>
      </c>
      <c r="D36" s="11">
        <v>46387.999305555553</v>
      </c>
      <c r="E36" s="10" t="s">
        <v>105</v>
      </c>
    </row>
    <row r="37" spans="2:5" s="12" customFormat="1" ht="14.1" customHeight="1">
      <c r="B37" s="10" t="s">
        <v>106</v>
      </c>
      <c r="C37" s="10" t="s">
        <v>107</v>
      </c>
      <c r="D37" s="11">
        <v>46387.999305555553</v>
      </c>
      <c r="E37" s="10" t="s">
        <v>108</v>
      </c>
    </row>
    <row r="38" spans="2:5" s="12" customFormat="1" ht="14.1" customHeight="1">
      <c r="B38" s="10" t="s">
        <v>109</v>
      </c>
      <c r="C38" s="10" t="s">
        <v>110</v>
      </c>
      <c r="D38" s="11">
        <v>46390.999305555553</v>
      </c>
      <c r="E38" s="10" t="s">
        <v>111</v>
      </c>
    </row>
    <row r="39" spans="2:5" s="12" customFormat="1" ht="14.1" customHeight="1">
      <c r="B39" s="10" t="s">
        <v>112</v>
      </c>
      <c r="C39" s="10" t="s">
        <v>113</v>
      </c>
      <c r="D39" s="11">
        <v>46392.999305555553</v>
      </c>
      <c r="E39" s="10" t="s">
        <v>114</v>
      </c>
    </row>
    <row r="40" spans="2:5" s="12" customFormat="1" ht="14.1" customHeight="1">
      <c r="B40" s="10" t="s">
        <v>115</v>
      </c>
      <c r="C40" s="10" t="s">
        <v>116</v>
      </c>
      <c r="D40" s="11">
        <v>46392.999305555553</v>
      </c>
      <c r="E40" s="10" t="s">
        <v>117</v>
      </c>
    </row>
    <row r="41" spans="2:5" s="12" customFormat="1" ht="14.1" customHeight="1">
      <c r="B41" s="10" t="s">
        <v>118</v>
      </c>
      <c r="C41" s="10" t="s">
        <v>119</v>
      </c>
      <c r="D41" s="11">
        <v>46393.999305555553</v>
      </c>
      <c r="E41" s="10" t="s">
        <v>120</v>
      </c>
    </row>
    <row r="42" spans="2:5" s="12" customFormat="1" ht="14.1" customHeight="1">
      <c r="B42" s="10" t="s">
        <v>121</v>
      </c>
      <c r="C42" s="10" t="s">
        <v>122</v>
      </c>
      <c r="D42" s="11">
        <v>46393.999305555553</v>
      </c>
      <c r="E42" s="10" t="s">
        <v>123</v>
      </c>
    </row>
    <row r="43" spans="2:5" s="12" customFormat="1" ht="14.1" customHeight="1">
      <c r="B43" s="10" t="s">
        <v>124</v>
      </c>
      <c r="C43" s="10" t="s">
        <v>125</v>
      </c>
      <c r="D43" s="11">
        <v>46394.999305555553</v>
      </c>
      <c r="E43" s="10" t="s">
        <v>126</v>
      </c>
    </row>
    <row r="44" spans="2:5" s="12" customFormat="1" ht="14.1" customHeight="1">
      <c r="B44" s="10" t="s">
        <v>127</v>
      </c>
      <c r="C44" s="10" t="s">
        <v>128</v>
      </c>
      <c r="D44" s="11">
        <v>46399.999305555553</v>
      </c>
      <c r="E44" s="10" t="s">
        <v>129</v>
      </c>
    </row>
    <row r="45" spans="2:5" s="12" customFormat="1" ht="14.1" customHeight="1">
      <c r="B45" s="10" t="s">
        <v>130</v>
      </c>
      <c r="C45" s="10" t="s">
        <v>131</v>
      </c>
      <c r="D45" s="11">
        <v>46402.999305555553</v>
      </c>
      <c r="E45" s="10" t="s">
        <v>132</v>
      </c>
    </row>
    <row r="46" spans="2:5" s="12" customFormat="1" ht="14.1" customHeight="1">
      <c r="B46" s="10" t="s">
        <v>133</v>
      </c>
      <c r="C46" s="10" t="s">
        <v>134</v>
      </c>
      <c r="D46" s="11">
        <v>46403.999305555553</v>
      </c>
      <c r="E46" s="10" t="s">
        <v>135</v>
      </c>
    </row>
    <row r="47" spans="2:5" s="12" customFormat="1" ht="14.1" customHeight="1">
      <c r="B47" s="10" t="s">
        <v>136</v>
      </c>
      <c r="C47" s="10" t="s">
        <v>137</v>
      </c>
      <c r="D47" s="11">
        <v>46411.999305555553</v>
      </c>
      <c r="E47" s="10" t="s">
        <v>138</v>
      </c>
    </row>
    <row r="48" spans="2:5" s="12" customFormat="1" ht="14.1" customHeight="1">
      <c r="B48" s="10" t="s">
        <v>139</v>
      </c>
      <c r="C48" s="10" t="s">
        <v>140</v>
      </c>
      <c r="D48" s="11">
        <v>46418.999305555553</v>
      </c>
      <c r="E48" s="10" t="s">
        <v>141</v>
      </c>
    </row>
    <row r="49" spans="2:5" s="12" customFormat="1" ht="14.1" customHeight="1">
      <c r="B49" s="10" t="s">
        <v>142</v>
      </c>
      <c r="C49" s="10" t="s">
        <v>143</v>
      </c>
      <c r="D49" s="11">
        <v>46418.999305555553</v>
      </c>
      <c r="E49" s="10" t="s">
        <v>144</v>
      </c>
    </row>
    <row r="50" spans="2:5" s="12" customFormat="1" ht="14.1" customHeight="1">
      <c r="B50" s="10" t="s">
        <v>145</v>
      </c>
      <c r="C50" s="10" t="s">
        <v>146</v>
      </c>
      <c r="D50" s="11">
        <v>46419.999305555553</v>
      </c>
      <c r="E50" s="10" t="s">
        <v>147</v>
      </c>
    </row>
    <row r="51" spans="2:5" s="6" customFormat="1" ht="14.1" customHeight="1">
      <c r="B51" s="10" t="s">
        <v>148</v>
      </c>
      <c r="C51" s="10" t="s">
        <v>149</v>
      </c>
      <c r="D51" s="11">
        <v>46429.999305555553</v>
      </c>
      <c r="E51" s="10" t="s">
        <v>150</v>
      </c>
    </row>
    <row r="52" spans="2:5" s="6" customFormat="1" ht="14.1" customHeight="1">
      <c r="B52" s="10" t="s">
        <v>151</v>
      </c>
      <c r="C52" s="10" t="s">
        <v>152</v>
      </c>
      <c r="D52" s="11">
        <v>46431.999305555553</v>
      </c>
      <c r="E52" s="10" t="s">
        <v>153</v>
      </c>
    </row>
    <row r="53" spans="2:5" s="6" customFormat="1" ht="14.1" customHeight="1">
      <c r="B53" s="10" t="s">
        <v>154</v>
      </c>
      <c r="C53" s="10" t="s">
        <v>155</v>
      </c>
      <c r="D53" s="11">
        <v>46433.999305555553</v>
      </c>
      <c r="E53" s="10" t="s">
        <v>156</v>
      </c>
    </row>
    <row r="54" spans="2:5" s="6" customFormat="1" ht="14.1" customHeight="1">
      <c r="B54" s="10" t="s">
        <v>157</v>
      </c>
      <c r="C54" s="10" t="s">
        <v>158</v>
      </c>
      <c r="D54" s="11">
        <v>46433.999305555553</v>
      </c>
      <c r="E54" s="10" t="s">
        <v>159</v>
      </c>
    </row>
    <row r="55" spans="2:5" s="6" customFormat="1" ht="14.1" customHeight="1">
      <c r="B55" s="10" t="s">
        <v>160</v>
      </c>
      <c r="C55" s="10" t="s">
        <v>161</v>
      </c>
      <c r="D55" s="11">
        <v>46440.999305555553</v>
      </c>
      <c r="E55" s="10" t="s">
        <v>162</v>
      </c>
    </row>
    <row r="56" spans="2:5" s="6" customFormat="1" ht="14.1" customHeight="1">
      <c r="B56" s="10" t="s">
        <v>163</v>
      </c>
      <c r="C56" s="10" t="s">
        <v>164</v>
      </c>
      <c r="D56" s="11">
        <v>46441.999305555553</v>
      </c>
      <c r="E56" s="10" t="s">
        <v>165</v>
      </c>
    </row>
    <row r="57" spans="2:5" s="6" customFormat="1" ht="14.1" customHeight="1">
      <c r="B57" s="10" t="s">
        <v>166</v>
      </c>
      <c r="C57" s="10" t="s">
        <v>167</v>
      </c>
      <c r="D57" s="11">
        <v>46446.999305555553</v>
      </c>
      <c r="E57" s="10" t="s">
        <v>168</v>
      </c>
    </row>
    <row r="58" spans="2:5" s="6" customFormat="1" ht="14.1" customHeight="1">
      <c r="B58" s="10" t="s">
        <v>169</v>
      </c>
      <c r="C58" s="10" t="s">
        <v>170</v>
      </c>
      <c r="D58" s="11">
        <v>46446.999305555553</v>
      </c>
      <c r="E58" s="10" t="s">
        <v>171</v>
      </c>
    </row>
    <row r="59" spans="2:5" s="6" customFormat="1" ht="14.1" customHeight="1">
      <c r="B59" s="10" t="s">
        <v>172</v>
      </c>
      <c r="C59" s="10" t="s">
        <v>173</v>
      </c>
      <c r="D59" s="11">
        <v>46446.999305555553</v>
      </c>
      <c r="E59" s="10" t="s">
        <v>174</v>
      </c>
    </row>
    <row r="60" spans="2:5" s="6" customFormat="1" ht="14.1" customHeight="1">
      <c r="B60" s="10" t="s">
        <v>175</v>
      </c>
      <c r="C60" s="10" t="s">
        <v>176</v>
      </c>
      <c r="D60" s="11">
        <v>46449.999305555553</v>
      </c>
      <c r="E60" s="10" t="s">
        <v>177</v>
      </c>
    </row>
    <row r="61" spans="2:5" s="6" customFormat="1" ht="14.1" customHeight="1">
      <c r="B61" s="10" t="s">
        <v>178</v>
      </c>
      <c r="C61" s="10" t="s">
        <v>179</v>
      </c>
      <c r="D61" s="11">
        <v>46454.999305555553</v>
      </c>
      <c r="E61" s="10" t="s">
        <v>180</v>
      </c>
    </row>
    <row r="62" spans="2:5" s="6" customFormat="1" ht="14.1" customHeight="1">
      <c r="B62" s="10" t="s">
        <v>181</v>
      </c>
      <c r="C62" s="10" t="s">
        <v>181</v>
      </c>
      <c r="D62" s="11">
        <v>46454.999305555553</v>
      </c>
      <c r="E62" s="10" t="s">
        <v>182</v>
      </c>
    </row>
    <row r="63" spans="2:5" s="6" customFormat="1" ht="14.1" customHeight="1">
      <c r="B63" s="10" t="s">
        <v>183</v>
      </c>
      <c r="C63" s="10" t="s">
        <v>102</v>
      </c>
      <c r="D63" s="11">
        <v>46456.999305555553</v>
      </c>
      <c r="E63" s="10" t="s">
        <v>184</v>
      </c>
    </row>
    <row r="64" spans="2:5" s="6" customFormat="1" ht="14.1" customHeight="1">
      <c r="B64" s="10" t="s">
        <v>185</v>
      </c>
      <c r="C64" s="10" t="s">
        <v>186</v>
      </c>
      <c r="D64" s="11">
        <v>46461.999305555553</v>
      </c>
      <c r="E64" s="10" t="s">
        <v>187</v>
      </c>
    </row>
    <row r="65" spans="2:5" s="6" customFormat="1" ht="14.1" customHeight="1">
      <c r="B65" s="10" t="s">
        <v>188</v>
      </c>
      <c r="C65" s="10" t="s">
        <v>189</v>
      </c>
      <c r="D65" s="11">
        <v>46464.999305555553</v>
      </c>
      <c r="E65" s="10" t="s">
        <v>190</v>
      </c>
    </row>
    <row r="66" spans="2:5" s="6" customFormat="1" ht="14.1" customHeight="1">
      <c r="B66" s="10" t="s">
        <v>191</v>
      </c>
      <c r="C66" s="10" t="s">
        <v>192</v>
      </c>
      <c r="D66" s="11">
        <v>46468.999305555553</v>
      </c>
      <c r="E66" s="10" t="s">
        <v>193</v>
      </c>
    </row>
    <row r="67" spans="2:5" s="6" customFormat="1" ht="14.1" customHeight="1">
      <c r="B67" s="10" t="s">
        <v>194</v>
      </c>
      <c r="C67" s="10" t="s">
        <v>195</v>
      </c>
      <c r="D67" s="11">
        <v>46474.999305555553</v>
      </c>
      <c r="E67" s="10" t="s">
        <v>196</v>
      </c>
    </row>
    <row r="68" spans="2:5" s="6" customFormat="1" ht="14.1" customHeight="1">
      <c r="B68" s="10" t="s">
        <v>197</v>
      </c>
      <c r="C68" s="10" t="s">
        <v>198</v>
      </c>
      <c r="D68" s="11">
        <v>46476.999305555553</v>
      </c>
      <c r="E68" s="10" t="s">
        <v>199</v>
      </c>
    </row>
    <row r="69" spans="2:5" s="6" customFormat="1" ht="14.1" customHeight="1">
      <c r="B69" s="10" t="s">
        <v>200</v>
      </c>
      <c r="C69" s="10" t="s">
        <v>201</v>
      </c>
      <c r="D69" s="11">
        <v>46476.999305555553</v>
      </c>
      <c r="E69" s="10" t="s">
        <v>202</v>
      </c>
    </row>
    <row r="70" spans="2:5" s="6" customFormat="1" ht="14.1" customHeight="1">
      <c r="B70" s="10" t="s">
        <v>203</v>
      </c>
      <c r="C70" s="10" t="s">
        <v>204</v>
      </c>
      <c r="D70" s="11">
        <v>46477.999305555553</v>
      </c>
      <c r="E70" s="10" t="s">
        <v>205</v>
      </c>
    </row>
    <row r="71" spans="2:5" s="6" customFormat="1" ht="14.1" customHeight="1">
      <c r="B71" s="10" t="s">
        <v>206</v>
      </c>
      <c r="C71" s="10" t="s">
        <v>207</v>
      </c>
      <c r="D71" s="11">
        <v>46477.999305555553</v>
      </c>
      <c r="E71" s="10" t="s">
        <v>208</v>
      </c>
    </row>
    <row r="72" spans="2:5" s="6" customFormat="1" ht="14.1" customHeight="1">
      <c r="B72" s="10" t="s">
        <v>209</v>
      </c>
      <c r="C72" s="10" t="s">
        <v>210</v>
      </c>
      <c r="D72" s="11">
        <v>46477.999305555553</v>
      </c>
      <c r="E72" s="10" t="s">
        <v>211</v>
      </c>
    </row>
    <row r="73" spans="2:5" s="6" customFormat="1" ht="14.1" customHeight="1">
      <c r="B73" s="10" t="s">
        <v>212</v>
      </c>
      <c r="C73" s="10" t="s">
        <v>213</v>
      </c>
      <c r="D73" s="11">
        <v>46477.999305555553</v>
      </c>
      <c r="E73" s="10" t="s">
        <v>214</v>
      </c>
    </row>
    <row r="74" spans="2:5" s="6" customFormat="1" ht="14.1" customHeight="1">
      <c r="B74" s="10" t="s">
        <v>215</v>
      </c>
      <c r="C74" s="10" t="s">
        <v>216</v>
      </c>
      <c r="D74" s="11">
        <v>46477.999305555553</v>
      </c>
      <c r="E74" s="10" t="s">
        <v>217</v>
      </c>
    </row>
    <row r="75" spans="2:5" s="6" customFormat="1" ht="14.1" customHeight="1">
      <c r="B75" s="10" t="s">
        <v>218</v>
      </c>
      <c r="C75" s="10" t="s">
        <v>219</v>
      </c>
      <c r="D75" s="11">
        <v>46477.999305555553</v>
      </c>
      <c r="E75" s="10" t="s">
        <v>220</v>
      </c>
    </row>
    <row r="76" spans="2:5" s="6" customFormat="1" ht="14.1" customHeight="1">
      <c r="B76" s="10" t="s">
        <v>221</v>
      </c>
      <c r="C76" s="10" t="s">
        <v>222</v>
      </c>
      <c r="D76" s="11">
        <v>46477.999305555553</v>
      </c>
      <c r="E76" s="10" t="s">
        <v>223</v>
      </c>
    </row>
    <row r="77" spans="2:5" s="6" customFormat="1" ht="14.1" customHeight="1">
      <c r="B77" s="10" t="s">
        <v>224</v>
      </c>
      <c r="C77" s="10" t="s">
        <v>225</v>
      </c>
      <c r="D77" s="11">
        <v>46477.999305555553</v>
      </c>
      <c r="E77" s="10" t="s">
        <v>226</v>
      </c>
    </row>
    <row r="78" spans="2:5" s="6" customFormat="1" ht="14.1" customHeight="1">
      <c r="B78" s="10" t="s">
        <v>227</v>
      </c>
      <c r="C78" s="10" t="s">
        <v>228</v>
      </c>
      <c r="D78" s="11">
        <v>46477.999305555553</v>
      </c>
      <c r="E78" s="10" t="s">
        <v>229</v>
      </c>
    </row>
    <row r="79" spans="2:5" s="6" customFormat="1" ht="14.1" customHeight="1">
      <c r="B79" s="10" t="s">
        <v>230</v>
      </c>
      <c r="C79" s="10" t="s">
        <v>231</v>
      </c>
      <c r="D79" s="11">
        <v>46477.999305555553</v>
      </c>
      <c r="E79" s="10" t="s">
        <v>232</v>
      </c>
    </row>
    <row r="80" spans="2:5" s="6" customFormat="1" ht="14.1" customHeight="1">
      <c r="B80" s="10" t="s">
        <v>233</v>
      </c>
      <c r="C80" s="10" t="s">
        <v>234</v>
      </c>
      <c r="D80" s="11">
        <v>46477.999305555553</v>
      </c>
      <c r="E80" s="10" t="s">
        <v>235</v>
      </c>
    </row>
    <row r="81" spans="2:5" s="6" customFormat="1" ht="14.1" customHeight="1">
      <c r="B81" s="10" t="s">
        <v>236</v>
      </c>
      <c r="C81" s="10" t="s">
        <v>237</v>
      </c>
      <c r="D81" s="11">
        <v>46477.999305555553</v>
      </c>
      <c r="E81" s="10" t="s">
        <v>238</v>
      </c>
    </row>
    <row r="82" spans="2:5" s="6" customFormat="1" ht="14.1" customHeight="1">
      <c r="B82" s="10" t="s">
        <v>239</v>
      </c>
      <c r="C82" s="10" t="s">
        <v>237</v>
      </c>
      <c r="D82" s="11">
        <v>46477.999305555553</v>
      </c>
      <c r="E82" s="10" t="s">
        <v>240</v>
      </c>
    </row>
    <row r="83" spans="2:5" s="6" customFormat="1" ht="14.1" customHeight="1">
      <c r="B83" s="10" t="s">
        <v>241</v>
      </c>
      <c r="C83" s="10" t="s">
        <v>45</v>
      </c>
      <c r="D83" s="11">
        <v>46477.999305555553</v>
      </c>
      <c r="E83" s="10" t="s">
        <v>242</v>
      </c>
    </row>
    <row r="84" spans="2:5" s="6" customFormat="1" ht="14.1" customHeight="1">
      <c r="B84" s="10" t="s">
        <v>243</v>
      </c>
      <c r="C84" s="10" t="s">
        <v>244</v>
      </c>
      <c r="D84" s="11">
        <v>46477.999305555553</v>
      </c>
      <c r="E84" s="10" t="s">
        <v>245</v>
      </c>
    </row>
    <row r="85" spans="2:5" s="6" customFormat="1" ht="14.1" customHeight="1">
      <c r="B85" s="10" t="s">
        <v>246</v>
      </c>
      <c r="C85" s="10" t="s">
        <v>247</v>
      </c>
      <c r="D85" s="11">
        <v>46477.999305555553</v>
      </c>
      <c r="E85" s="10" t="s">
        <v>248</v>
      </c>
    </row>
    <row r="86" spans="2:5" s="6" customFormat="1" ht="14.1" customHeight="1">
      <c r="B86" s="10" t="s">
        <v>249</v>
      </c>
      <c r="C86" s="10" t="s">
        <v>250</v>
      </c>
      <c r="D86" s="11">
        <v>46477.999305555553</v>
      </c>
      <c r="E86" s="10" t="s">
        <v>251</v>
      </c>
    </row>
    <row r="87" spans="2:5" s="6" customFormat="1" ht="14.1" customHeight="1">
      <c r="B87" s="10" t="s">
        <v>252</v>
      </c>
      <c r="C87" s="10" t="s">
        <v>253</v>
      </c>
      <c r="D87" s="11">
        <v>46477.999305555553</v>
      </c>
      <c r="E87" s="10" t="s">
        <v>254</v>
      </c>
    </row>
    <row r="88" spans="2:5" s="6" customFormat="1" ht="14.1" customHeight="1">
      <c r="B88" s="10" t="s">
        <v>255</v>
      </c>
      <c r="C88" s="10" t="s">
        <v>256</v>
      </c>
      <c r="D88" s="11">
        <v>46477.999305555553</v>
      </c>
      <c r="E88" s="10" t="s">
        <v>257</v>
      </c>
    </row>
    <row r="89" spans="2:5" s="6" customFormat="1" ht="14.1" customHeight="1">
      <c r="B89" s="10" t="s">
        <v>258</v>
      </c>
      <c r="C89" s="10" t="s">
        <v>164</v>
      </c>
      <c r="D89" s="11">
        <v>46478.999305555553</v>
      </c>
      <c r="E89" s="10" t="s">
        <v>259</v>
      </c>
    </row>
    <row r="90" spans="2:5" s="6" customFormat="1" ht="14.1" customHeight="1">
      <c r="B90" s="10" t="s">
        <v>260</v>
      </c>
      <c r="C90" s="10" t="s">
        <v>57</v>
      </c>
      <c r="D90" s="11">
        <v>46485.999305555553</v>
      </c>
      <c r="E90" s="10" t="s">
        <v>261</v>
      </c>
    </row>
    <row r="91" spans="2:5" s="6" customFormat="1" ht="14.1" customHeight="1">
      <c r="B91" s="10" t="s">
        <v>262</v>
      </c>
      <c r="C91" s="10" t="s">
        <v>263</v>
      </c>
      <c r="D91" s="11">
        <v>46493.999305555553</v>
      </c>
      <c r="E91" s="10" t="s">
        <v>264</v>
      </c>
    </row>
    <row r="92" spans="2:5" s="6" customFormat="1" ht="14.1" customHeight="1">
      <c r="B92" s="10" t="s">
        <v>265</v>
      </c>
      <c r="C92" s="10" t="s">
        <v>266</v>
      </c>
      <c r="D92" s="11">
        <v>46494.999305555553</v>
      </c>
      <c r="E92" s="10" t="s">
        <v>267</v>
      </c>
    </row>
    <row r="93" spans="2:5" s="6" customFormat="1" ht="14.1" customHeight="1">
      <c r="B93" s="10" t="s">
        <v>268</v>
      </c>
      <c r="C93" s="10" t="s">
        <v>269</v>
      </c>
      <c r="D93" s="11">
        <v>46498.999305555553</v>
      </c>
      <c r="E93" s="10" t="s">
        <v>270</v>
      </c>
    </row>
    <row r="94" spans="2:5" s="6" customFormat="1" ht="14.1" customHeight="1">
      <c r="B94" s="10" t="s">
        <v>271</v>
      </c>
      <c r="C94" s="10" t="s">
        <v>272</v>
      </c>
      <c r="D94" s="11">
        <v>46499.999305555553</v>
      </c>
      <c r="E94" s="10" t="s">
        <v>273</v>
      </c>
    </row>
    <row r="95" spans="2:5" s="6" customFormat="1" ht="14.1" customHeight="1">
      <c r="B95" s="10" t="s">
        <v>274</v>
      </c>
      <c r="C95" s="10" t="s">
        <v>275</v>
      </c>
      <c r="D95" s="11">
        <v>46500.999305555553</v>
      </c>
      <c r="E95" s="10" t="s">
        <v>276</v>
      </c>
    </row>
    <row r="96" spans="2:5" s="6" customFormat="1" ht="14.1" customHeight="1">
      <c r="B96" s="10" t="s">
        <v>277</v>
      </c>
      <c r="C96" s="10" t="s">
        <v>278</v>
      </c>
      <c r="D96" s="11">
        <v>46505.999305555553</v>
      </c>
      <c r="E96" s="10" t="s">
        <v>279</v>
      </c>
    </row>
    <row r="97" spans="2:5" s="6" customFormat="1" ht="14.1" customHeight="1">
      <c r="B97" s="10" t="s">
        <v>280</v>
      </c>
      <c r="C97" s="10" t="s">
        <v>281</v>
      </c>
      <c r="D97" s="11">
        <v>46506.999305555553</v>
      </c>
      <c r="E97" s="10" t="s">
        <v>282</v>
      </c>
    </row>
    <row r="98" spans="2:5" s="6" customFormat="1" ht="14.1" customHeight="1">
      <c r="B98" s="10" t="s">
        <v>283</v>
      </c>
      <c r="C98" s="10" t="s">
        <v>284</v>
      </c>
      <c r="D98" s="11">
        <v>46507.999305555553</v>
      </c>
      <c r="E98" s="10" t="s">
        <v>285</v>
      </c>
    </row>
    <row r="99" spans="2:5" s="6" customFormat="1" ht="14.1" customHeight="1">
      <c r="B99" s="10" t="s">
        <v>286</v>
      </c>
      <c r="C99" s="10" t="s">
        <v>287</v>
      </c>
      <c r="D99" s="11">
        <v>46507.999305555553</v>
      </c>
      <c r="E99" s="10" t="s">
        <v>288</v>
      </c>
    </row>
    <row r="100" spans="2:5" s="6" customFormat="1" ht="14.1" customHeight="1">
      <c r="B100" s="10" t="s">
        <v>289</v>
      </c>
      <c r="C100" s="10" t="s">
        <v>290</v>
      </c>
      <c r="D100" s="11">
        <v>46510.999305555553</v>
      </c>
      <c r="E100" s="10" t="s">
        <v>291</v>
      </c>
    </row>
    <row r="101" spans="2:5" s="6" customFormat="1" ht="14.1" customHeight="1">
      <c r="B101" s="10" t="s">
        <v>292</v>
      </c>
      <c r="C101" s="10" t="s">
        <v>102</v>
      </c>
      <c r="D101" s="11">
        <v>46514.999305555553</v>
      </c>
      <c r="E101" s="10" t="s">
        <v>293</v>
      </c>
    </row>
    <row r="102" spans="2:5" s="6" customFormat="1" ht="14.1" customHeight="1">
      <c r="B102" s="10" t="s">
        <v>294</v>
      </c>
      <c r="C102" s="10" t="s">
        <v>295</v>
      </c>
      <c r="D102" s="11">
        <v>46514.999305555553</v>
      </c>
      <c r="E102" s="10" t="s">
        <v>296</v>
      </c>
    </row>
    <row r="103" spans="2:5" s="6" customFormat="1" ht="14.1" customHeight="1">
      <c r="B103" s="10" t="s">
        <v>297</v>
      </c>
      <c r="C103" s="10" t="s">
        <v>298</v>
      </c>
      <c r="D103" s="11">
        <v>46528.999305555553</v>
      </c>
      <c r="E103" s="10" t="s">
        <v>299</v>
      </c>
    </row>
    <row r="104" spans="2:5" s="6" customFormat="1" ht="14.1" customHeight="1">
      <c r="B104" s="10" t="s">
        <v>300</v>
      </c>
      <c r="C104" s="10" t="s">
        <v>301</v>
      </c>
      <c r="D104" s="11">
        <v>46532.999305555553</v>
      </c>
      <c r="E104" s="10" t="s">
        <v>302</v>
      </c>
    </row>
    <row r="105" spans="2:5" s="6" customFormat="1" ht="14.1" customHeight="1">
      <c r="B105" s="10" t="s">
        <v>303</v>
      </c>
      <c r="C105" s="10" t="s">
        <v>304</v>
      </c>
      <c r="D105" s="11">
        <v>46535.999305555553</v>
      </c>
      <c r="E105" s="10" t="s">
        <v>305</v>
      </c>
    </row>
    <row r="106" spans="2:5" s="6" customFormat="1" ht="14.1" customHeight="1">
      <c r="B106" s="10" t="s">
        <v>306</v>
      </c>
      <c r="C106" s="10" t="s">
        <v>307</v>
      </c>
      <c r="D106" s="11">
        <v>46538.999305555553</v>
      </c>
      <c r="E106" s="10" t="s">
        <v>308</v>
      </c>
    </row>
    <row r="107" spans="2:5" s="6" customFormat="1" ht="14.1" customHeight="1">
      <c r="B107" s="10" t="s">
        <v>309</v>
      </c>
      <c r="C107" s="10" t="s">
        <v>310</v>
      </c>
      <c r="D107" s="11">
        <v>46538.999305555553</v>
      </c>
      <c r="E107" s="10" t="s">
        <v>311</v>
      </c>
    </row>
    <row r="108" spans="2:5" s="6" customFormat="1" ht="14.1" customHeight="1">
      <c r="B108" s="10" t="s">
        <v>312</v>
      </c>
      <c r="C108" s="10" t="s">
        <v>313</v>
      </c>
      <c r="D108" s="11">
        <v>46538.999305555553</v>
      </c>
      <c r="E108" s="10" t="s">
        <v>314</v>
      </c>
    </row>
    <row r="109" spans="2:5" s="6" customFormat="1" ht="14.1" customHeight="1">
      <c r="B109" s="10" t="s">
        <v>315</v>
      </c>
      <c r="C109" s="10" t="s">
        <v>316</v>
      </c>
      <c r="D109" s="11">
        <v>46538.999305555553</v>
      </c>
      <c r="E109" s="10" t="s">
        <v>317</v>
      </c>
    </row>
    <row r="110" spans="2:5" s="6" customFormat="1" ht="14.1" customHeight="1">
      <c r="B110" s="10" t="s">
        <v>318</v>
      </c>
      <c r="C110" s="10" t="s">
        <v>319</v>
      </c>
      <c r="D110" s="11">
        <v>46538.999305555553</v>
      </c>
      <c r="E110" s="10" t="s">
        <v>320</v>
      </c>
    </row>
    <row r="111" spans="2:5" s="6" customFormat="1" ht="14.1" customHeight="1">
      <c r="B111" s="10" t="s">
        <v>321</v>
      </c>
      <c r="C111" s="10" t="s">
        <v>322</v>
      </c>
      <c r="D111" s="11">
        <v>46538.999305555553</v>
      </c>
      <c r="E111" s="10" t="s">
        <v>323</v>
      </c>
    </row>
    <row r="112" spans="2:5" s="6" customFormat="1" ht="14.1" customHeight="1">
      <c r="B112" s="10" t="s">
        <v>324</v>
      </c>
      <c r="C112" s="10" t="s">
        <v>325</v>
      </c>
      <c r="D112" s="11">
        <v>46555.999305555553</v>
      </c>
      <c r="E112" s="10" t="s">
        <v>326</v>
      </c>
    </row>
    <row r="113" spans="2:5" s="6" customFormat="1" ht="14.1" customHeight="1">
      <c r="B113" s="10" t="s">
        <v>327</v>
      </c>
      <c r="C113" s="10" t="s">
        <v>328</v>
      </c>
      <c r="D113" s="11">
        <v>46559.999305555553</v>
      </c>
      <c r="E113" s="10" t="s">
        <v>329</v>
      </c>
    </row>
    <row r="114" spans="2:5" s="6" customFormat="1" ht="14.1" customHeight="1">
      <c r="B114" s="10" t="s">
        <v>330</v>
      </c>
      <c r="C114" s="10" t="s">
        <v>331</v>
      </c>
      <c r="D114" s="11">
        <v>46562.999305555553</v>
      </c>
      <c r="E114" s="10" t="s">
        <v>332</v>
      </c>
    </row>
    <row r="115" spans="2:5" ht="14.1" customHeight="1">
      <c r="B115" s="10" t="s">
        <v>333</v>
      </c>
      <c r="C115" s="10" t="s">
        <v>334</v>
      </c>
      <c r="D115" s="11">
        <v>46565.999305555553</v>
      </c>
      <c r="E115" s="10" t="s">
        <v>335</v>
      </c>
    </row>
    <row r="116" spans="2:5" ht="14.1" customHeight="1">
      <c r="B116" s="10" t="s">
        <v>336</v>
      </c>
      <c r="C116" s="10" t="s">
        <v>337</v>
      </c>
      <c r="D116" s="11">
        <v>46565.999305555553</v>
      </c>
      <c r="E116" s="10" t="s">
        <v>338</v>
      </c>
    </row>
    <row r="117" spans="2:5" ht="14.1" customHeight="1">
      <c r="B117" s="10" t="s">
        <v>339</v>
      </c>
      <c r="C117" s="10" t="s">
        <v>340</v>
      </c>
      <c r="D117" s="11">
        <v>46567.999305555553</v>
      </c>
      <c r="E117" s="10" t="s">
        <v>341</v>
      </c>
    </row>
    <row r="118" spans="2:5" ht="14.1" customHeight="1">
      <c r="B118" s="10" t="s">
        <v>342</v>
      </c>
      <c r="C118" s="10" t="s">
        <v>343</v>
      </c>
      <c r="D118" s="11">
        <v>46567.999305555553</v>
      </c>
      <c r="E118" s="10" t="s">
        <v>344</v>
      </c>
    </row>
    <row r="119" spans="2:5" ht="14.1" customHeight="1">
      <c r="B119" s="10" t="s">
        <v>345</v>
      </c>
      <c r="C119" s="10" t="s">
        <v>346</v>
      </c>
      <c r="D119" s="11">
        <v>46568.999305555553</v>
      </c>
      <c r="E119" s="10" t="s">
        <v>347</v>
      </c>
    </row>
    <row r="120" spans="2:5" ht="14.1" customHeight="1">
      <c r="B120" s="10" t="s">
        <v>345</v>
      </c>
      <c r="C120" s="10" t="s">
        <v>346</v>
      </c>
      <c r="D120" s="11">
        <v>46568.999305555553</v>
      </c>
      <c r="E120" s="10" t="s">
        <v>347</v>
      </c>
    </row>
    <row r="121" spans="2:5" ht="14.1" customHeight="1">
      <c r="B121" s="10" t="s">
        <v>348</v>
      </c>
      <c r="C121" s="10" t="s">
        <v>349</v>
      </c>
      <c r="D121" s="11">
        <v>46568.999305555553</v>
      </c>
      <c r="E121" s="10" t="s">
        <v>350</v>
      </c>
    </row>
    <row r="122" spans="2:5" ht="14.1" customHeight="1">
      <c r="B122" s="10" t="s">
        <v>351</v>
      </c>
      <c r="C122" s="10" t="s">
        <v>352</v>
      </c>
      <c r="D122" s="11">
        <v>46569.999305555553</v>
      </c>
      <c r="E122" s="10" t="s">
        <v>353</v>
      </c>
    </row>
    <row r="123" spans="2:5" ht="14.1" customHeight="1">
      <c r="B123" s="10" t="s">
        <v>354</v>
      </c>
      <c r="C123" s="10" t="s">
        <v>355</v>
      </c>
      <c r="D123" s="11">
        <v>46569.999305555553</v>
      </c>
      <c r="E123" s="10" t="s">
        <v>356</v>
      </c>
    </row>
    <row r="124" spans="2:5" ht="14.1" customHeight="1">
      <c r="B124" s="10" t="s">
        <v>357</v>
      </c>
      <c r="C124" s="10" t="s">
        <v>357</v>
      </c>
      <c r="D124" s="11">
        <v>46577.999305555553</v>
      </c>
      <c r="E124" s="10" t="s">
        <v>358</v>
      </c>
    </row>
    <row r="125" spans="2:5" ht="14.1" customHeight="1">
      <c r="B125" s="10" t="s">
        <v>359</v>
      </c>
      <c r="C125" s="10" t="s">
        <v>360</v>
      </c>
      <c r="D125" s="11">
        <v>46583.999305555553</v>
      </c>
      <c r="E125" s="10" t="s">
        <v>361</v>
      </c>
    </row>
    <row r="126" spans="2:5" ht="14.1" customHeight="1">
      <c r="B126" s="10" t="s">
        <v>362</v>
      </c>
      <c r="C126" s="10" t="s">
        <v>363</v>
      </c>
      <c r="D126" s="11">
        <v>46584.999305555553</v>
      </c>
      <c r="E126" s="10" t="s">
        <v>364</v>
      </c>
    </row>
    <row r="127" spans="2:5" ht="14.1" customHeight="1">
      <c r="B127" s="10" t="s">
        <v>365</v>
      </c>
      <c r="C127" s="10" t="s">
        <v>366</v>
      </c>
      <c r="D127" s="11">
        <v>46596.999305555553</v>
      </c>
      <c r="E127" s="10" t="s">
        <v>367</v>
      </c>
    </row>
    <row r="128" spans="2:5" ht="14.1" customHeight="1">
      <c r="B128" s="10" t="s">
        <v>368</v>
      </c>
      <c r="C128" s="10" t="s">
        <v>369</v>
      </c>
      <c r="D128" s="11">
        <v>46598.999305555553</v>
      </c>
      <c r="E128" s="10" t="s">
        <v>370</v>
      </c>
    </row>
    <row r="129" spans="2:5" ht="14.1" customHeight="1">
      <c r="B129" s="10" t="s">
        <v>371</v>
      </c>
      <c r="C129" s="10" t="s">
        <v>372</v>
      </c>
      <c r="D129" s="11">
        <v>46599.999305555553</v>
      </c>
      <c r="E129" s="10" t="s">
        <v>373</v>
      </c>
    </row>
    <row r="130" spans="2:5" ht="14.1" customHeight="1">
      <c r="B130" s="10" t="s">
        <v>374</v>
      </c>
      <c r="C130" s="10" t="s">
        <v>375</v>
      </c>
      <c r="D130" s="11">
        <v>46599.999305555553</v>
      </c>
      <c r="E130" s="10" t="s">
        <v>376</v>
      </c>
    </row>
    <row r="131" spans="2:5" ht="14.1" customHeight="1">
      <c r="B131" s="10" t="s">
        <v>377</v>
      </c>
      <c r="C131" s="10" t="s">
        <v>378</v>
      </c>
      <c r="D131" s="11">
        <v>46599.999305555553</v>
      </c>
      <c r="E131" s="10" t="s">
        <v>379</v>
      </c>
    </row>
    <row r="132" spans="2:5" ht="14.1" customHeight="1">
      <c r="B132" s="10" t="s">
        <v>380</v>
      </c>
      <c r="C132" s="10" t="s">
        <v>381</v>
      </c>
      <c r="D132" s="11">
        <v>46603.999305555553</v>
      </c>
      <c r="E132" s="10" t="s">
        <v>382</v>
      </c>
    </row>
    <row r="133" spans="2:5" ht="14.1" customHeight="1">
      <c r="B133" s="10" t="s">
        <v>383</v>
      </c>
      <c r="C133" s="10" t="s">
        <v>384</v>
      </c>
      <c r="D133" s="11">
        <v>46606.999305555553</v>
      </c>
      <c r="E133" s="10" t="s">
        <v>385</v>
      </c>
    </row>
    <row r="134" spans="2:5" ht="14.1" customHeight="1">
      <c r="B134" s="10" t="s">
        <v>386</v>
      </c>
      <c r="C134" s="10" t="s">
        <v>387</v>
      </c>
      <c r="D134" s="11">
        <v>46627.999305555553</v>
      </c>
      <c r="E134" s="10" t="s">
        <v>388</v>
      </c>
    </row>
    <row r="135" spans="2:5" ht="14.1" customHeight="1">
      <c r="B135" s="10" t="s">
        <v>389</v>
      </c>
      <c r="C135" s="10" t="s">
        <v>390</v>
      </c>
      <c r="D135" s="11">
        <v>46630.999305555553</v>
      </c>
      <c r="E135" s="10" t="s">
        <v>391</v>
      </c>
    </row>
    <row r="136" spans="2:5" ht="14.1" customHeight="1">
      <c r="B136" s="10" t="s">
        <v>392</v>
      </c>
      <c r="C136" s="10" t="s">
        <v>393</v>
      </c>
      <c r="D136" s="11">
        <v>46633.999305555553</v>
      </c>
      <c r="E136" s="10" t="s">
        <v>394</v>
      </c>
    </row>
    <row r="137" spans="2:5" ht="14.1" customHeight="1">
      <c r="B137" s="10" t="s">
        <v>395</v>
      </c>
      <c r="C137" s="10" t="s">
        <v>396</v>
      </c>
      <c r="D137" s="11">
        <v>46646.999305555553</v>
      </c>
      <c r="E137" s="10" t="s">
        <v>397</v>
      </c>
    </row>
    <row r="138" spans="2:5" ht="14.1" customHeight="1">
      <c r="B138" s="10" t="s">
        <v>398</v>
      </c>
      <c r="C138" s="10" t="s">
        <v>399</v>
      </c>
      <c r="D138" s="11">
        <v>46649.999305555553</v>
      </c>
      <c r="E138" s="10" t="s">
        <v>400</v>
      </c>
    </row>
    <row r="139" spans="2:5" ht="14.1" customHeight="1">
      <c r="B139" s="10" t="s">
        <v>401</v>
      </c>
      <c r="C139" s="10" t="s">
        <v>402</v>
      </c>
      <c r="D139" s="11">
        <v>46651.999305555553</v>
      </c>
      <c r="E139" s="10" t="s">
        <v>403</v>
      </c>
    </row>
    <row r="140" spans="2:5" ht="14.1" customHeight="1">
      <c r="B140" s="10" t="s">
        <v>404</v>
      </c>
      <c r="C140" s="10" t="s">
        <v>405</v>
      </c>
      <c r="D140" s="11">
        <v>46661.999305555553</v>
      </c>
      <c r="E140" s="10" t="s">
        <v>406</v>
      </c>
    </row>
    <row r="141" spans="2:5" ht="14.1" customHeight="1">
      <c r="B141" s="10" t="s">
        <v>407</v>
      </c>
      <c r="C141" s="10" t="s">
        <v>408</v>
      </c>
      <c r="D141" s="11">
        <v>46666.999305555553</v>
      </c>
      <c r="E141" s="10" t="s">
        <v>409</v>
      </c>
    </row>
    <row r="142" spans="2:5" ht="14.1" customHeight="1">
      <c r="B142" s="10" t="s">
        <v>410</v>
      </c>
      <c r="C142" s="10" t="s">
        <v>263</v>
      </c>
      <c r="D142" s="11">
        <v>46667.999305555553</v>
      </c>
      <c r="E142" s="10" t="s">
        <v>411</v>
      </c>
    </row>
    <row r="143" spans="2:5" ht="14.1" customHeight="1">
      <c r="B143" s="10" t="s">
        <v>15</v>
      </c>
      <c r="C143" s="10" t="s">
        <v>412</v>
      </c>
      <c r="D143" s="11">
        <v>46668.999305555553</v>
      </c>
      <c r="E143" s="10" t="s">
        <v>413</v>
      </c>
    </row>
    <row r="144" spans="2:5" ht="14.1" customHeight="1">
      <c r="B144" s="10" t="s">
        <v>414</v>
      </c>
      <c r="C144" s="10" t="s">
        <v>415</v>
      </c>
      <c r="D144" s="11">
        <v>46669.999305555553</v>
      </c>
      <c r="E144" s="10" t="s">
        <v>416</v>
      </c>
    </row>
    <row r="145" spans="2:5" ht="14.1" customHeight="1">
      <c r="B145" s="10" t="s">
        <v>417</v>
      </c>
      <c r="C145" s="10" t="s">
        <v>418</v>
      </c>
      <c r="D145" s="11">
        <v>46689.999305555553</v>
      </c>
      <c r="E145" s="10" t="s">
        <v>419</v>
      </c>
    </row>
    <row r="146" spans="2:5" ht="14.1" customHeight="1">
      <c r="B146" s="10" t="s">
        <v>420</v>
      </c>
      <c r="C146" s="10" t="s">
        <v>421</v>
      </c>
      <c r="D146" s="11">
        <v>46691.999305555553</v>
      </c>
      <c r="E146" s="10" t="s">
        <v>422</v>
      </c>
    </row>
    <row r="147" spans="2:5" ht="14.1" customHeight="1">
      <c r="B147" s="10" t="s">
        <v>423</v>
      </c>
      <c r="C147" s="10" t="s">
        <v>424</v>
      </c>
      <c r="D147" s="11">
        <v>46691.999305555553</v>
      </c>
      <c r="E147" s="10" t="s">
        <v>425</v>
      </c>
    </row>
    <row r="148" spans="2:5" ht="14.1" customHeight="1">
      <c r="B148" s="10" t="s">
        <v>426</v>
      </c>
      <c r="C148" s="10" t="s">
        <v>427</v>
      </c>
      <c r="D148" s="11">
        <v>46691.999305555553</v>
      </c>
      <c r="E148" s="10" t="s">
        <v>428</v>
      </c>
    </row>
    <row r="149" spans="2:5" ht="14.1" customHeight="1">
      <c r="B149" s="10" t="s">
        <v>35</v>
      </c>
      <c r="C149" s="10" t="s">
        <v>36</v>
      </c>
      <c r="D149" s="11">
        <v>46692.999305555553</v>
      </c>
      <c r="E149" s="10" t="s">
        <v>429</v>
      </c>
    </row>
    <row r="150" spans="2:5" ht="14.1" customHeight="1">
      <c r="B150" s="10" t="s">
        <v>430</v>
      </c>
      <c r="C150" s="10" t="s">
        <v>431</v>
      </c>
      <c r="D150" s="11">
        <v>46698.999305555553</v>
      </c>
      <c r="E150" s="10" t="s">
        <v>432</v>
      </c>
    </row>
    <row r="151" spans="2:5" ht="14.1" customHeight="1">
      <c r="B151" s="10" t="s">
        <v>433</v>
      </c>
      <c r="C151" s="10" t="s">
        <v>102</v>
      </c>
      <c r="D151" s="11">
        <v>46709.999305555553</v>
      </c>
      <c r="E151" s="10" t="s">
        <v>434</v>
      </c>
    </row>
    <row r="152" spans="2:5" ht="14.1" customHeight="1">
      <c r="B152" s="10" t="s">
        <v>435</v>
      </c>
      <c r="C152" s="10" t="s">
        <v>436</v>
      </c>
      <c r="D152" s="11">
        <v>46720.999305555553</v>
      </c>
      <c r="E152" s="10" t="s">
        <v>437</v>
      </c>
    </row>
    <row r="153" spans="2:5" ht="14.1" customHeight="1">
      <c r="B153" s="10" t="s">
        <v>438</v>
      </c>
      <c r="C153" s="10" t="s">
        <v>439</v>
      </c>
      <c r="D153" s="11">
        <v>46721.999305555553</v>
      </c>
      <c r="E153" s="10" t="s">
        <v>440</v>
      </c>
    </row>
    <row r="154" spans="2:5" ht="14.1" customHeight="1">
      <c r="B154" s="10" t="s">
        <v>441</v>
      </c>
      <c r="C154" s="10" t="s">
        <v>442</v>
      </c>
      <c r="D154" s="11">
        <v>46721.999305555553</v>
      </c>
      <c r="E154" s="10" t="s">
        <v>443</v>
      </c>
    </row>
    <row r="155" spans="2:5" ht="14.1" customHeight="1">
      <c r="B155" s="10" t="s">
        <v>444</v>
      </c>
      <c r="C155" s="10" t="s">
        <v>445</v>
      </c>
      <c r="D155" s="11">
        <v>46752.999305555553</v>
      </c>
      <c r="E155" s="10" t="s">
        <v>446</v>
      </c>
    </row>
    <row r="156" spans="2:5" ht="14.1" customHeight="1">
      <c r="B156" s="10" t="s">
        <v>447</v>
      </c>
      <c r="C156" s="10" t="s">
        <v>448</v>
      </c>
      <c r="D156" s="11">
        <v>46752.999305555553</v>
      </c>
      <c r="E156" s="10" t="s">
        <v>449</v>
      </c>
    </row>
    <row r="157" spans="2:5" ht="14.1" customHeight="1">
      <c r="B157" s="10" t="s">
        <v>450</v>
      </c>
      <c r="C157" s="10" t="s">
        <v>451</v>
      </c>
      <c r="D157" s="11">
        <v>46805.999305555553</v>
      </c>
      <c r="E157" s="10" t="s">
        <v>452</v>
      </c>
    </row>
    <row r="158" spans="2:5" ht="14.1" customHeight="1">
      <c r="B158" s="10" t="s">
        <v>453</v>
      </c>
      <c r="C158" s="10" t="s">
        <v>454</v>
      </c>
      <c r="D158" s="11">
        <v>46806.999305555553</v>
      </c>
      <c r="E158" s="10" t="s">
        <v>455</v>
      </c>
    </row>
    <row r="159" spans="2:5" ht="14.1" customHeight="1">
      <c r="B159" s="10" t="s">
        <v>456</v>
      </c>
      <c r="C159" s="10" t="s">
        <v>57</v>
      </c>
      <c r="D159" s="11">
        <v>46806.999305555553</v>
      </c>
      <c r="E159" s="10" t="s">
        <v>457</v>
      </c>
    </row>
    <row r="160" spans="2:5" ht="14.1" customHeight="1">
      <c r="B160" s="10" t="s">
        <v>458</v>
      </c>
      <c r="C160" s="10" t="s">
        <v>458</v>
      </c>
      <c r="D160" s="11">
        <v>46809.999305555553</v>
      </c>
      <c r="E160" s="10" t="s">
        <v>459</v>
      </c>
    </row>
    <row r="161" spans="2:5" ht="14.1" customHeight="1">
      <c r="B161" s="10" t="s">
        <v>460</v>
      </c>
      <c r="C161" s="10" t="s">
        <v>461</v>
      </c>
      <c r="D161" s="11">
        <v>46812.999305555553</v>
      </c>
      <c r="E161" s="10" t="s">
        <v>462</v>
      </c>
    </row>
    <row r="162" spans="2:5" ht="14.1" customHeight="1">
      <c r="B162" s="10" t="s">
        <v>463</v>
      </c>
      <c r="C162" s="10" t="s">
        <v>464</v>
      </c>
      <c r="D162" s="11">
        <v>46812.999305555553</v>
      </c>
      <c r="E162" s="10" t="s">
        <v>465</v>
      </c>
    </row>
    <row r="163" spans="2:5" ht="14.1" customHeight="1">
      <c r="B163" s="10" t="s">
        <v>466</v>
      </c>
      <c r="C163" s="10" t="s">
        <v>467</v>
      </c>
      <c r="D163" s="11">
        <v>46821.999305555553</v>
      </c>
      <c r="E163" s="10" t="s">
        <v>468</v>
      </c>
    </row>
    <row r="164" spans="2:5" ht="14.1" customHeight="1">
      <c r="B164" s="10" t="s">
        <v>469</v>
      </c>
      <c r="C164" s="10" t="s">
        <v>470</v>
      </c>
      <c r="D164" s="11">
        <v>46821.999305555553</v>
      </c>
      <c r="E164" s="10" t="s">
        <v>471</v>
      </c>
    </row>
    <row r="165" spans="2:5" ht="14.1" customHeight="1">
      <c r="B165" s="10" t="s">
        <v>472</v>
      </c>
      <c r="C165" s="10" t="s">
        <v>473</v>
      </c>
      <c r="D165" s="11">
        <v>46829.999305555553</v>
      </c>
      <c r="E165" s="10" t="s">
        <v>474</v>
      </c>
    </row>
    <row r="166" spans="2:5" ht="14.1" customHeight="1">
      <c r="B166" s="10" t="s">
        <v>475</v>
      </c>
      <c r="C166" s="10" t="s">
        <v>476</v>
      </c>
      <c r="D166" s="11">
        <v>46838.999305555553</v>
      </c>
      <c r="E166" s="10" t="s">
        <v>477</v>
      </c>
    </row>
    <row r="167" spans="2:5" ht="14.1" customHeight="1">
      <c r="B167" s="10" t="s">
        <v>478</v>
      </c>
      <c r="C167" s="10" t="s">
        <v>479</v>
      </c>
      <c r="D167" s="11">
        <v>46841.999305555553</v>
      </c>
      <c r="E167" s="10" t="s">
        <v>480</v>
      </c>
    </row>
    <row r="168" spans="2:5" ht="14.1" customHeight="1">
      <c r="B168" s="10" t="s">
        <v>481</v>
      </c>
      <c r="C168" s="10" t="s">
        <v>482</v>
      </c>
      <c r="D168" s="11">
        <v>46843.999305555553</v>
      </c>
      <c r="E168" s="10" t="s">
        <v>483</v>
      </c>
    </row>
    <row r="169" spans="2:5" ht="14.1" customHeight="1">
      <c r="B169" s="10" t="s">
        <v>484</v>
      </c>
      <c r="C169" s="10" t="s">
        <v>485</v>
      </c>
      <c r="D169" s="11">
        <v>46843.999305555553</v>
      </c>
      <c r="E169" s="10" t="s">
        <v>486</v>
      </c>
    </row>
    <row r="170" spans="2:5" ht="14.1" customHeight="1">
      <c r="B170" s="10" t="s">
        <v>487</v>
      </c>
      <c r="C170" s="10" t="s">
        <v>488</v>
      </c>
      <c r="D170" s="11">
        <v>46843.999305555553</v>
      </c>
      <c r="E170" s="10" t="s">
        <v>489</v>
      </c>
    </row>
    <row r="171" spans="2:5" ht="14.1" customHeight="1">
      <c r="B171" s="10" t="s">
        <v>490</v>
      </c>
      <c r="C171" s="10" t="s">
        <v>491</v>
      </c>
      <c r="D171" s="11">
        <v>46862.999305555553</v>
      </c>
      <c r="E171" s="10" t="s">
        <v>492</v>
      </c>
    </row>
    <row r="172" spans="2:5" ht="14.1" customHeight="1">
      <c r="B172" s="10" t="s">
        <v>493</v>
      </c>
      <c r="C172" s="10" t="s">
        <v>494</v>
      </c>
      <c r="D172" s="11">
        <v>46869.999305555553</v>
      </c>
      <c r="E172" s="10" t="s">
        <v>495</v>
      </c>
    </row>
    <row r="173" spans="2:5" ht="14.1" customHeight="1">
      <c r="B173" s="10" t="s">
        <v>496</v>
      </c>
      <c r="C173" s="10" t="s">
        <v>497</v>
      </c>
      <c r="D173" s="11">
        <v>46871.999305555553</v>
      </c>
      <c r="E173" s="10" t="s">
        <v>498</v>
      </c>
    </row>
    <row r="174" spans="2:5" ht="14.1" customHeight="1">
      <c r="B174" s="10" t="s">
        <v>499</v>
      </c>
      <c r="C174" s="10" t="s">
        <v>500</v>
      </c>
      <c r="D174" s="11">
        <v>46873.999305555553</v>
      </c>
      <c r="E174" s="10" t="s">
        <v>501</v>
      </c>
    </row>
    <row r="175" spans="2:5" ht="14.1" customHeight="1">
      <c r="B175" s="10" t="s">
        <v>502</v>
      </c>
      <c r="C175" s="10" t="s">
        <v>503</v>
      </c>
      <c r="D175" s="11">
        <v>46904.999305555553</v>
      </c>
      <c r="E175" s="10" t="s">
        <v>504</v>
      </c>
    </row>
    <row r="176" spans="2:5" ht="14.1" customHeight="1">
      <c r="B176" s="10" t="s">
        <v>505</v>
      </c>
      <c r="C176" s="10" t="s">
        <v>506</v>
      </c>
      <c r="D176" s="11">
        <v>46904.999305555553</v>
      </c>
      <c r="E176" s="10" t="s">
        <v>507</v>
      </c>
    </row>
    <row r="177" spans="2:5" ht="14.1" customHeight="1">
      <c r="B177" s="10" t="s">
        <v>508</v>
      </c>
      <c r="C177" s="10" t="s">
        <v>328</v>
      </c>
      <c r="D177" s="11">
        <v>46904.999305555553</v>
      </c>
      <c r="E177" s="10" t="s">
        <v>509</v>
      </c>
    </row>
    <row r="178" spans="2:5" ht="14.1" customHeight="1">
      <c r="B178" s="10" t="s">
        <v>510</v>
      </c>
      <c r="C178" s="10" t="s">
        <v>511</v>
      </c>
      <c r="D178" s="11">
        <v>46904.999305555553</v>
      </c>
      <c r="E178" s="10" t="s">
        <v>512</v>
      </c>
    </row>
    <row r="179" spans="2:5" ht="14.1" customHeight="1">
      <c r="B179" s="10" t="s">
        <v>513</v>
      </c>
      <c r="C179" s="10" t="s">
        <v>514</v>
      </c>
      <c r="D179" s="11">
        <v>46904.999305555553</v>
      </c>
      <c r="E179" s="10" t="s">
        <v>515</v>
      </c>
    </row>
    <row r="180" spans="2:5" ht="14.1" customHeight="1">
      <c r="B180" s="10" t="s">
        <v>516</v>
      </c>
      <c r="C180" s="10" t="s">
        <v>517</v>
      </c>
      <c r="D180" s="11">
        <v>46913.999305555553</v>
      </c>
      <c r="E180" s="10" t="s">
        <v>518</v>
      </c>
    </row>
    <row r="181" spans="2:5" ht="14.1" customHeight="1">
      <c r="B181" s="10" t="s">
        <v>519</v>
      </c>
      <c r="C181" s="10" t="s">
        <v>520</v>
      </c>
      <c r="D181" s="11">
        <v>46913.999305555553</v>
      </c>
      <c r="E181" s="10" t="s">
        <v>521</v>
      </c>
    </row>
    <row r="182" spans="2:5" ht="14.1" customHeight="1">
      <c r="B182" s="10" t="s">
        <v>522</v>
      </c>
      <c r="C182" s="10" t="s">
        <v>523</v>
      </c>
      <c r="D182" s="11">
        <v>46922.999305555553</v>
      </c>
      <c r="E182" s="10" t="s">
        <v>524</v>
      </c>
    </row>
    <row r="183" spans="2:5" ht="14.1" customHeight="1">
      <c r="B183" s="10" t="s">
        <v>525</v>
      </c>
      <c r="C183" s="10" t="s">
        <v>57</v>
      </c>
      <c r="D183" s="11">
        <v>46931.999305555553</v>
      </c>
      <c r="E183" s="10" t="s">
        <v>526</v>
      </c>
    </row>
    <row r="184" spans="2:5" ht="14.1" customHeight="1">
      <c r="B184" s="10" t="s">
        <v>527</v>
      </c>
      <c r="C184" s="10" t="s">
        <v>528</v>
      </c>
      <c r="D184" s="11">
        <v>46933.999305555553</v>
      </c>
      <c r="E184" s="10" t="s">
        <v>529</v>
      </c>
    </row>
    <row r="185" spans="2:5" ht="14.1" customHeight="1">
      <c r="B185" s="10" t="s">
        <v>530</v>
      </c>
      <c r="C185" s="10" t="s">
        <v>531</v>
      </c>
      <c r="D185" s="11">
        <v>46934.999305555553</v>
      </c>
      <c r="E185" s="10" t="s">
        <v>532</v>
      </c>
    </row>
    <row r="186" spans="2:5" ht="14.1" customHeight="1">
      <c r="B186" s="10" t="s">
        <v>533</v>
      </c>
      <c r="C186" s="10" t="s">
        <v>534</v>
      </c>
      <c r="D186" s="11">
        <v>46936.999305555553</v>
      </c>
      <c r="E186" s="10" t="s">
        <v>535</v>
      </c>
    </row>
    <row r="187" spans="2:5" ht="14.1" customHeight="1">
      <c r="B187" s="10" t="s">
        <v>536</v>
      </c>
      <c r="C187" s="10" t="s">
        <v>537</v>
      </c>
      <c r="D187" s="11">
        <v>46957.999305555553</v>
      </c>
      <c r="E187" s="10" t="s">
        <v>538</v>
      </c>
    </row>
    <row r="188" spans="2:5" ht="14.1" customHeight="1">
      <c r="B188" s="10" t="s">
        <v>539</v>
      </c>
      <c r="C188" s="10" t="s">
        <v>540</v>
      </c>
      <c r="D188" s="11">
        <v>46958.999305555553</v>
      </c>
      <c r="E188" s="10" t="s">
        <v>541</v>
      </c>
    </row>
    <row r="189" spans="2:5" ht="14.1" customHeight="1">
      <c r="B189" s="10" t="s">
        <v>542</v>
      </c>
      <c r="C189" s="10" t="s">
        <v>543</v>
      </c>
      <c r="D189" s="11">
        <v>46965.999305555553</v>
      </c>
      <c r="E189" s="10" t="s">
        <v>544</v>
      </c>
    </row>
    <row r="190" spans="2:5" ht="14.1" customHeight="1">
      <c r="B190" s="10" t="s">
        <v>545</v>
      </c>
      <c r="C190" s="10" t="s">
        <v>546</v>
      </c>
      <c r="D190" s="11">
        <v>46982.999305555553</v>
      </c>
      <c r="E190" s="10" t="s">
        <v>547</v>
      </c>
    </row>
    <row r="191" spans="2:5" ht="14.1" customHeight="1">
      <c r="B191" s="10" t="s">
        <v>548</v>
      </c>
      <c r="C191" s="10" t="s">
        <v>549</v>
      </c>
      <c r="D191" s="11">
        <v>46984.999305555553</v>
      </c>
      <c r="E191" s="10" t="s">
        <v>550</v>
      </c>
    </row>
    <row r="192" spans="2:5" ht="14.1" customHeight="1">
      <c r="B192" s="10" t="s">
        <v>551</v>
      </c>
      <c r="C192" s="10" t="s">
        <v>57</v>
      </c>
      <c r="D192" s="11">
        <v>46993.999305555553</v>
      </c>
      <c r="E192" s="10" t="s">
        <v>552</v>
      </c>
    </row>
    <row r="193" spans="2:5" ht="14.1" customHeight="1">
      <c r="B193" s="10" t="s">
        <v>553</v>
      </c>
      <c r="C193" s="10" t="s">
        <v>316</v>
      </c>
      <c r="D193" s="11">
        <v>46996.999305555553</v>
      </c>
      <c r="E193" s="10" t="s">
        <v>554</v>
      </c>
    </row>
    <row r="194" spans="2:5" ht="14.1" customHeight="1">
      <c r="B194" s="10" t="s">
        <v>555</v>
      </c>
      <c r="C194" s="10" t="s">
        <v>556</v>
      </c>
      <c r="D194" s="11">
        <v>46996.999305555553</v>
      </c>
      <c r="E194" s="10" t="s">
        <v>557</v>
      </c>
    </row>
    <row r="195" spans="2:5" ht="14.1" customHeight="1">
      <c r="B195" s="10" t="s">
        <v>558</v>
      </c>
      <c r="C195" s="10" t="s">
        <v>559</v>
      </c>
      <c r="D195" s="11">
        <v>46996.999305555553</v>
      </c>
      <c r="E195" s="10" t="s">
        <v>560</v>
      </c>
    </row>
    <row r="196" spans="2:5" ht="14.1" customHeight="1">
      <c r="B196" s="10" t="s">
        <v>561</v>
      </c>
      <c r="C196" s="10" t="s">
        <v>57</v>
      </c>
      <c r="D196" s="11">
        <v>46999.999305555553</v>
      </c>
      <c r="E196" s="10" t="s">
        <v>562</v>
      </c>
    </row>
    <row r="197" spans="2:5" ht="14.1" customHeight="1">
      <c r="B197" s="10" t="s">
        <v>563</v>
      </c>
      <c r="C197" s="10" t="s">
        <v>564</v>
      </c>
      <c r="D197" s="11">
        <v>47002.999305555553</v>
      </c>
      <c r="E197" s="10" t="s">
        <v>565</v>
      </c>
    </row>
    <row r="198" spans="2:5" ht="14.1" customHeight="1">
      <c r="B198" s="10" t="s">
        <v>566</v>
      </c>
      <c r="C198" s="10" t="s">
        <v>567</v>
      </c>
      <c r="D198" s="11">
        <v>47007.999305555553</v>
      </c>
      <c r="E198" s="10" t="s">
        <v>568</v>
      </c>
    </row>
    <row r="199" spans="2:5" ht="14.1" customHeight="1">
      <c r="B199" s="10" t="s">
        <v>569</v>
      </c>
      <c r="C199" s="10" t="s">
        <v>570</v>
      </c>
      <c r="D199" s="11">
        <v>47010.999305555553</v>
      </c>
      <c r="E199" s="10" t="s">
        <v>571</v>
      </c>
    </row>
    <row r="200" spans="2:5" ht="14.1" customHeight="1">
      <c r="B200" s="10" t="s">
        <v>572</v>
      </c>
      <c r="C200" s="10" t="s">
        <v>573</v>
      </c>
      <c r="D200" s="11">
        <v>47066.999305555553</v>
      </c>
      <c r="E200" s="10" t="s">
        <v>574</v>
      </c>
    </row>
    <row r="201" spans="2:5" ht="14.1" customHeight="1">
      <c r="B201" s="10" t="s">
        <v>575</v>
      </c>
      <c r="C201" s="10" t="s">
        <v>576</v>
      </c>
      <c r="D201" s="11">
        <v>47078.999305555553</v>
      </c>
      <c r="E201" s="10" t="s">
        <v>577</v>
      </c>
    </row>
    <row r="202" spans="2:5" ht="14.1" customHeight="1">
      <c r="B202" s="10" t="s">
        <v>578</v>
      </c>
      <c r="C202" s="10" t="s">
        <v>579</v>
      </c>
      <c r="D202" s="11">
        <v>47086.999305555553</v>
      </c>
      <c r="E202" s="10" t="s">
        <v>580</v>
      </c>
    </row>
    <row r="203" spans="2:5" ht="14.1" customHeight="1">
      <c r="B203" s="10" t="s">
        <v>581</v>
      </c>
      <c r="C203" s="10" t="s">
        <v>582</v>
      </c>
      <c r="D203" s="11">
        <v>47089.999305555553</v>
      </c>
      <c r="E203" s="10" t="s">
        <v>583</v>
      </c>
    </row>
    <row r="204" spans="2:5" ht="14.1" customHeight="1">
      <c r="B204" s="10" t="s">
        <v>584</v>
      </c>
      <c r="C204" s="10" t="s">
        <v>585</v>
      </c>
      <c r="D204" s="11">
        <v>47101.5</v>
      </c>
      <c r="E204" s="10" t="s">
        <v>586</v>
      </c>
    </row>
    <row r="205" spans="2:5" ht="14.1" customHeight="1">
      <c r="B205" s="10" t="s">
        <v>587</v>
      </c>
      <c r="C205" s="10" t="s">
        <v>57</v>
      </c>
      <c r="D205" s="11">
        <v>47108.999305555553</v>
      </c>
      <c r="E205" s="10" t="s">
        <v>588</v>
      </c>
    </row>
    <row r="206" spans="2:5" ht="14.1" customHeight="1">
      <c r="B206" s="10" t="s">
        <v>589</v>
      </c>
      <c r="C206" s="10" t="s">
        <v>589</v>
      </c>
      <c r="D206" s="11">
        <v>47126.999305555553</v>
      </c>
      <c r="E206" s="10" t="s">
        <v>590</v>
      </c>
    </row>
    <row r="207" spans="2:5" ht="14.1" customHeight="1">
      <c r="B207" s="10" t="s">
        <v>591</v>
      </c>
      <c r="C207" s="10" t="s">
        <v>592</v>
      </c>
      <c r="D207" s="11">
        <v>47126.999305555553</v>
      </c>
      <c r="E207" s="10" t="s">
        <v>593</v>
      </c>
    </row>
    <row r="208" spans="2:5" ht="14.1" customHeight="1">
      <c r="B208" s="10" t="s">
        <v>594</v>
      </c>
      <c r="C208" s="10" t="s">
        <v>57</v>
      </c>
      <c r="D208" s="11">
        <v>47133.999305555553</v>
      </c>
      <c r="E208" s="10" t="s">
        <v>595</v>
      </c>
    </row>
    <row r="209" spans="2:5" ht="14.1" customHeight="1">
      <c r="B209" s="10" t="s">
        <v>596</v>
      </c>
      <c r="C209" s="10" t="s">
        <v>402</v>
      </c>
      <c r="D209" s="11">
        <v>47153.999305555553</v>
      </c>
      <c r="E209" s="10" t="s">
        <v>597</v>
      </c>
    </row>
    <row r="210" spans="2:5" ht="14.1" customHeight="1">
      <c r="B210" s="10" t="s">
        <v>598</v>
      </c>
      <c r="C210" s="10" t="s">
        <v>599</v>
      </c>
      <c r="D210" s="11">
        <v>47162.999305555553</v>
      </c>
      <c r="E210" s="10" t="s">
        <v>600</v>
      </c>
    </row>
    <row r="211" spans="2:5" ht="14.1" customHeight="1">
      <c r="B211" s="10" t="s">
        <v>601</v>
      </c>
      <c r="C211" s="10" t="s">
        <v>602</v>
      </c>
      <c r="D211" s="11">
        <v>47177.999305555553</v>
      </c>
      <c r="E211" s="10" t="s">
        <v>603</v>
      </c>
    </row>
    <row r="212" spans="2:5" ht="14.1" customHeight="1">
      <c r="B212" s="10" t="s">
        <v>604</v>
      </c>
      <c r="C212" s="10" t="s">
        <v>605</v>
      </c>
      <c r="D212" s="11">
        <v>47177.999305555553</v>
      </c>
      <c r="E212" s="10" t="s">
        <v>606</v>
      </c>
    </row>
    <row r="213" spans="2:5" ht="14.1" customHeight="1">
      <c r="B213" s="10" t="s">
        <v>607</v>
      </c>
      <c r="C213" s="10" t="s">
        <v>608</v>
      </c>
      <c r="D213" s="11">
        <v>47184.999305555553</v>
      </c>
      <c r="E213" s="10" t="s">
        <v>609</v>
      </c>
    </row>
    <row r="214" spans="2:5" ht="14.1" customHeight="1">
      <c r="B214" s="10" t="s">
        <v>610</v>
      </c>
      <c r="C214" s="10" t="s">
        <v>402</v>
      </c>
      <c r="D214" s="11">
        <v>47207.999305555553</v>
      </c>
      <c r="E214" s="10" t="s">
        <v>611</v>
      </c>
    </row>
    <row r="215" spans="2:5" ht="14.1" customHeight="1">
      <c r="B215" s="10" t="s">
        <v>612</v>
      </c>
      <c r="C215" s="10" t="s">
        <v>613</v>
      </c>
      <c r="D215" s="11">
        <v>47207.999305555553</v>
      </c>
      <c r="E215" s="10" t="s">
        <v>614</v>
      </c>
    </row>
    <row r="216" spans="2:5" ht="14.1" customHeight="1">
      <c r="B216" s="10" t="s">
        <v>615</v>
      </c>
      <c r="C216" s="10" t="s">
        <v>616</v>
      </c>
      <c r="D216" s="11">
        <v>47208.999305555553</v>
      </c>
      <c r="E216" s="10" t="s">
        <v>617</v>
      </c>
    </row>
    <row r="217" spans="2:5" ht="14.1" customHeight="1">
      <c r="B217" s="10" t="s">
        <v>618</v>
      </c>
      <c r="C217" s="10" t="s">
        <v>619</v>
      </c>
      <c r="D217" s="11">
        <v>47208.999305555553</v>
      </c>
      <c r="E217" s="10" t="s">
        <v>620</v>
      </c>
    </row>
    <row r="218" spans="2:5" ht="14.1" customHeight="1">
      <c r="B218" s="10" t="s">
        <v>621</v>
      </c>
      <c r="C218" s="10" t="s">
        <v>622</v>
      </c>
      <c r="D218" s="11">
        <v>47208.999305555553</v>
      </c>
      <c r="E218" s="10" t="s">
        <v>623</v>
      </c>
    </row>
    <row r="219" spans="2:5" ht="14.1" customHeight="1">
      <c r="B219" s="10" t="s">
        <v>624</v>
      </c>
      <c r="C219" s="10" t="s">
        <v>625</v>
      </c>
      <c r="D219" s="11">
        <v>47231.999305555553</v>
      </c>
      <c r="E219" s="10" t="s">
        <v>626</v>
      </c>
    </row>
    <row r="220" spans="2:5" ht="14.1" customHeight="1">
      <c r="B220" s="10" t="s">
        <v>627</v>
      </c>
      <c r="C220" s="10" t="s">
        <v>628</v>
      </c>
      <c r="D220" s="11">
        <v>47236.999305555553</v>
      </c>
      <c r="E220" s="10" t="s">
        <v>629</v>
      </c>
    </row>
    <row r="221" spans="2:5" ht="14.1" customHeight="1">
      <c r="B221" s="10" t="s">
        <v>630</v>
      </c>
      <c r="C221" s="10" t="s">
        <v>631</v>
      </c>
      <c r="D221" s="11">
        <v>47236.999305555553</v>
      </c>
      <c r="E221" s="10" t="s">
        <v>632</v>
      </c>
    </row>
    <row r="222" spans="2:5" ht="14.1" customHeight="1">
      <c r="B222" s="10" t="s">
        <v>633</v>
      </c>
      <c r="C222" s="10" t="s">
        <v>634</v>
      </c>
      <c r="D222" s="11">
        <v>47269.999305555553</v>
      </c>
      <c r="E222" s="10" t="s">
        <v>635</v>
      </c>
    </row>
    <row r="223" spans="2:5" ht="14.1" customHeight="1">
      <c r="B223" s="10" t="s">
        <v>636</v>
      </c>
      <c r="C223" s="10" t="s">
        <v>637</v>
      </c>
      <c r="D223" s="11">
        <v>47280.999305555553</v>
      </c>
      <c r="E223" s="10" t="s">
        <v>638</v>
      </c>
    </row>
    <row r="224" spans="2:5" ht="14.1" customHeight="1">
      <c r="B224" s="10" t="s">
        <v>639</v>
      </c>
      <c r="C224" s="10" t="s">
        <v>640</v>
      </c>
      <c r="D224" s="11">
        <v>47291.999305555553</v>
      </c>
      <c r="E224" s="10" t="s">
        <v>641</v>
      </c>
    </row>
    <row r="225" spans="2:5" ht="14.1" customHeight="1">
      <c r="B225" s="10" t="s">
        <v>642</v>
      </c>
      <c r="C225" s="10" t="s">
        <v>643</v>
      </c>
      <c r="D225" s="11">
        <v>47299.999305555553</v>
      </c>
      <c r="E225" s="10" t="s">
        <v>644</v>
      </c>
    </row>
    <row r="226" spans="2:5" ht="14.1" customHeight="1">
      <c r="B226" s="10" t="s">
        <v>645</v>
      </c>
      <c r="C226" s="10" t="s">
        <v>646</v>
      </c>
      <c r="D226" s="11">
        <v>47299.999305555553</v>
      </c>
      <c r="E226" s="10" t="s">
        <v>647</v>
      </c>
    </row>
    <row r="227" spans="2:5" ht="14.1" customHeight="1">
      <c r="B227" s="10" t="s">
        <v>648</v>
      </c>
      <c r="C227" s="10" t="s">
        <v>631</v>
      </c>
      <c r="D227" s="11">
        <v>47321.999305555553</v>
      </c>
      <c r="E227" s="10" t="s">
        <v>649</v>
      </c>
    </row>
    <row r="228" spans="2:5" ht="14.1" customHeight="1">
      <c r="B228" s="10" t="s">
        <v>650</v>
      </c>
      <c r="C228" s="10" t="s">
        <v>651</v>
      </c>
      <c r="D228" s="11">
        <v>47327.999305555553</v>
      </c>
      <c r="E228" s="10" t="s">
        <v>652</v>
      </c>
    </row>
    <row r="229" spans="2:5" ht="14.1" customHeight="1">
      <c r="B229" s="10" t="s">
        <v>653</v>
      </c>
      <c r="C229" s="10" t="s">
        <v>654</v>
      </c>
      <c r="D229" s="11">
        <v>47330.999305555553</v>
      </c>
      <c r="E229" s="10" t="s">
        <v>655</v>
      </c>
    </row>
    <row r="230" spans="2:5" ht="14.1" customHeight="1">
      <c r="B230" s="10" t="s">
        <v>656</v>
      </c>
      <c r="C230" s="10" t="s">
        <v>33</v>
      </c>
      <c r="D230" s="11">
        <v>47360.999305555553</v>
      </c>
      <c r="E230" s="10" t="s">
        <v>657</v>
      </c>
    </row>
    <row r="231" spans="2:5" ht="14.1" customHeight="1">
      <c r="B231" s="10" t="s">
        <v>658</v>
      </c>
      <c r="C231" s="10" t="s">
        <v>659</v>
      </c>
      <c r="D231" s="11">
        <v>47361.999305555553</v>
      </c>
      <c r="E231" s="10" t="s">
        <v>660</v>
      </c>
    </row>
    <row r="232" spans="2:5" ht="14.1" customHeight="1">
      <c r="B232" s="10" t="s">
        <v>661</v>
      </c>
      <c r="C232" s="10" t="s">
        <v>662</v>
      </c>
      <c r="D232" s="11">
        <v>47374.999305555553</v>
      </c>
      <c r="E232" s="10" t="s">
        <v>663</v>
      </c>
    </row>
    <row r="233" spans="2:5" ht="14.1">
      <c r="B233" s="10" t="s">
        <v>664</v>
      </c>
      <c r="C233" s="10" t="s">
        <v>665</v>
      </c>
      <c r="D233" s="11">
        <v>47385.999305555553</v>
      </c>
      <c r="E233" s="10" t="s">
        <v>666</v>
      </c>
    </row>
    <row r="234" spans="2:5" ht="14.1">
      <c r="B234" s="10" t="s">
        <v>667</v>
      </c>
      <c r="C234" s="10" t="s">
        <v>668</v>
      </c>
      <c r="D234" s="11">
        <v>47573.999305555553</v>
      </c>
      <c r="E234" s="10" t="s">
        <v>669</v>
      </c>
    </row>
    <row r="235" spans="2:5" ht="14.1">
      <c r="B235" s="10" t="s">
        <v>670</v>
      </c>
      <c r="C235" s="10" t="s">
        <v>671</v>
      </c>
      <c r="D235" s="11">
        <v>47673.999305555553</v>
      </c>
      <c r="E235" s="10" t="s">
        <v>672</v>
      </c>
    </row>
    <row r="236" spans="2:5" ht="14.1">
      <c r="B236" s="10" t="s">
        <v>673</v>
      </c>
      <c r="C236" s="10" t="s">
        <v>674</v>
      </c>
      <c r="D236" s="11">
        <v>47673.999305555553</v>
      </c>
      <c r="E236" s="10" t="s">
        <v>675</v>
      </c>
    </row>
    <row r="237" spans="2:5" ht="14.1">
      <c r="B237" s="10" t="s">
        <v>676</v>
      </c>
      <c r="C237" s="10" t="s">
        <v>677</v>
      </c>
      <c r="D237" s="11">
        <v>47801.999305555553</v>
      </c>
      <c r="E237" s="10" t="s">
        <v>678</v>
      </c>
    </row>
    <row r="238" spans="2:5" ht="14.1">
      <c r="B238" s="10" t="s">
        <v>679</v>
      </c>
      <c r="C238" s="10" t="s">
        <v>680</v>
      </c>
      <c r="D238" s="11">
        <v>47965.999305555553</v>
      </c>
      <c r="E238" s="10" t="s">
        <v>681</v>
      </c>
    </row>
    <row r="239" spans="2:5" ht="14.1">
      <c r="B239" s="10" t="s">
        <v>682</v>
      </c>
      <c r="C239" s="10" t="s">
        <v>683</v>
      </c>
      <c r="D239" s="11">
        <v>48065.999305555553</v>
      </c>
      <c r="E239" s="10" t="s">
        <v>684</v>
      </c>
    </row>
    <row r="240" spans="2:5" ht="14.1">
      <c r="B240" s="10" t="s">
        <v>685</v>
      </c>
      <c r="C240" s="10" t="s">
        <v>686</v>
      </c>
      <c r="D240" s="11">
        <v>48639.999305555553</v>
      </c>
      <c r="E240" s="10" t="s">
        <v>687</v>
      </c>
    </row>
    <row r="241" spans="2:5" ht="14.1">
      <c r="B241" s="10" t="s">
        <v>688</v>
      </c>
      <c r="C241" s="10" t="s">
        <v>689</v>
      </c>
      <c r="D241" s="11">
        <v>49490.999305555553</v>
      </c>
      <c r="E241" s="10" t="s">
        <v>690</v>
      </c>
    </row>
  </sheetData>
  <autoFilter ref="B2:E168" xr:uid="{F81AF5C0-8D88-40CE-93BC-05E87EF1F766}">
    <sortState xmlns:xlrd2="http://schemas.microsoft.com/office/spreadsheetml/2017/richdata2" ref="B3:E241">
      <sortCondition ref="D2:D168"/>
    </sortState>
  </autoFilter>
  <sortState xmlns:xlrd2="http://schemas.microsoft.com/office/spreadsheetml/2017/richdata2" ref="B3:E132">
    <sortCondition ref="D3:D132"/>
  </sortState>
  <phoneticPr fontId="7" type="noConversion"/>
  <pageMargins left="0.7" right="0.7" top="0.75" bottom="0.75" header="0.3" footer="0.3"/>
  <pageSetup paperSize="9" orientation="portrait" verticalDpi="1200" r:id="rId1"/>
  <headerFooter>
    <oddHeader>&amp;C&amp;"Aptos"&amp;10&amp;K000000 OFFICIAL&amp;1#_x000D_</oddHead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Date xmlns="d9840de0-e29d-4f57-8068-a923dc0207cb">2021-06-29T05:28:18+00:00</DocumentDate>
    <DocumentClassification xmlns="d9840de0-e29d-4f57-8068-a923dc0207cb">Official</DocumentClassification>
    <_dlc_DocId xmlns="d9840de0-e29d-4f57-8068-a923dc0207cb" xsi:nil="true"/>
    <_dlc_DocIdUrl xmlns="d9840de0-e29d-4f57-8068-a923dc0207cb">
      <Url xsi:nil="true"/>
      <Description xsi:nil="true"/>
    </_dlc_DocIdUrl>
    <_dlc_DocIdPersistId xmlns="d9840de0-e29d-4f57-8068-a923dc0207cb" xsi:nil="true"/>
    <Tag xmlns="6062dab3-5198-433f-b346-47c2ad054bd8">Register-Contract</Tag>
    <Creation_x0020_year xmlns="6062dab3-5198-433f-b346-47c2ad054bd8">2015</Creation_x0020_year>
    <Sub_x002d_tag xmlns="6062dab3-5198-433f-b346-47c2ad054bd8" xsi:nil="true"/>
  </documentManagement>
</p:properties>
</file>

<file path=customXml/item3.xml><?xml version="1.0" encoding="utf-8"?>
<?mso-contentType ?>
<spe:Receivers xmlns:spe="http://schemas.microsoft.com/sharepoint/events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TPR Document" ma:contentTypeID="0x0101000B56CBAD6BF0C9459FE05C04571B04F0003E5595EF29B2324792A84A8D158716E6" ma:contentTypeVersion="27" ma:contentTypeDescription="TPR Document" ma:contentTypeScope="" ma:versionID="96311acb514a803edc1fc0b9a123c5af">
  <xsd:schema xmlns:xsd="http://www.w3.org/2001/XMLSchema" xmlns:xs="http://www.w3.org/2001/XMLSchema" xmlns:p="http://schemas.microsoft.com/office/2006/metadata/properties" xmlns:ns2="6062dab3-5198-433f-b346-47c2ad054bd8" xmlns:ns3="d9840de0-e29d-4f57-8068-a923dc0207cb" targetNamespace="http://schemas.microsoft.com/office/2006/metadata/properties" ma:root="true" ma:fieldsID="12c5c10c8dbc424b488925086c6ae27f" ns2:_="" ns3:_="">
    <xsd:import namespace="6062dab3-5198-433f-b346-47c2ad054bd8"/>
    <xsd:import namespace="d9840de0-e29d-4f57-8068-a923dc0207cb"/>
    <xsd:element name="properties">
      <xsd:complexType>
        <xsd:sequence>
          <xsd:element name="documentManagement">
            <xsd:complexType>
              <xsd:all>
                <xsd:element ref="ns2:Tag" minOccurs="0"/>
                <xsd:element ref="ns2:Creation_x0020_year" minOccurs="0"/>
                <xsd:element ref="ns2:Sub_x002d_tag" minOccurs="0"/>
                <xsd:element ref="ns3:DocumentDate" minOccurs="0"/>
                <xsd:element ref="ns3:DocumentClassification"/>
                <xsd:element ref="ns3:_dlc_DocId" minOccurs="0"/>
                <xsd:element ref="ns3:_dlc_DocIdUrl" minOccurs="0"/>
                <xsd:element ref="ns3:_dlc_DocIdPersistId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62dab3-5198-433f-b346-47c2ad054bd8" elementFormDefault="qualified">
    <xsd:import namespace="http://schemas.microsoft.com/office/2006/documentManagement/types"/>
    <xsd:import namespace="http://schemas.microsoft.com/office/infopath/2007/PartnerControls"/>
    <xsd:element name="Tag" ma:index="2" nillable="true" ma:displayName="Tag" ma:format="Dropdown" ma:internalName="Tag">
      <xsd:simpleType>
        <xsd:restriction base="dms:Choice">
          <xsd:enumeration value="CI-General"/>
          <xsd:enumeration value="CI-Social Value"/>
          <xsd:enumeration value="CI-Sustainability"/>
          <xsd:enumeration value="CI-Updates"/>
          <xsd:enumeration value="Meetings-Adviser"/>
          <xsd:enumeration value="Meetings-BP"/>
          <xsd:enumeration value="Meetings-Jar/ D&amp;T"/>
          <xsd:enumeration value="Meetings-JBP"/>
          <xsd:enumeration value="Meetings-Regulators Forum"/>
          <xsd:enumeration value="Meetings-Team"/>
          <xsd:enumeration value="NA0"/>
          <xsd:enumeration value="Planner-Activity"/>
          <xsd:enumeration value="Planner-Directorate"/>
          <xsd:enumeration value="Planner-Ops"/>
          <xsd:enumeration value="Planner-Work"/>
          <xsd:enumeration value="Policy-Misc"/>
          <xsd:enumeration value="Policy-PPN"/>
          <xsd:enumeration value="Policy-Strategy"/>
          <xsd:enumeration value="Register-Contract"/>
          <xsd:enumeration value="Register-Risk"/>
          <xsd:enumeration value="Register-Savings"/>
          <xsd:enumeration value="Reports-ARAC"/>
          <xsd:enumeration value="Reports-Archive"/>
          <xsd:enumeration value="Reports-Basware"/>
          <xsd:enumeration value="Reports-BCP"/>
          <xsd:enumeration value="Reports-Contract"/>
          <xsd:enumeration value="Reports-Credit Card"/>
          <xsd:enumeration value="Reports-Facilities"/>
          <xsd:enumeration value="Reports-FoI"/>
          <xsd:enumeration value="Reports-MI"/>
          <xsd:enumeration value="Reports-Misc"/>
          <xsd:enumeration value="Reports-Risk"/>
          <xsd:enumeration value="Reports-SML"/>
          <xsd:enumeration value="Reports-Spend"/>
          <xsd:enumeration value="Reports-Supplier"/>
          <xsd:enumeration value="Reports-Supplier Rationalisation"/>
          <xsd:enumeration value="SLA"/>
          <xsd:enumeration value="Spend Control-Archiving"/>
          <xsd:enumeration value="Spend Control-Contingent Labour"/>
          <xsd:enumeration value="Spend Control-Digital &amp; Technology"/>
          <xsd:enumeration value="Spend Control-General"/>
          <xsd:enumeration value="Spend Control-Log"/>
          <xsd:enumeration value="Spend Control-Merchandise &amp; External Hire"/>
          <xsd:enumeration value="Spend Control-Spend Tracker"/>
          <xsd:enumeration value="Team Files-Adviser"/>
          <xsd:enumeration value="Team Files-BP"/>
          <xsd:enumeration value="Team Files-CM/SRM"/>
          <xsd:enumeration value="Team Files-General"/>
          <xsd:enumeration value="Team Files-JBP"/>
          <xsd:enumeration value="Tools-Modern Slavery"/>
          <xsd:enumeration value="Tools-Tiering"/>
        </xsd:restriction>
      </xsd:simpleType>
    </xsd:element>
    <xsd:element name="Creation_x0020_year" ma:index="3" nillable="true" ma:displayName="Creation Year" ma:default="2015" ma:format="Dropdown" ma:internalName="Creation_x0020_year" ma:readOnly="false">
      <xsd:simpleType>
        <xsd:restriction base="dms:Choice">
          <xsd:enumeration value="2015"/>
          <xsd:enumeration value="2016"/>
          <xsd:enumeration value="2017"/>
          <xsd:enumeration value="2018"/>
          <xsd:enumeration value="2019"/>
          <xsd:enumeration value="2020"/>
          <xsd:enumeration value="2021"/>
          <xsd:enumeration value="2022"/>
          <xsd:enumeration value="2023"/>
        </xsd:restriction>
      </xsd:simpleType>
    </xsd:element>
    <xsd:element name="Sub_x002d_tag" ma:index="4" nillable="true" ma:displayName="Sub-tag" ma:format="Dropdown" ma:internalName="Sub_x002d_tag">
      <xsd:simpleType>
        <xsd:restriction base="dms:Choice">
          <xsd:enumeration value="Work Planner"/>
        </xsd:restriction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40de0-e29d-4f57-8068-a923dc0207cb" elementFormDefault="qualified">
    <xsd:import namespace="http://schemas.microsoft.com/office/2006/documentManagement/types"/>
    <xsd:import namespace="http://schemas.microsoft.com/office/infopath/2007/PartnerControls"/>
    <xsd:element name="DocumentDate" ma:index="5" nillable="true" ma:displayName="Document Date" ma:internalName="DocumentDate" ma:readOnly="false">
      <xsd:simpleType>
        <xsd:restriction base="dms:DateTime"/>
      </xsd:simpleType>
    </xsd:element>
    <xsd:element name="DocumentClassification" ma:index="6" ma:displayName="Document Classification" ma:default="Official" ma:internalName="DocumentClassification" ma:readOnly="false">
      <xsd:simpleType>
        <xsd:restriction base="dms:Choice">
          <xsd:enumeration value="Official"/>
          <xsd:enumeration value="Official-Sensitive-Contract"/>
          <xsd:enumeration value="Official-Sensitive-Governance"/>
          <xsd:enumeration value="Official-Sensitive-Personal"/>
          <xsd:enumeration value="Official-Sensitive-UPSI"/>
          <xsd:enumeration value="Official-Sensitive-PAYE"/>
        </xsd:restriction>
      </xsd:simpleType>
    </xsd:element>
    <xsd:element name="_dlc_DocId" ma:index="8" nillable="true" ma:displayName="Document ID Value" ma:description="The value of the document ID assigned to this item." ma:hidden="true" ma:internalName="_dlc_DocId" ma:readOnly="fals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haredContentType xmlns="Microsoft.SharePoint.Taxonomy.ContentTypeSync" SourceId="334a9f70-b992-4aed-8adb-f341fff9786c" ContentTypeId="0x0101000B56CBAD6BF0C9459FE05C04571B04F0" PreviousValue="false"/>
</file>

<file path=customXml/itemProps1.xml><?xml version="1.0" encoding="utf-8"?>
<ds:datastoreItem xmlns:ds="http://schemas.openxmlformats.org/officeDocument/2006/customXml" ds:itemID="{B51F1D32-B593-4CB4-828A-E58EAA9EE499}"/>
</file>

<file path=customXml/itemProps2.xml><?xml version="1.0" encoding="utf-8"?>
<ds:datastoreItem xmlns:ds="http://schemas.openxmlformats.org/officeDocument/2006/customXml" ds:itemID="{96CC79C2-87AA-4213-8C4D-4D1F9D24E8A0}"/>
</file>

<file path=customXml/itemProps3.xml><?xml version="1.0" encoding="utf-8"?>
<ds:datastoreItem xmlns:ds="http://schemas.openxmlformats.org/officeDocument/2006/customXml" ds:itemID="{4904F720-5586-4488-AB77-E8ACDC9860D4}"/>
</file>

<file path=customXml/itemProps4.xml><?xml version="1.0" encoding="utf-8"?>
<ds:datastoreItem xmlns:ds="http://schemas.openxmlformats.org/officeDocument/2006/customXml" ds:itemID="{88659D2C-4350-4C7B-A755-B5B3817E2868}"/>
</file>

<file path=customXml/itemProps5.xml><?xml version="1.0" encoding="utf-8"?>
<ds:datastoreItem xmlns:ds="http://schemas.openxmlformats.org/officeDocument/2006/customXml" ds:itemID="{00DADC13-E016-401C-8384-8288F9BF5295}"/>
</file>

<file path=docMetadata/LabelInfo.xml><?xml version="1.0" encoding="utf-8"?>
<clbl:labelList xmlns:clbl="http://schemas.microsoft.com/office/2020/mipLabelMetadata">
  <clbl:label id="{10428197-c4fe-46f9-a467-37df7407be30}" enabled="1" method="Privileged" siteId="{f05d05b1-7db3-4dfe-8822-8e71c1898bf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The Pensions Regulator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Goddard, Neil</dc:creator>
  <cp:keywords/>
  <dc:description/>
  <cp:lastModifiedBy/>
  <cp:revision/>
  <dcterms:created xsi:type="dcterms:W3CDTF">2019-05-01T13:48:01Z</dcterms:created>
  <dcterms:modified xsi:type="dcterms:W3CDTF">2026-09-28T09:07:02Z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DOCS AutoSave">
    <vt:lpwstr/>
  </property>
  <property fmtid="{D5CDD505-2E9C-101B-9397-08002B2CF9AE}" pid="3" name="ContentTypeId">
    <vt:lpwstr>0x0101000B56CBAD6BF0C9459FE05C04571B04F0003E5595EF29B2324792A84A8D158716E6</vt:lpwstr>
  </property>
  <property fmtid="{D5CDD505-2E9C-101B-9397-08002B2CF9AE}" pid="4" name="Modified_x0020_By">
    <vt:lpwstr/>
  </property>
  <property fmtid="{D5CDD505-2E9C-101B-9397-08002B2CF9AE}" pid="5" name="Created By">
    <vt:lpwstr/>
  </property>
  <property fmtid="{D5CDD505-2E9C-101B-9397-08002B2CF9AE}" pid="6" name="Modified By">
    <vt:lpwstr/>
  </property>
  <property fmtid="{D5CDD505-2E9C-101B-9397-08002B2CF9AE}" pid="7" name="Created_x0020_By">
    <vt:lpwstr/>
  </property>
  <property fmtid="{D5CDD505-2E9C-101B-9397-08002B2CF9AE}" pid="8" name="TPREmailTo">
    <vt:lpwstr/>
  </property>
  <property fmtid="{D5CDD505-2E9C-101B-9397-08002B2CF9AE}" pid="9" name="TEDDID">
    <vt:lpwstr>8718674</vt:lpwstr>
  </property>
  <property fmtid="{D5CDD505-2E9C-101B-9397-08002B2CF9AE}" pid="10" name="TEDDFilepath">
    <vt:lpwstr>Manage TPR / Resource Management / Procurement / Communication &amp; Training / Internet Updates</vt:lpwstr>
  </property>
  <property fmtid="{D5CDD505-2E9C-101B-9397-08002B2CF9AE}" pid="11" name="EmailBCC">
    <vt:lpwstr/>
  </property>
  <property fmtid="{D5CDD505-2E9C-101B-9397-08002B2CF9AE}" pid="12" name="TEDDFilepart">
    <vt:lpwstr>Contracts Register</vt:lpwstr>
  </property>
  <property fmtid="{D5CDD505-2E9C-101B-9397-08002B2CF9AE}" pid="13" name="ModifiedByText">
    <vt:lpwstr>Burchell, Georgina</vt:lpwstr>
  </property>
  <property fmtid="{D5CDD505-2E9C-101B-9397-08002B2CF9AE}" pid="14" name="CreatedByText">
    <vt:lpwstr>Burchell, Georgina</vt:lpwstr>
  </property>
  <property fmtid="{D5CDD505-2E9C-101B-9397-08002B2CF9AE}" pid="15" name="_ExtendedDescription">
    <vt:lpwstr/>
  </property>
  <property fmtid="{D5CDD505-2E9C-101B-9397-08002B2CF9AE}" pid="16" name="TPREmailFrom">
    <vt:lpwstr/>
  </property>
  <property fmtid="{D5CDD505-2E9C-101B-9397-08002B2CF9AE}" pid="17" name="TEDDFilename">
    <vt:lpwstr>Website 2020/21</vt:lpwstr>
  </property>
  <property fmtid="{D5CDD505-2E9C-101B-9397-08002B2CF9AE}" pid="18" name="EmailCC">
    <vt:lpwstr/>
  </property>
  <property fmtid="{D5CDD505-2E9C-101B-9397-08002B2CF9AE}" pid="19" name="SharedWithUsers">
    <vt:lpwstr>119;#Hamilton, Emma;#28;#Tonna, Penny;#919;#A Web Team;#5050;#Williamson, Steve</vt:lpwstr>
  </property>
</Properties>
</file>